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74" r:id="rId2"/>
    <p:sldId id="266" r:id="rId3"/>
    <p:sldId id="259" r:id="rId4"/>
    <p:sldId id="313" r:id="rId5"/>
    <p:sldId id="283" r:id="rId6"/>
    <p:sldId id="354" r:id="rId7"/>
    <p:sldId id="378" r:id="rId8"/>
    <p:sldId id="379" r:id="rId9"/>
    <p:sldId id="380" r:id="rId10"/>
    <p:sldId id="381" r:id="rId11"/>
    <p:sldId id="382" r:id="rId12"/>
    <p:sldId id="355" r:id="rId13"/>
    <p:sldId id="356" r:id="rId14"/>
    <p:sldId id="357" r:id="rId15"/>
    <p:sldId id="358" r:id="rId16"/>
    <p:sldId id="359" r:id="rId17"/>
    <p:sldId id="360" r:id="rId18"/>
    <p:sldId id="362" r:id="rId19"/>
    <p:sldId id="363" r:id="rId20"/>
    <p:sldId id="365" r:id="rId21"/>
    <p:sldId id="366" r:id="rId22"/>
    <p:sldId id="367" r:id="rId23"/>
    <p:sldId id="384" r:id="rId24"/>
    <p:sldId id="385" r:id="rId25"/>
    <p:sldId id="386" r:id="rId26"/>
    <p:sldId id="388" r:id="rId27"/>
    <p:sldId id="389" r:id="rId28"/>
    <p:sldId id="375" r:id="rId29"/>
    <p:sldId id="368" r:id="rId30"/>
    <p:sldId id="369" r:id="rId31"/>
    <p:sldId id="370" r:id="rId32"/>
    <p:sldId id="371" r:id="rId33"/>
    <p:sldId id="372" r:id="rId34"/>
    <p:sldId id="373" r:id="rId35"/>
    <p:sldId id="374" r:id="rId36"/>
    <p:sldId id="376" r:id="rId37"/>
    <p:sldId id="377" r:id="rId38"/>
    <p:sldId id="294" r:id="rId39"/>
    <p:sldId id="295" r:id="rId40"/>
    <p:sldId id="296" r:id="rId41"/>
    <p:sldId id="297" r:id="rId42"/>
    <p:sldId id="298" r:id="rId43"/>
    <p:sldId id="300" r:id="rId44"/>
    <p:sldId id="267" r:id="rId45"/>
    <p:sldId id="268" r:id="rId46"/>
    <p:sldId id="269" r:id="rId47"/>
    <p:sldId id="272" r:id="rId48"/>
    <p:sldId id="270" r:id="rId49"/>
    <p:sldId id="271" r:id="rId50"/>
    <p:sldId id="273" r:id="rId51"/>
    <p:sldId id="306" r:id="rId52"/>
    <p:sldId id="277" r:id="rId53"/>
  </p:sldIdLst>
  <p:sldSz cx="9144000" cy="5715000" type="screen16x10"/>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32D"/>
    <a:srgbClr val="885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3" autoAdjust="0"/>
    <p:restoredTop sz="94612" autoAdjust="0"/>
  </p:normalViewPr>
  <p:slideViewPr>
    <p:cSldViewPr>
      <p:cViewPr varScale="1">
        <p:scale>
          <a:sx n="102" d="100"/>
          <a:sy n="102" d="100"/>
        </p:scale>
        <p:origin x="126" y="48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0" d="100"/>
          <a:sy n="110" d="100"/>
        </p:scale>
        <p:origin x="372"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FD191CF5-74FC-4C69-9411-33DAF64A42F4}" type="slidenum">
              <a:rPr lang="zh-CN" altLang="en-US" smtClean="0"/>
              <a:pPr/>
              <a:t>‹#›</a:t>
            </a:fld>
            <a:endParaRPr lang="zh-CN" altLang="en-US"/>
          </a:p>
        </p:txBody>
      </p:sp>
    </p:spTree>
    <p:extLst>
      <p:ext uri="{BB962C8B-B14F-4D97-AF65-F5344CB8AC3E}">
        <p14:creationId xmlns:p14="http://schemas.microsoft.com/office/powerpoint/2010/main" val="270644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637F0BE-6E0B-424B-A411-E24302A453A6}" type="datetimeFigureOut">
              <a:rPr lang="zh-CN" altLang="en-US" smtClean="0"/>
              <a:pPr/>
              <a:t>2019/10/25</a:t>
            </a:fld>
            <a:endParaRPr lang="zh-CN" altLang="en-US"/>
          </a:p>
        </p:txBody>
      </p:sp>
      <p:sp>
        <p:nvSpPr>
          <p:cNvPr id="4" name="幻灯片图像占位符 3"/>
          <p:cNvSpPr>
            <a:spLocks noGrp="1" noRot="1" noChangeAspect="1"/>
          </p:cNvSpPr>
          <p:nvPr>
            <p:ph type="sldImg" idx="2"/>
          </p:nvPr>
        </p:nvSpPr>
        <p:spPr>
          <a:xfrm>
            <a:off x="2924175" y="509588"/>
            <a:ext cx="4078288"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6456612"/>
            <a:ext cx="4301543"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39884"/>
          </a:xfrm>
          <a:prstGeom prst="rect">
            <a:avLst/>
          </a:prstGeom>
        </p:spPr>
        <p:txBody>
          <a:bodyPr vert="horz" lIns="91440" tIns="45720" rIns="91440" bIns="45720" rtlCol="0" anchor="b"/>
          <a:lstStyle>
            <a:lvl1pPr algn="r">
              <a:defRPr sz="1200"/>
            </a:lvl1pPr>
          </a:lstStyle>
          <a:p>
            <a:fld id="{8ED9ADC1-B538-44FA-B016-FE2C3C4411B9}" type="slidenum">
              <a:rPr lang="zh-CN" altLang="en-US" smtClean="0"/>
              <a:pPr/>
              <a:t>‹#›</a:t>
            </a:fld>
            <a:endParaRPr lang="zh-CN" altLang="en-US"/>
          </a:p>
        </p:txBody>
      </p:sp>
    </p:spTree>
    <p:extLst>
      <p:ext uri="{BB962C8B-B14F-4D97-AF65-F5344CB8AC3E}">
        <p14:creationId xmlns:p14="http://schemas.microsoft.com/office/powerpoint/2010/main" val="117349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32DAFB8-4DD7-4E48-A0CF-0BCFD692CF0E}" type="slidenum">
              <a:rPr lang="en-US" altLang="zh-CN" smtClean="0">
                <a:ea typeface="宋体" charset="-122"/>
              </a:rPr>
              <a:pPr/>
              <a:t>14</a:t>
            </a:fld>
            <a:endParaRPr lang="en-US" altLang="zh-CN" smtClean="0">
              <a:ea typeface="宋体" charset="-122"/>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1323552" y="3228896"/>
            <a:ext cx="7279534" cy="3058954"/>
          </a:xfrm>
          <a:noFill/>
          <a:ln/>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50892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63C9A08-A68B-4242-BDA3-7ABE2CA669EB}" type="slidenum">
              <a:rPr lang="en-US" altLang="zh-CN" smtClean="0">
                <a:ea typeface="宋体" charset="-122"/>
              </a:rPr>
              <a:pPr/>
              <a:t>16</a:t>
            </a:fld>
            <a:endParaRPr lang="en-US" altLang="zh-CN" smtClean="0">
              <a:ea typeface="宋体" charset="-122"/>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323552" y="3228896"/>
            <a:ext cx="7279534" cy="3058954"/>
          </a:xfrm>
          <a:noFill/>
          <a:ln/>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60017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A08DBF4-4351-477D-85A9-2D466013C664}" type="slidenum">
              <a:rPr lang="en-US" altLang="zh-CN" smtClean="0">
                <a:ea typeface="宋体" charset="-122"/>
              </a:rPr>
              <a:pPr/>
              <a:t>21</a:t>
            </a:fld>
            <a:endParaRPr lang="en-US" altLang="zh-CN" smtClean="0">
              <a:ea typeface="宋体" charset="-122"/>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323552" y="3228896"/>
            <a:ext cx="7279534" cy="3058954"/>
          </a:xfrm>
          <a:noFill/>
          <a:ln/>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06206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p:txBody>
          <a:bodyPr wrap="square" lIns="91440" tIns="45720" rIns="91440" bIns="45720" anchor="t"/>
          <a:lstStyle/>
          <a:p>
            <a:pPr lvl="0"/>
            <a:endParaRPr lang="zh-CN" altLang="en-US" dirty="0"/>
          </a:p>
        </p:txBody>
      </p:sp>
      <p:sp>
        <p:nvSpPr>
          <p:cNvPr id="83972" name="灯片编号占位符 3"/>
          <p:cNvSpPr txBox="1">
            <a:spLocks noGrp="1"/>
          </p:cNvSpPr>
          <p:nvPr/>
        </p:nvSpPr>
        <p:spPr>
          <a:xfrm>
            <a:off x="5622799" y="6456612"/>
            <a:ext cx="4301543" cy="339884"/>
          </a:xfrm>
          <a:prstGeom prst="rect">
            <a:avLst/>
          </a:prstGeom>
          <a:noFill/>
          <a:ln w="9525">
            <a:noFill/>
          </a:ln>
        </p:spPr>
        <p:txBody>
          <a:bodyPr anchor="b"/>
          <a:lstStyle/>
          <a:p>
            <a:pPr lvl="0" algn="r" eaLnBrk="1" hangingPunct="1"/>
            <a:fld id="{9A0DB2DC-4C9A-4742-B13C-FB6460FD3503}" type="slidenum">
              <a:rPr lang="zh-CN" altLang="en-US" sz="1200" dirty="0">
                <a:latin typeface="Times New Roman" panose="02020603050405020304" pitchFamily="18" charset="0"/>
              </a:rPr>
              <a:pPr lvl="0" algn="r" eaLnBrk="1" hangingPunct="1"/>
              <a:t>40</a:t>
            </a:fld>
            <a:endParaRPr lang="zh-CN" altLang="en-US" sz="1200" dirty="0">
              <a:latin typeface="Times New Roman" panose="02020603050405020304" pitchFamily="18" charset="0"/>
            </a:endParaRPr>
          </a:p>
        </p:txBody>
      </p:sp>
    </p:spTree>
    <p:extLst>
      <p:ext uri="{BB962C8B-B14F-4D97-AF65-F5344CB8AC3E}">
        <p14:creationId xmlns:p14="http://schemas.microsoft.com/office/powerpoint/2010/main" val="20694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395536" y="157200"/>
            <a:ext cx="7848872" cy="468395"/>
          </a:xfrm>
          <a:prstGeom prst="rect">
            <a:avLst/>
          </a:prstGeom>
        </p:spPr>
        <p:txBody>
          <a:bodyPr/>
          <a:lstStyle>
            <a:lvl1pPr algn="l">
              <a:defRPr sz="3200">
                <a:solidFill>
                  <a:schemeClr val="bg1"/>
                </a:solidFill>
                <a:latin typeface="Arial Unicode MS" pitchFamily="34" charset="-122"/>
                <a:ea typeface="Arial Unicode MS" pitchFamily="34" charset="-122"/>
                <a:cs typeface="Arial Unicode MS" pitchFamily="34" charset="-122"/>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5291528"/>
            <a:ext cx="2025000" cy="264000"/>
          </a:xfrm>
          <a:prstGeom prst="rect">
            <a:avLst/>
          </a:prstGeom>
        </p:spPr>
        <p:txBody>
          <a:bodyPr lIns="71323" tIns="35662" rIns="71323" bIns="35662"/>
          <a:lstStyle/>
          <a:p>
            <a:fld id="{760FBDFE-C587-4B4C-A407-44438C67B59E}" type="datetimeFigureOut">
              <a:rPr lang="zh-CN" altLang="en-US" smtClean="0"/>
              <a:pPr/>
              <a:t>2019/10/25</a:t>
            </a:fld>
            <a:endParaRPr lang="zh-CN" altLang="en-US"/>
          </a:p>
        </p:txBody>
      </p:sp>
      <p:sp>
        <p:nvSpPr>
          <p:cNvPr id="3" name="页脚占位符 2"/>
          <p:cNvSpPr>
            <a:spLocks noGrp="1"/>
          </p:cNvSpPr>
          <p:nvPr>
            <p:ph type="ftr" sz="quarter" idx="11"/>
            <p:custDataLst>
              <p:tags r:id="rId2"/>
            </p:custDataLst>
          </p:nvPr>
        </p:nvSpPr>
        <p:spPr>
          <a:xfrm>
            <a:off x="3087000" y="5291528"/>
            <a:ext cx="2970000" cy="264000"/>
          </a:xfrm>
          <a:prstGeom prst="rect">
            <a:avLst/>
          </a:prstGeom>
        </p:spPr>
        <p:txBody>
          <a:bodyPr lIns="71323" tIns="35662" rIns="71323" bIns="35662"/>
          <a:lstStyle/>
          <a:p>
            <a:endParaRPr lang="zh-CN" altLang="en-US"/>
          </a:p>
        </p:txBody>
      </p:sp>
      <p:sp>
        <p:nvSpPr>
          <p:cNvPr id="4" name="灯片编号占位符 3"/>
          <p:cNvSpPr>
            <a:spLocks noGrp="1"/>
          </p:cNvSpPr>
          <p:nvPr>
            <p:ph type="sldNum" sz="quarter" idx="12"/>
            <p:custDataLst>
              <p:tags r:id="rId3"/>
            </p:custDataLst>
          </p:nvPr>
        </p:nvSpPr>
        <p:spPr>
          <a:xfrm>
            <a:off x="6457950" y="5291528"/>
            <a:ext cx="2025000" cy="264000"/>
          </a:xfrm>
          <a:prstGeom prst="rect">
            <a:avLst/>
          </a:prstGeom>
        </p:spPr>
        <p:txBody>
          <a:bodyPr lIns="71323" tIns="35662" rIns="71323" bIns="35662"/>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60000"/>
            <a:ext cx="8139178" cy="540000"/>
          </a:xfrm>
          <a:prstGeom prst="rect">
            <a:avLst/>
          </a:prstGeom>
        </p:spPr>
        <p:txBody>
          <a:bodyPr vert="horz" lIns="79248" tIns="29718" rIns="59436" bIns="29718" rtlCol="0" anchor="ctr" anchorCtr="0">
            <a:noAutofit/>
          </a:bodyPr>
          <a:lstStyle>
            <a:lvl1pPr marL="0" marR="0" algn="l" defTabSz="713232" rtl="0" eaLnBrk="1" fontAlgn="auto" latinLnBrk="0" hangingPunct="1">
              <a:lnSpc>
                <a:spcPct val="100000"/>
              </a:lnSpc>
              <a:buNone/>
              <a:defRPr kumimoji="0" lang="zh-CN" altLang="en-US" sz="2200" b="1" i="0" u="none" strike="noStrike" kern="1200" cap="none" spc="156"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1080000"/>
            <a:ext cx="8139178" cy="4201129"/>
          </a:xfrm>
          <a:prstGeom prst="rect">
            <a:avLst/>
          </a:prstGeom>
        </p:spPr>
        <p:txBody>
          <a:bodyPr vert="horz" lIns="79248" tIns="0" rIns="64389" bIns="0" rtlCol="0">
            <a:noAutofit/>
          </a:bodyPr>
          <a:lstStyle>
            <a:lvl1pPr marL="178308" marR="0" lvl="0" indent="-178308" algn="l" defTabSz="713232" rtl="0" eaLnBrk="1" fontAlgn="auto" latinLnBrk="0" hangingPunct="1">
              <a:lnSpc>
                <a:spcPct val="130000"/>
              </a:lnSpc>
              <a:spcBef>
                <a:spcPts val="0"/>
              </a:spcBef>
              <a:spcAft>
                <a:spcPts val="780"/>
              </a:spcAft>
              <a:buFont typeface="Arial" panose="020B0604020202020204" pitchFamily="34" charset="0"/>
              <a:buChar char="•"/>
              <a:defRPr kumimoji="0" lang="zh-CN" altLang="en-US" sz="1200" b="0" i="0" u="none" strike="noStrike" kern="1200" cap="none" spc="117" normalizeH="0" baseline="0" noProof="1" dirty="0">
                <a:solidFill>
                  <a:schemeClr val="tx1">
                    <a:lumMod val="75000"/>
                    <a:lumOff val="25000"/>
                  </a:schemeClr>
                </a:solidFill>
                <a:uFillTx/>
                <a:latin typeface="+mn-lt"/>
                <a:ea typeface="+mn-ea"/>
                <a:cs typeface="+mn-cs"/>
                <a:sym typeface="+mn-ea"/>
              </a:defRPr>
            </a:lvl1pPr>
            <a:lvl2pPr marL="534924" marR="0" lvl="1" indent="-178308" algn="l" defTabSz="713232" rtl="0" eaLnBrk="1" fontAlgn="auto" latinLnBrk="0" hangingPunct="1">
              <a:lnSpc>
                <a:spcPct val="130000"/>
              </a:lnSpc>
              <a:spcBef>
                <a:spcPts val="0"/>
              </a:spcBef>
              <a:spcAft>
                <a:spcPts val="780"/>
              </a:spcAft>
              <a:buFont typeface="Arial" panose="020B0604020202020204" pitchFamily="34" charset="0"/>
              <a:buChar char="•"/>
              <a:tabLst>
                <a:tab pos="1255586" algn="l"/>
              </a:tabLst>
              <a:defRPr kumimoji="0" lang="zh-CN" altLang="en-US" sz="1200" b="0" i="0" u="none" strike="noStrike" kern="1200" cap="none" spc="117" normalizeH="0" baseline="0" noProof="1" dirty="0">
                <a:solidFill>
                  <a:schemeClr val="tx1">
                    <a:lumMod val="75000"/>
                    <a:lumOff val="25000"/>
                  </a:schemeClr>
                </a:solidFill>
                <a:uFillTx/>
                <a:latin typeface="+mn-lt"/>
                <a:ea typeface="+mn-ea"/>
                <a:cs typeface="+mn-cs"/>
                <a:sym typeface="+mn-ea"/>
              </a:defRPr>
            </a:lvl2pPr>
            <a:lvl3pPr marL="891540" marR="0" lvl="2" indent="-178308" algn="l" defTabSz="713232" rtl="0" eaLnBrk="1" fontAlgn="auto" latinLnBrk="0" hangingPunct="1">
              <a:lnSpc>
                <a:spcPct val="130000"/>
              </a:lnSpc>
              <a:spcBef>
                <a:spcPts val="0"/>
              </a:spcBef>
              <a:spcAft>
                <a:spcPts val="780"/>
              </a:spcAft>
              <a:buFont typeface="Arial" panose="020B0604020202020204" pitchFamily="34" charset="0"/>
              <a:buChar char="•"/>
              <a:defRPr kumimoji="0" lang="zh-CN" altLang="en-US" sz="1200" b="0" i="0" u="none" strike="noStrike" kern="1200" cap="none" spc="117" normalizeH="0" baseline="0" noProof="1" dirty="0">
                <a:solidFill>
                  <a:schemeClr val="tx1">
                    <a:lumMod val="75000"/>
                    <a:lumOff val="25000"/>
                  </a:schemeClr>
                </a:solidFill>
                <a:uFillTx/>
                <a:latin typeface="+mn-lt"/>
                <a:ea typeface="+mn-ea"/>
                <a:cs typeface="+mn-cs"/>
                <a:sym typeface="+mn-ea"/>
              </a:defRPr>
            </a:lvl3pPr>
            <a:lvl4pPr marL="1248156" marR="0" lvl="3" indent="-178308" algn="l" defTabSz="713232" rtl="0" eaLnBrk="1" fontAlgn="auto" latinLnBrk="0" hangingPunct="1">
              <a:lnSpc>
                <a:spcPct val="130000"/>
              </a:lnSpc>
              <a:spcBef>
                <a:spcPts val="0"/>
              </a:spcBef>
              <a:spcAft>
                <a:spcPts val="780"/>
              </a:spcAft>
              <a:buFont typeface="Arial" panose="020B0604020202020204" pitchFamily="34" charset="0"/>
              <a:buChar char="•"/>
              <a:defRPr kumimoji="0" lang="zh-CN" altLang="en-US" sz="1200" b="0" i="0" u="none" strike="noStrike" kern="1200" cap="none" spc="117" normalizeH="0" baseline="0" noProof="1" dirty="0">
                <a:solidFill>
                  <a:schemeClr val="tx1">
                    <a:lumMod val="75000"/>
                    <a:lumOff val="25000"/>
                  </a:schemeClr>
                </a:solidFill>
                <a:uFillTx/>
                <a:latin typeface="+mn-lt"/>
                <a:ea typeface="+mn-ea"/>
                <a:cs typeface="+mn-cs"/>
                <a:sym typeface="+mn-ea"/>
              </a:defRPr>
            </a:lvl4pPr>
            <a:lvl5pPr marL="1604772" marR="0" lvl="4" indent="-178308" algn="l" defTabSz="713232" rtl="0" eaLnBrk="1" fontAlgn="auto" latinLnBrk="0" hangingPunct="1">
              <a:lnSpc>
                <a:spcPct val="130000"/>
              </a:lnSpc>
              <a:spcBef>
                <a:spcPts val="0"/>
              </a:spcBef>
              <a:spcAft>
                <a:spcPts val="780"/>
              </a:spcAft>
              <a:buFont typeface="Arial" panose="020B0604020202020204" pitchFamily="34" charset="0"/>
              <a:buChar char="•"/>
              <a:defRPr kumimoji="0" lang="zh-CN" altLang="en-US" sz="1200" b="0" i="0" u="none" strike="noStrike" kern="1200" cap="none" spc="117"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5291528"/>
            <a:ext cx="2025000" cy="264000"/>
          </a:xfrm>
          <a:prstGeom prst="rect">
            <a:avLst/>
          </a:prstGeom>
        </p:spPr>
        <p:txBody>
          <a:bodyPr lIns="71323" tIns="35662" rIns="71323" bIns="35662"/>
          <a:lstStyle/>
          <a:p>
            <a:fld id="{760FBDFE-C587-4B4C-A407-44438C67B59E}" type="datetimeFigureOut">
              <a:rPr lang="zh-CN" altLang="en-US" smtClean="0"/>
              <a:pPr/>
              <a:t>2019/10/25</a:t>
            </a:fld>
            <a:endParaRPr lang="zh-CN" altLang="en-US"/>
          </a:p>
        </p:txBody>
      </p:sp>
      <p:sp>
        <p:nvSpPr>
          <p:cNvPr id="5" name="页脚占位符 4"/>
          <p:cNvSpPr>
            <a:spLocks noGrp="1"/>
          </p:cNvSpPr>
          <p:nvPr>
            <p:ph type="ftr" sz="quarter" idx="11"/>
            <p:custDataLst>
              <p:tags r:id="rId4"/>
            </p:custDataLst>
          </p:nvPr>
        </p:nvSpPr>
        <p:spPr>
          <a:xfrm>
            <a:off x="3087000" y="5291528"/>
            <a:ext cx="2970000" cy="264000"/>
          </a:xfrm>
          <a:prstGeom prst="rect">
            <a:avLst/>
          </a:prstGeom>
        </p:spPr>
        <p:txBody>
          <a:bodyPr lIns="71323" tIns="35662" rIns="71323" bIns="35662"/>
          <a:lstStyle/>
          <a:p>
            <a:endParaRPr lang="zh-CN" altLang="en-US"/>
          </a:p>
        </p:txBody>
      </p:sp>
      <p:sp>
        <p:nvSpPr>
          <p:cNvPr id="6" name="灯片编号占位符 5"/>
          <p:cNvSpPr>
            <a:spLocks noGrp="1"/>
          </p:cNvSpPr>
          <p:nvPr>
            <p:ph type="sldNum" sz="quarter" idx="12"/>
            <p:custDataLst>
              <p:tags r:id="rId5"/>
            </p:custDataLst>
          </p:nvPr>
        </p:nvSpPr>
        <p:spPr>
          <a:xfrm>
            <a:off x="6457950" y="5291528"/>
            <a:ext cx="2025000" cy="264000"/>
          </a:xfrm>
          <a:prstGeom prst="rect">
            <a:avLst/>
          </a:prstGeom>
        </p:spPr>
        <p:txBody>
          <a:bodyPr lIns="71323" tIns="35662" rIns="71323" bIns="35662"/>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85800" y="508000"/>
            <a:ext cx="7772400" cy="952500"/>
          </a:xfrm>
          <a:prstGeom prst="rect">
            <a:avLst/>
          </a:prstGeom>
        </p:spPr>
        <p:txBody>
          <a:bodyPr lIns="71323" tIns="35662" rIns="71323" bIns="35662"/>
          <a:lstStyle/>
          <a:p>
            <a:pPr fontAlgn="base"/>
            <a:r>
              <a:rPr lang="zh-CN" altLang="en-US" strike="noStrike" noProof="1" smtClean="0"/>
              <a:t>单击此处编辑母版标题样式</a:t>
            </a:r>
            <a:endParaRPr lang="zh-CN" altLang="en-US" strike="noStrike" noProof="1"/>
          </a:p>
        </p:txBody>
      </p:sp>
      <p:sp>
        <p:nvSpPr>
          <p:cNvPr id="3" name="SmartArt 占位符 2"/>
          <p:cNvSpPr>
            <a:spLocks noGrp="1"/>
          </p:cNvSpPr>
          <p:nvPr>
            <p:ph type="pic" idx="1"/>
          </p:nvPr>
        </p:nvSpPr>
        <p:spPr>
          <a:xfrm>
            <a:off x="685800" y="1651000"/>
            <a:ext cx="7772400" cy="3429000"/>
          </a:xfrm>
          <a:prstGeom prst="rect">
            <a:avLst/>
          </a:prstGeom>
        </p:spPr>
        <p:txBody>
          <a:bodyPr vert="horz" wrap="square" lIns="71323" tIns="35662" rIns="71323" bIns="35662" numCol="1" anchor="t" anchorCtr="0" compatLnSpc="1"/>
          <a:lstStyle/>
          <a:p>
            <a:pPr marL="267462" marR="0" lvl="0" indent="-267462" algn="l" defTabSz="713232" rtl="0" eaLnBrk="0" fontAlgn="base" latinLnBrk="0" hangingPunct="0">
              <a:lnSpc>
                <a:spcPct val="100000"/>
              </a:lnSpc>
              <a:spcBef>
                <a:spcPct val="20000"/>
              </a:spcBef>
              <a:spcAft>
                <a:spcPct val="0"/>
              </a:spcAft>
              <a:buClrTx/>
              <a:buSzTx/>
              <a:buFontTx/>
              <a:buChar char="•"/>
              <a:defRPr/>
            </a:pPr>
            <a:endParaRPr kumimoji="1" lang="zh-CN" altLang="en-US" sz="25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a:xfrm>
            <a:off x="659807" y="5291528"/>
            <a:ext cx="2025000" cy="264000"/>
          </a:xfrm>
          <a:prstGeom prst="rect">
            <a:avLst/>
          </a:prstGeom>
        </p:spPr>
        <p:txBody>
          <a:bodyPr lIns="71323" tIns="35662" rIns="71323" bIns="35662"/>
          <a:lstStyle/>
          <a:p>
            <a:pPr fontAlgn="auto"/>
            <a:fld id="{E7C6CAAF-B73E-41CA-A51D-FCEE9B1559EC}" type="datetimeFigureOut">
              <a:rPr lang="zh-CN" altLang="en-US" strike="noStrike" noProof="1" smtClean="0">
                <a:latin typeface="+mn-lt"/>
                <a:ea typeface="+mn-ea"/>
                <a:cs typeface="+mn-cs"/>
              </a:rPr>
              <a:pPr fontAlgn="auto"/>
              <a:t>2019/10/25</a:t>
            </a:fld>
            <a:endParaRPr lang="zh-CN" altLang="en-US" strike="noStrike" noProof="1"/>
          </a:p>
        </p:txBody>
      </p:sp>
      <p:sp>
        <p:nvSpPr>
          <p:cNvPr id="5" name="页脚占位符 4"/>
          <p:cNvSpPr>
            <a:spLocks noGrp="1"/>
          </p:cNvSpPr>
          <p:nvPr>
            <p:ph type="ftr" sz="quarter" idx="11"/>
          </p:nvPr>
        </p:nvSpPr>
        <p:spPr>
          <a:xfrm>
            <a:off x="3087000" y="5291528"/>
            <a:ext cx="2970000" cy="264000"/>
          </a:xfrm>
          <a:prstGeom prst="rect">
            <a:avLst/>
          </a:prstGeom>
        </p:spPr>
        <p:txBody>
          <a:bodyPr lIns="71323" tIns="35662" rIns="71323" bIns="35662"/>
          <a:lstStyle/>
          <a:p>
            <a:pPr fontAlgn="auto"/>
            <a:endParaRPr lang="zh-CN" altLang="en-US" strike="noStrike" noProof="1"/>
          </a:p>
        </p:txBody>
      </p:sp>
      <p:sp>
        <p:nvSpPr>
          <p:cNvPr id="6" name="灯片编号占位符 5"/>
          <p:cNvSpPr>
            <a:spLocks noGrp="1"/>
          </p:cNvSpPr>
          <p:nvPr>
            <p:ph type="sldNum" sz="quarter" idx="12"/>
          </p:nvPr>
        </p:nvSpPr>
        <p:spPr>
          <a:xfrm>
            <a:off x="6457950" y="5291528"/>
            <a:ext cx="2025000" cy="264000"/>
          </a:xfrm>
          <a:prstGeom prst="rect">
            <a:avLst/>
          </a:prstGeom>
        </p:spPr>
        <p:txBody>
          <a:bodyPr lIns="71323" tIns="35662" rIns="71323" bIns="35662"/>
          <a:lstStyle/>
          <a:p>
            <a:pPr fontAlgn="auto"/>
            <a:fld id="{54E4F60C-371C-4EA4-8A1D-E4E79CE8886E}"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spd="slow">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60000"/>
            <a:ext cx="8139178" cy="540000"/>
          </a:xfrm>
          <a:prstGeom prst="rect">
            <a:avLst/>
          </a:prstGeom>
        </p:spPr>
        <p:txBody>
          <a:bodyPr vert="horz" lIns="79248" tIns="29718" rIns="59436" bIns="29718" rtlCol="0" anchor="ctr" anchorCtr="0">
            <a:noAutofit/>
          </a:bodyPr>
          <a:lstStyle>
            <a:lvl1pPr marL="0" marR="0" lvl="0" algn="l" defTabSz="713232" rtl="0" eaLnBrk="1" fontAlgn="auto" latinLnBrk="0" hangingPunct="1">
              <a:lnSpc>
                <a:spcPct val="100000"/>
              </a:lnSpc>
              <a:buNone/>
              <a:defRPr kumimoji="0" lang="zh-CN" altLang="en-US" sz="2200" b="1" i="0" u="none" strike="noStrike" kern="1200" cap="none" spc="156"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5291528"/>
            <a:ext cx="2025000" cy="264000"/>
          </a:xfrm>
          <a:prstGeom prst="rect">
            <a:avLst/>
          </a:prstGeom>
        </p:spPr>
        <p:txBody>
          <a:bodyPr lIns="71323" tIns="35662" rIns="71323" bIns="35662"/>
          <a:lstStyle/>
          <a:p>
            <a:fld id="{760FBDFE-C587-4B4C-A407-44438C67B59E}" type="datetimeFigureOut">
              <a:rPr lang="zh-CN" altLang="en-US" smtClean="0"/>
              <a:pPr/>
              <a:t>2019/10/25</a:t>
            </a:fld>
            <a:endParaRPr lang="zh-CN" altLang="en-US"/>
          </a:p>
        </p:txBody>
      </p:sp>
      <p:sp>
        <p:nvSpPr>
          <p:cNvPr id="4" name="页脚占位符 3"/>
          <p:cNvSpPr>
            <a:spLocks noGrp="1"/>
          </p:cNvSpPr>
          <p:nvPr>
            <p:ph type="ftr" sz="quarter" idx="11"/>
            <p:custDataLst>
              <p:tags r:id="rId3"/>
            </p:custDataLst>
          </p:nvPr>
        </p:nvSpPr>
        <p:spPr>
          <a:xfrm>
            <a:off x="3087000" y="5291528"/>
            <a:ext cx="2970000" cy="264000"/>
          </a:xfrm>
          <a:prstGeom prst="rect">
            <a:avLst/>
          </a:prstGeom>
        </p:spPr>
        <p:txBody>
          <a:bodyPr lIns="71323" tIns="35662" rIns="71323" bIns="35662"/>
          <a:lstStyle/>
          <a:p>
            <a:endParaRPr lang="zh-CN" altLang="en-US"/>
          </a:p>
        </p:txBody>
      </p:sp>
      <p:sp>
        <p:nvSpPr>
          <p:cNvPr id="5" name="灯片编号占位符 4"/>
          <p:cNvSpPr>
            <a:spLocks noGrp="1"/>
          </p:cNvSpPr>
          <p:nvPr>
            <p:ph type="sldNum" sz="quarter" idx="12"/>
            <p:custDataLst>
              <p:tags r:id="rId4"/>
            </p:custDataLst>
          </p:nvPr>
        </p:nvSpPr>
        <p:spPr>
          <a:xfrm>
            <a:off x="6457950" y="5291528"/>
            <a:ext cx="2025000" cy="264000"/>
          </a:xfrm>
          <a:prstGeom prst="rect">
            <a:avLst/>
          </a:prstGeom>
        </p:spPr>
        <p:txBody>
          <a:bodyPr lIns="71323" tIns="35662" rIns="71323" bIns="35662"/>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7406" y="283777"/>
            <a:ext cx="5911871" cy="448911"/>
          </a:xfrm>
          <a:prstGeom prst="rect">
            <a:avLst/>
          </a:prstGeom>
        </p:spPr>
        <p:txBody>
          <a:bodyPr lIns="59701" tIns="29851" rIns="59701" bIns="29851"/>
          <a:lstStyle>
            <a:lvl1pPr algn="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724073" y="1296389"/>
            <a:ext cx="6400354" cy="3586336"/>
          </a:xfrm>
          <a:prstGeom prst="rect">
            <a:avLst/>
          </a:prstGeom>
        </p:spPr>
        <p:txBody>
          <a:bodyPr lIns="59701" tIns="29851" rIns="59701" bIns="29851"/>
          <a:lstStyle>
            <a:lvl1pPr marL="0" indent="0" algn="l">
              <a:buNone/>
              <a:defRPr>
                <a:solidFill>
                  <a:srgbClr val="002060"/>
                </a:solidFill>
              </a:defRPr>
            </a:lvl1pPr>
            <a:lvl2pPr marL="298506" indent="0" algn="ctr">
              <a:buNone/>
              <a:defRPr>
                <a:solidFill>
                  <a:schemeClr val="tx1">
                    <a:tint val="75000"/>
                  </a:schemeClr>
                </a:solidFill>
              </a:defRPr>
            </a:lvl2pPr>
            <a:lvl3pPr marL="597012" indent="0" algn="ctr">
              <a:buNone/>
              <a:defRPr>
                <a:solidFill>
                  <a:schemeClr val="tx1">
                    <a:tint val="75000"/>
                  </a:schemeClr>
                </a:solidFill>
              </a:defRPr>
            </a:lvl3pPr>
            <a:lvl4pPr marL="895518" indent="0" algn="ctr">
              <a:buNone/>
              <a:defRPr>
                <a:solidFill>
                  <a:schemeClr val="tx1">
                    <a:tint val="75000"/>
                  </a:schemeClr>
                </a:solidFill>
              </a:defRPr>
            </a:lvl4pPr>
            <a:lvl5pPr marL="1194024" indent="0" algn="ctr">
              <a:buNone/>
              <a:defRPr>
                <a:solidFill>
                  <a:schemeClr val="tx1">
                    <a:tint val="75000"/>
                  </a:schemeClr>
                </a:solidFill>
              </a:defRPr>
            </a:lvl5pPr>
            <a:lvl6pPr marL="1492529" indent="0" algn="ctr">
              <a:buNone/>
              <a:defRPr>
                <a:solidFill>
                  <a:schemeClr val="tx1">
                    <a:tint val="75000"/>
                  </a:schemeClr>
                </a:solidFill>
              </a:defRPr>
            </a:lvl6pPr>
            <a:lvl7pPr marL="1791035" indent="0" algn="ctr">
              <a:buNone/>
              <a:defRPr>
                <a:solidFill>
                  <a:schemeClr val="tx1">
                    <a:tint val="75000"/>
                  </a:schemeClr>
                </a:solidFill>
              </a:defRPr>
            </a:lvl7pPr>
            <a:lvl8pPr marL="2089541" indent="0" algn="ctr">
              <a:buNone/>
              <a:defRPr>
                <a:solidFill>
                  <a:schemeClr val="tx1">
                    <a:tint val="75000"/>
                  </a:schemeClr>
                </a:solidFill>
              </a:defRPr>
            </a:lvl8pPr>
            <a:lvl9pPr marL="2388047"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a:xfrm>
            <a:off x="457647" y="5297351"/>
            <a:ext cx="2133079" cy="304167"/>
          </a:xfrm>
          <a:prstGeom prst="rect">
            <a:avLst/>
          </a:prstGeom>
        </p:spPr>
        <p:txBody>
          <a:bodyPr lIns="59701" tIns="29851" rIns="59701" bIns="29851"/>
          <a:lstStyle/>
          <a:p>
            <a:fld id="{9A5F5E91-36A8-42E3-B6DC-5F458124B8DE}" type="datetimeFigureOut">
              <a:rPr lang="zh-CN" altLang="en-US" smtClean="0"/>
              <a:pPr/>
              <a:t>2019/10/25</a:t>
            </a:fld>
            <a:endParaRPr lang="zh-CN" altLang="en-US"/>
          </a:p>
        </p:txBody>
      </p:sp>
      <p:sp>
        <p:nvSpPr>
          <p:cNvPr id="5" name="页脚占位符 4"/>
          <p:cNvSpPr>
            <a:spLocks noGrp="1"/>
          </p:cNvSpPr>
          <p:nvPr>
            <p:ph type="ftr" sz="quarter" idx="11"/>
          </p:nvPr>
        </p:nvSpPr>
        <p:spPr>
          <a:xfrm>
            <a:off x="3124275" y="5297351"/>
            <a:ext cx="2895451" cy="304167"/>
          </a:xfrm>
          <a:prstGeom prst="rect">
            <a:avLst/>
          </a:prstGeom>
        </p:spPr>
        <p:txBody>
          <a:bodyPr lIns="59701" tIns="29851" rIns="59701" bIns="29851"/>
          <a:lstStyle/>
          <a:p>
            <a:endParaRPr lang="zh-CN" altLang="en-US"/>
          </a:p>
        </p:txBody>
      </p:sp>
      <p:sp>
        <p:nvSpPr>
          <p:cNvPr id="6" name="灯片编号占位符 5"/>
          <p:cNvSpPr>
            <a:spLocks noGrp="1"/>
          </p:cNvSpPr>
          <p:nvPr>
            <p:ph type="sldNum" sz="quarter" idx="12"/>
          </p:nvPr>
        </p:nvSpPr>
        <p:spPr>
          <a:xfrm>
            <a:off x="6553275" y="5297351"/>
            <a:ext cx="2133079" cy="304167"/>
          </a:xfrm>
          <a:prstGeom prst="rect">
            <a:avLst/>
          </a:prstGeom>
        </p:spPr>
        <p:txBody>
          <a:bodyPr lIns="59701" tIns="29851" rIns="59701" bIns="29851"/>
          <a:lstStyle/>
          <a:p>
            <a:fld id="{C3D50C34-F5C1-464A-9617-CBF3E464C69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574675" y="254001"/>
            <a:ext cx="8001000" cy="1013354"/>
          </a:xfrm>
          <a:prstGeom prst="rect">
            <a:avLst/>
          </a:prstGeom>
        </p:spPr>
        <p:txBody>
          <a:bodyPr/>
          <a:lstStyle/>
          <a:p>
            <a:r>
              <a:rPr lang="zh-CN" altLang="en-US" smtClean="0"/>
              <a:t>单击此处编辑母版标题样式</a:t>
            </a:r>
            <a:endParaRPr lang="zh-CN" altLang="en-US"/>
          </a:p>
        </p:txBody>
      </p:sp>
      <p:sp>
        <p:nvSpPr>
          <p:cNvPr id="3" name="剪贴画占位符 2"/>
          <p:cNvSpPr>
            <a:spLocks noGrp="1"/>
          </p:cNvSpPr>
          <p:nvPr>
            <p:ph type="clipArt" sz="half" idx="1"/>
          </p:nvPr>
        </p:nvSpPr>
        <p:spPr>
          <a:xfrm>
            <a:off x="566738" y="1460500"/>
            <a:ext cx="3924300" cy="3556000"/>
          </a:xfrm>
          <a:prstGeom prst="rect">
            <a:avLst/>
          </a:prstGeom>
        </p:spPr>
        <p:txBody>
          <a:bodyPr/>
          <a:lstStyle/>
          <a:p>
            <a:pPr lvl="0"/>
            <a:endParaRPr lang="zh-CN" altLang="en-US" noProof="0" smtClean="0"/>
          </a:p>
        </p:txBody>
      </p:sp>
      <p:sp>
        <p:nvSpPr>
          <p:cNvPr id="4" name="文本占位符 3"/>
          <p:cNvSpPr>
            <a:spLocks noGrp="1"/>
          </p:cNvSpPr>
          <p:nvPr>
            <p:ph type="body" sz="half" idx="2"/>
          </p:nvPr>
        </p:nvSpPr>
        <p:spPr>
          <a:xfrm>
            <a:off x="4643438" y="1460500"/>
            <a:ext cx="3924300" cy="3556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xfrm>
            <a:off x="609600" y="5204354"/>
            <a:ext cx="1981200" cy="396875"/>
          </a:xfrm>
          <a:prstGeom prst="rect">
            <a:avLst/>
          </a:prstGeom>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xfrm>
            <a:off x="3124200" y="5204354"/>
            <a:ext cx="2895600" cy="396875"/>
          </a:xfrm>
          <a:prstGeom prst="rect">
            <a:avLst/>
          </a:prstGeom>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xfrm>
            <a:off x="6553200" y="5204354"/>
            <a:ext cx="1981200" cy="396875"/>
          </a:xfrm>
          <a:prstGeom prst="rect">
            <a:avLst/>
          </a:prstGeom>
          <a:ln/>
        </p:spPr>
        <p:txBody>
          <a:bodyPr/>
          <a:lstStyle>
            <a:lvl1pPr>
              <a:defRPr/>
            </a:lvl1pPr>
          </a:lstStyle>
          <a:p>
            <a:pPr>
              <a:defRPr/>
            </a:pPr>
            <a:fld id="{0669304D-2677-45A4-A4A2-5CA1B147EA5C}"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74675" y="254001"/>
            <a:ext cx="8001000" cy="1013354"/>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66738" y="1460500"/>
            <a:ext cx="3924300" cy="3556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3438" y="1460500"/>
            <a:ext cx="3924300" cy="3556000"/>
          </a:xfrm>
          <a:prstGeom prst="rect">
            <a:avLst/>
          </a:prstGeom>
        </p:spPr>
        <p:txBody>
          <a:bodyPr/>
          <a:lstStyle/>
          <a:p>
            <a:pPr lvl="0"/>
            <a:endParaRPr lang="zh-CN" altLang="en-US" noProof="0" smtClean="0"/>
          </a:p>
        </p:txBody>
      </p:sp>
      <p:sp>
        <p:nvSpPr>
          <p:cNvPr id="5" name="Rectangle 6"/>
          <p:cNvSpPr>
            <a:spLocks noGrp="1" noChangeArrowheads="1"/>
          </p:cNvSpPr>
          <p:nvPr>
            <p:ph type="dt" sz="half" idx="10"/>
          </p:nvPr>
        </p:nvSpPr>
        <p:spPr>
          <a:xfrm>
            <a:off x="609600" y="5204354"/>
            <a:ext cx="1981200" cy="396875"/>
          </a:xfrm>
          <a:prstGeom prst="rect">
            <a:avLst/>
          </a:prstGeom>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xfrm>
            <a:off x="3124200" y="5204354"/>
            <a:ext cx="2895600" cy="396875"/>
          </a:xfrm>
          <a:prstGeom prst="rect">
            <a:avLst/>
          </a:prstGeom>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xfrm>
            <a:off x="6553200" y="5204354"/>
            <a:ext cx="1981200" cy="396875"/>
          </a:xfrm>
          <a:prstGeom prst="rect">
            <a:avLst/>
          </a:prstGeom>
          <a:ln/>
        </p:spPr>
        <p:txBody>
          <a:bodyPr/>
          <a:lstStyle>
            <a:lvl1pPr>
              <a:defRPr/>
            </a:lvl1pPr>
          </a:lstStyle>
          <a:p>
            <a:pPr>
              <a:defRPr/>
            </a:pPr>
            <a:fld id="{F1AC610D-4875-4658-89A8-ADD499D27A0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7452320" cy="769268"/>
          </a:xfrm>
          <a:prstGeom prst="rect">
            <a:avLst/>
          </a:prstGeom>
          <a:gradFill rotWithShape="1">
            <a:gsLst>
              <a:gs pos="0">
                <a:srgbClr val="003366"/>
              </a:gs>
              <a:gs pos="100000">
                <a:srgbClr val="003366">
                  <a:gamma/>
                  <a:shade val="46275"/>
                  <a:invGamma/>
                </a:srgbClr>
              </a:gs>
            </a:gsLst>
            <a:lin ang="5400000" scaled="1"/>
          </a:gradFill>
          <a:ln w="9525">
            <a:noFill/>
            <a:miter lim="800000"/>
            <a:headEnd/>
            <a:tailEnd/>
          </a:ln>
          <a:effectLst/>
        </p:spPr>
        <p:txBody>
          <a:bodyPr wrap="none" anchor="ctr"/>
          <a:lstStyle/>
          <a:p>
            <a:endParaRPr lang="zh-CN" altLang="en-US"/>
          </a:p>
        </p:txBody>
      </p:sp>
      <p:pic>
        <p:nvPicPr>
          <p:cNvPr id="6" name="Picture 25" descr="Nris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8425" y="116632"/>
            <a:ext cx="683568" cy="6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p:cNvSpPr>
            <a:spLocks noChangeShapeType="1"/>
          </p:cNvSpPr>
          <p:nvPr/>
        </p:nvSpPr>
        <p:spPr bwMode="auto">
          <a:xfrm>
            <a:off x="323528" y="697260"/>
            <a:ext cx="6768752" cy="0"/>
          </a:xfrm>
          <a:prstGeom prst="line">
            <a:avLst/>
          </a:prstGeom>
          <a:noFill/>
          <a:ln w="28575" cmpd="sng">
            <a:solidFill>
              <a:srgbClr val="92D050"/>
            </a:solidFill>
            <a:round/>
            <a:headEnd/>
            <a:tailEnd/>
          </a:ln>
          <a:effectLst/>
        </p:spPr>
        <p:txBody>
          <a:bodyPr/>
          <a:lstStyle/>
          <a:p>
            <a:endParaRPr lang="zh-CN" altLang="en-US"/>
          </a:p>
        </p:txBody>
      </p:sp>
      <p:pic>
        <p:nvPicPr>
          <p:cNvPr id="11" name="图片 10" descr="COC标.jpeg"/>
          <p:cNvPicPr>
            <a:picLocks noChangeAspect="1"/>
          </p:cNvPicPr>
          <p:nvPr/>
        </p:nvPicPr>
        <p:blipFill>
          <a:blip r:embed="rId11" cstate="print"/>
          <a:stretch>
            <a:fillRect/>
          </a:stretch>
        </p:blipFill>
        <p:spPr>
          <a:xfrm>
            <a:off x="7524328" y="116632"/>
            <a:ext cx="720080" cy="796588"/>
          </a:xfrm>
          <a:prstGeom prst="rect">
            <a:avLst/>
          </a:prstGeom>
        </p:spPr>
      </p:pic>
      <p:sp>
        <p:nvSpPr>
          <p:cNvPr id="7" name="矩形 6"/>
          <p:cNvSpPr/>
          <p:nvPr userDrawn="1"/>
        </p:nvSpPr>
        <p:spPr>
          <a:xfrm>
            <a:off x="4644008" y="5089748"/>
            <a:ext cx="4320480" cy="412934"/>
          </a:xfrm>
          <a:prstGeom prst="rect">
            <a:avLst/>
          </a:prstGeom>
        </p:spPr>
        <p:txBody>
          <a:bodyPr wrap="square">
            <a:spAutoFit/>
          </a:bodyPr>
          <a:lstStyle/>
          <a:p>
            <a:pPr lvl="0">
              <a:lnSpc>
                <a:spcPts val="2500"/>
              </a:lnSpc>
            </a:pPr>
            <a:r>
              <a:rPr lang="en-US" altLang="zh-CN" sz="1400" b="1" dirty="0" smtClean="0">
                <a:solidFill>
                  <a:srgbClr val="002060"/>
                </a:solidFill>
                <a:latin typeface="楷体" pitchFamily="49" charset="-122"/>
                <a:ea typeface="楷体" pitchFamily="49" charset="-122"/>
                <a:cs typeface="Arial Unicode MS" pitchFamily="34" charset="-122"/>
              </a:rPr>
              <a:t>——</a:t>
            </a:r>
            <a:r>
              <a:rPr lang="zh-CN" altLang="en-US" sz="1400" b="1" dirty="0" smtClean="0">
                <a:solidFill>
                  <a:srgbClr val="002060"/>
                </a:solidFill>
                <a:latin typeface="楷体" pitchFamily="49" charset="-122"/>
                <a:ea typeface="楷体" pitchFamily="49" charset="-122"/>
                <a:cs typeface="Arial Unicode MS" pitchFamily="34" charset="-122"/>
              </a:rPr>
              <a:t>国家体育总局运动医学研究所运动营养研究中心</a:t>
            </a:r>
            <a:endParaRPr lang="en-US" altLang="zh-CN" sz="1400" b="1" dirty="0" smtClean="0">
              <a:solidFill>
                <a:srgbClr val="002060"/>
              </a:solidFill>
              <a:latin typeface="楷体" pitchFamily="49" charset="-122"/>
              <a:ea typeface="楷体" pitchFamily="49" charset="-122"/>
              <a:cs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67544" y="1897393"/>
            <a:ext cx="8229600" cy="9525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2060"/>
                </a:solidFill>
                <a:effectLst/>
                <a:uLnTx/>
                <a:uFillTx/>
                <a:latin typeface="楷体" pitchFamily="49" charset="-122"/>
                <a:ea typeface="楷体" pitchFamily="49" charset="-122"/>
                <a:cs typeface="Arial Unicode MS" pitchFamily="34" charset="-122"/>
              </a:rPr>
              <a:t>运动员常见营养问题及营养管理对策</a:t>
            </a:r>
            <a:endParaRPr kumimoji="0" lang="zh-CN" altLang="en-US" sz="3600" b="1" i="0" u="none" strike="noStrike" kern="1200" cap="none" spc="0" normalizeH="0" baseline="0" noProof="0" dirty="0">
              <a:ln>
                <a:noFill/>
              </a:ln>
              <a:solidFill>
                <a:srgbClr val="002060"/>
              </a:solidFill>
              <a:effectLst/>
              <a:uLnTx/>
              <a:uFillTx/>
              <a:latin typeface="楷体" pitchFamily="49" charset="-122"/>
              <a:ea typeface="楷体" pitchFamily="49" charset="-122"/>
              <a:cs typeface="Arial Unicode MS" pitchFamily="34" charset="-122"/>
            </a:endParaRPr>
          </a:p>
        </p:txBody>
      </p:sp>
      <p:sp>
        <p:nvSpPr>
          <p:cNvPr id="4" name="Shape 46"/>
          <p:cNvSpPr/>
          <p:nvPr/>
        </p:nvSpPr>
        <p:spPr>
          <a:xfrm>
            <a:off x="359024" y="111034"/>
            <a:ext cx="8784976"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defRPr sz="1800"/>
            </a:pPr>
            <a:endParaRPr sz="3600" b="1" dirty="0">
              <a:solidFill>
                <a:schemeClr val="bg1"/>
              </a:solidFill>
              <a:latin typeface="Arial Unicode MS" pitchFamily="34" charset="-122"/>
              <a:ea typeface="Arial Unicode MS" pitchFamily="34" charset="-122"/>
              <a:cs typeface="Arial Unicode MS" pitchFamily="34" charset="-122"/>
              <a:sym typeface="Palatino"/>
            </a:endParaRPr>
          </a:p>
        </p:txBody>
      </p:sp>
      <p:sp>
        <p:nvSpPr>
          <p:cNvPr id="5" name="TextBox 4"/>
          <p:cNvSpPr txBox="1"/>
          <p:nvPr/>
        </p:nvSpPr>
        <p:spPr>
          <a:xfrm>
            <a:off x="3923928" y="3217541"/>
            <a:ext cx="5220072" cy="1200329"/>
          </a:xfrm>
          <a:prstGeom prst="rect">
            <a:avLst/>
          </a:prstGeom>
          <a:noFill/>
        </p:spPr>
        <p:txBody>
          <a:bodyPr wrap="square" rtlCol="0">
            <a:spAutoFit/>
          </a:bodyPr>
          <a:lstStyle/>
          <a:p>
            <a:pPr algn="ctr"/>
            <a:endParaRPr lang="en-US" altLang="zh-CN" b="1" dirty="0" smtClean="0">
              <a:solidFill>
                <a:srgbClr val="002060"/>
              </a:solidFill>
              <a:latin typeface="楷体" pitchFamily="49" charset="-122"/>
              <a:ea typeface="楷体" pitchFamily="49" charset="-122"/>
            </a:endParaRPr>
          </a:p>
          <a:p>
            <a:pPr algn="ctr"/>
            <a:r>
              <a:rPr lang="zh-CN" altLang="en-US" b="1" dirty="0" smtClean="0">
                <a:solidFill>
                  <a:srgbClr val="002060"/>
                </a:solidFill>
                <a:latin typeface="楷体" pitchFamily="49" charset="-122"/>
                <a:ea typeface="楷体" pitchFamily="49" charset="-122"/>
              </a:rPr>
              <a:t>安 楠</a:t>
            </a:r>
            <a:endParaRPr lang="en-US" altLang="zh-CN" b="1" dirty="0" smtClean="0">
              <a:solidFill>
                <a:srgbClr val="002060"/>
              </a:solidFill>
              <a:latin typeface="楷体" pitchFamily="49" charset="-122"/>
              <a:ea typeface="楷体" pitchFamily="49" charset="-122"/>
            </a:endParaRPr>
          </a:p>
          <a:p>
            <a:r>
              <a:rPr lang="zh-CN" altLang="en-US" b="1" dirty="0" smtClean="0">
                <a:solidFill>
                  <a:srgbClr val="002060"/>
                </a:solidFill>
                <a:latin typeface="楷体" pitchFamily="49" charset="-122"/>
                <a:ea typeface="楷体" pitchFamily="49" charset="-122"/>
              </a:rPr>
              <a:t>         国家体育总局运动医学研究所</a:t>
            </a:r>
            <a:endParaRPr lang="en-US" altLang="zh-CN" b="1" dirty="0" smtClean="0">
              <a:solidFill>
                <a:srgbClr val="002060"/>
              </a:solidFill>
              <a:latin typeface="楷体" pitchFamily="49" charset="-122"/>
              <a:ea typeface="楷体" pitchFamily="49" charset="-122"/>
            </a:endParaRPr>
          </a:p>
          <a:p>
            <a:r>
              <a:rPr lang="en-US" altLang="zh-CN" b="1" dirty="0" smtClean="0">
                <a:solidFill>
                  <a:srgbClr val="002060"/>
                </a:solidFill>
                <a:latin typeface="楷体" pitchFamily="49" charset="-122"/>
                <a:ea typeface="楷体" pitchFamily="49" charset="-122"/>
              </a:rPr>
              <a:t>                 </a:t>
            </a:r>
            <a:r>
              <a:rPr lang="en-US" altLang="zh-CN" b="1" dirty="0" smtClean="0">
                <a:solidFill>
                  <a:srgbClr val="002060"/>
                </a:solidFill>
                <a:latin typeface="楷体" pitchFamily="49" charset="-122"/>
                <a:ea typeface="楷体" pitchFamily="49" charset="-122"/>
              </a:rPr>
              <a:t>2019.10.26</a:t>
            </a:r>
            <a:endParaRPr lang="zh-CN" altLang="en-US" b="1" dirty="0">
              <a:solidFill>
                <a:srgbClr val="002060"/>
              </a:solidFill>
              <a:latin typeface="楷体" pitchFamily="49" charset="-122"/>
              <a:ea typeface="楷体" pitchFamily="49" charset="-122"/>
            </a:endParaRPr>
          </a:p>
        </p:txBody>
      </p:sp>
      <p:sp>
        <p:nvSpPr>
          <p:cNvPr id="6" name="矩形 5"/>
          <p:cNvSpPr/>
          <p:nvPr/>
        </p:nvSpPr>
        <p:spPr>
          <a:xfrm>
            <a:off x="395536" y="121196"/>
            <a:ext cx="4698722" cy="584775"/>
          </a:xfrm>
          <a:prstGeom prst="rect">
            <a:avLst/>
          </a:prstGeom>
        </p:spPr>
        <p:txBody>
          <a:bodyPr wrap="none">
            <a:spAutoFit/>
          </a:bodyPr>
          <a:lstStyle/>
          <a:p>
            <a:r>
              <a:rPr lang="zh-CN" altLang="en-US" sz="3200" dirty="0" smtClean="0">
                <a:solidFill>
                  <a:schemeClr val="bg1"/>
                </a:solidFill>
                <a:latin typeface="楷体" pitchFamily="49" charset="-122"/>
                <a:ea typeface="楷体" pitchFamily="49" charset="-122"/>
              </a:rPr>
              <a:t>赛马会精英教练员研讨会</a:t>
            </a:r>
            <a:endParaRPr lang="en-US" altLang="zh-CN" sz="3200" dirty="0" smtClean="0">
              <a:solidFill>
                <a:schemeClr val="bg1"/>
              </a:solidFill>
              <a:latin typeface="楷体" pitchFamily="49" charset="-122"/>
              <a:ea typeface="楷体" pitchFamily="49" charset="-122"/>
            </a:endParaRPr>
          </a:p>
        </p:txBody>
      </p:sp>
      <p:pic>
        <p:nvPicPr>
          <p:cNvPr id="7" name="图片 6" descr="COC标.jpeg"/>
          <p:cNvPicPr>
            <a:picLocks noChangeAspect="1"/>
          </p:cNvPicPr>
          <p:nvPr/>
        </p:nvPicPr>
        <p:blipFill>
          <a:blip r:embed="rId2" cstate="print"/>
          <a:stretch>
            <a:fillRect/>
          </a:stretch>
        </p:blipFill>
        <p:spPr>
          <a:xfrm>
            <a:off x="7596336" y="121196"/>
            <a:ext cx="720080" cy="796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latin typeface="华文楷体" pitchFamily="2" charset="-122"/>
                <a:ea typeface="华文楷体" pitchFamily="2" charset="-122"/>
              </a:rPr>
              <a:t>限制运动的生物能量因素</a:t>
            </a:r>
            <a:endParaRPr lang="zh-CN" altLang="en-US" sz="2800" dirty="0">
              <a:latin typeface="华文楷体" pitchFamily="2" charset="-122"/>
              <a:ea typeface="华文楷体" pitchFamily="2" charset="-122"/>
            </a:endParaRPr>
          </a:p>
        </p:txBody>
      </p:sp>
      <p:graphicFrame>
        <p:nvGraphicFramePr>
          <p:cNvPr id="3" name="内容占位符 5">
            <a:extLst>
              <a:ext uri="{FF2B5EF4-FFF2-40B4-BE49-F238E27FC236}">
                <a16:creationId xmlns="" xmlns:a16="http://schemas.microsoft.com/office/drawing/2014/main" id="{AED24744-88B5-4543-B53B-459860FD30DA}"/>
              </a:ext>
            </a:extLst>
          </p:cNvPr>
          <p:cNvGraphicFramePr>
            <a:graphicFrameLocks/>
          </p:cNvGraphicFramePr>
          <p:nvPr>
            <p:extLst>
              <p:ext uri="{D42A27DB-BD31-4B8C-83A1-F6EECF244321}">
                <p14:modId xmlns:p14="http://schemas.microsoft.com/office/powerpoint/2010/main" val="3054587083"/>
              </p:ext>
            </p:extLst>
          </p:nvPr>
        </p:nvGraphicFramePr>
        <p:xfrm>
          <a:off x="395288" y="897732"/>
          <a:ext cx="8424862" cy="4126873"/>
        </p:xfrm>
        <a:graphic>
          <a:graphicData uri="http://schemas.openxmlformats.org/drawingml/2006/table">
            <a:tbl>
              <a:tblPr firstRow="1" bandRow="1">
                <a:tableStyleId>{1FECB4D8-DB02-4DC6-A0A2-4F2EBAE1DC90}</a:tableStyleId>
              </a:tblPr>
              <a:tblGrid>
                <a:gridCol w="1635896">
                  <a:extLst>
                    <a:ext uri="{9D8B030D-6E8A-4147-A177-3AD203B41FA5}">
                      <a16:colId xmlns="" xmlns:a16="http://schemas.microsoft.com/office/drawing/2014/main" val="20000"/>
                    </a:ext>
                  </a:extLst>
                </a:gridCol>
                <a:gridCol w="1063333">
                  <a:extLst>
                    <a:ext uri="{9D8B030D-6E8A-4147-A177-3AD203B41FA5}">
                      <a16:colId xmlns="" xmlns:a16="http://schemas.microsoft.com/office/drawing/2014/main" val="20001"/>
                    </a:ext>
                  </a:extLst>
                </a:gridCol>
                <a:gridCol w="1226922">
                  <a:extLst>
                    <a:ext uri="{9D8B030D-6E8A-4147-A177-3AD203B41FA5}">
                      <a16:colId xmlns="" xmlns:a16="http://schemas.microsoft.com/office/drawing/2014/main" val="20002"/>
                    </a:ext>
                  </a:extLst>
                </a:gridCol>
                <a:gridCol w="1145126">
                  <a:extLst>
                    <a:ext uri="{9D8B030D-6E8A-4147-A177-3AD203B41FA5}">
                      <a16:colId xmlns="" xmlns:a16="http://schemas.microsoft.com/office/drawing/2014/main" val="20003"/>
                    </a:ext>
                  </a:extLst>
                </a:gridCol>
                <a:gridCol w="1635303">
                  <a:extLst>
                    <a:ext uri="{9D8B030D-6E8A-4147-A177-3AD203B41FA5}">
                      <a16:colId xmlns="" xmlns:a16="http://schemas.microsoft.com/office/drawing/2014/main" val="20004"/>
                    </a:ext>
                  </a:extLst>
                </a:gridCol>
                <a:gridCol w="1718282">
                  <a:extLst>
                    <a:ext uri="{9D8B030D-6E8A-4147-A177-3AD203B41FA5}">
                      <a16:colId xmlns="" xmlns:a16="http://schemas.microsoft.com/office/drawing/2014/main" val="20005"/>
                    </a:ext>
                  </a:extLst>
                </a:gridCol>
              </a:tblGrid>
              <a:tr h="377875">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rPr>
                        <a:t>运动强度</a:t>
                      </a:r>
                    </a:p>
                  </a:txBody>
                  <a:tcPr marL="91439" marR="91439" marT="34286" marB="34286">
                    <a:solidFill>
                      <a:srgbClr val="0000FF"/>
                    </a:solidFill>
                  </a:tcPr>
                </a:tc>
                <a:tc>
                  <a:txBody>
                    <a:bodyPr/>
                    <a:lstStyle/>
                    <a:p>
                      <a:pPr algn="ctr"/>
                      <a:r>
                        <a:rPr lang="en-US" altLang="zh-CN" sz="1700" b="0" dirty="0">
                          <a:solidFill>
                            <a:srgbClr val="FF00FF"/>
                          </a:solidFill>
                          <a:latin typeface="黑体" panose="02010609060101010101" pitchFamily="49" charset="-122"/>
                          <a:ea typeface="黑体" panose="02010609060101010101" pitchFamily="49" charset="-122"/>
                        </a:rPr>
                        <a:t>ATP/CP</a:t>
                      </a:r>
                      <a:endParaRPr lang="zh-CN" altLang="en-US" sz="1700" b="0" dirty="0">
                        <a:solidFill>
                          <a:srgbClr val="FF00FF"/>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肌糖原</a:t>
                      </a:r>
                    </a:p>
                  </a:txBody>
                  <a:tcPr marL="91439" marR="91439" marT="34286" marB="34286">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肝糖原</a:t>
                      </a:r>
                    </a:p>
                  </a:txBody>
                  <a:tcPr marL="91439" marR="91439" marT="34286" marB="34286">
                    <a:solidFill>
                      <a:srgbClr val="0000FF"/>
                    </a:solidFill>
                  </a:tcPr>
                </a:tc>
                <a:tc>
                  <a:txBody>
                    <a:bodyPr/>
                    <a:lstStyle/>
                    <a:p>
                      <a:pPr algn="ctr"/>
                      <a:r>
                        <a:rPr lang="zh-CN" altLang="en-US" sz="1700" b="0" dirty="0">
                          <a:solidFill>
                            <a:srgbClr val="FF00FF"/>
                          </a:solidFill>
                          <a:latin typeface="黑体" panose="02010609060101010101" pitchFamily="49" charset="-122"/>
                          <a:ea typeface="黑体" panose="02010609060101010101" pitchFamily="49" charset="-122"/>
                          <a:cs typeface="Times New Roman" pitchFamily="18" charset="0"/>
                        </a:rPr>
                        <a:t>储存的脂肪</a:t>
                      </a:r>
                    </a:p>
                  </a:txBody>
                  <a:tcPr marL="91439" marR="91439" marT="34286" marB="34286">
                    <a:solidFill>
                      <a:srgbClr val="0000FF"/>
                    </a:solidFill>
                  </a:tcPr>
                </a:tc>
                <a:tc>
                  <a:txBody>
                    <a:bodyPr/>
                    <a:lstStyle/>
                    <a:p>
                      <a:pPr algn="ctr"/>
                      <a:r>
                        <a:rPr lang="zh-CN" altLang="en-US" sz="1700" b="0" dirty="0">
                          <a:solidFill>
                            <a:srgbClr val="FF00FF"/>
                          </a:solidFill>
                          <a:latin typeface="黑体" panose="02010609060101010101" pitchFamily="49" charset="-122"/>
                          <a:ea typeface="黑体" panose="02010609060101010101" pitchFamily="49" charset="-122"/>
                          <a:cs typeface="Times New Roman" pitchFamily="18" charset="0"/>
                        </a:rPr>
                        <a:t>较低的</a:t>
                      </a:r>
                      <a:r>
                        <a:rPr lang="en-US" altLang="zh-CN" sz="1700" b="0" dirty="0">
                          <a:solidFill>
                            <a:srgbClr val="FF00FF"/>
                          </a:solidFill>
                          <a:latin typeface="黑体" panose="02010609060101010101" pitchFamily="49" charset="-122"/>
                          <a:ea typeface="黑体" panose="02010609060101010101" pitchFamily="49" charset="-122"/>
                          <a:cs typeface="Times New Roman" pitchFamily="18" charset="0"/>
                        </a:rPr>
                        <a:t>PH</a:t>
                      </a:r>
                      <a:r>
                        <a:rPr lang="zh-CN" altLang="en-US" sz="1700" b="0" dirty="0">
                          <a:solidFill>
                            <a:srgbClr val="FF00FF"/>
                          </a:solidFill>
                          <a:latin typeface="黑体" panose="02010609060101010101" pitchFamily="49" charset="-122"/>
                          <a:ea typeface="黑体" panose="02010609060101010101" pitchFamily="49" charset="-122"/>
                          <a:cs typeface="Times New Roman" pitchFamily="18" charset="0"/>
                        </a:rPr>
                        <a:t>值</a:t>
                      </a:r>
                    </a:p>
                  </a:txBody>
                  <a:tcPr marL="91439" marR="91439" marT="34286" marB="34286">
                    <a:solidFill>
                      <a:srgbClr val="0000FF"/>
                    </a:solidFill>
                  </a:tcPr>
                </a:tc>
                <a:extLst>
                  <a:ext uri="{0D108BD9-81ED-4DB2-BD59-A6C34878D82A}">
                    <a16:rowId xmlns="" xmlns:a16="http://schemas.microsoft.com/office/drawing/2014/main" val="10000"/>
                  </a:ext>
                </a:extLst>
              </a:tr>
              <a:tr h="617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低</a:t>
                      </a:r>
                      <a:endParaRPr lang="en-US" altLang="zh-CN" sz="1800" b="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马拉松</a:t>
                      </a: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4-5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2-3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extLst>
                  <a:ext uri="{0D108BD9-81ED-4DB2-BD59-A6C34878D82A}">
                    <a16:rowId xmlns="" xmlns:a16="http://schemas.microsoft.com/office/drawing/2014/main" val="10001"/>
                  </a:ext>
                </a:extLst>
              </a:tr>
              <a:tr h="617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中</a:t>
                      </a:r>
                      <a:endParaRPr lang="en-US" altLang="zh-CN" sz="1800" b="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黑体" panose="02010609060101010101" pitchFamily="49" charset="-122"/>
                          <a:ea typeface="黑体" panose="02010609060101010101" pitchFamily="49" charset="-122"/>
                        </a:rPr>
                        <a:t>(1500</a:t>
                      </a:r>
                      <a:r>
                        <a:rPr lang="zh-CN" altLang="en-US" sz="1800" b="0" dirty="0">
                          <a:solidFill>
                            <a:schemeClr val="tx1"/>
                          </a:solidFill>
                          <a:latin typeface="黑体" panose="02010609060101010101" pitchFamily="49" charset="-122"/>
                          <a:ea typeface="黑体" panose="02010609060101010101" pitchFamily="49" charset="-122"/>
                        </a:rPr>
                        <a:t>米跑</a:t>
                      </a: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1-2</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2</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1-2</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2-3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extLst>
                  <a:ext uri="{0D108BD9-81ED-4DB2-BD59-A6C34878D82A}">
                    <a16:rowId xmlns="" xmlns:a16="http://schemas.microsoft.com/office/drawing/2014/main" val="10002"/>
                  </a:ext>
                </a:extLst>
              </a:tr>
              <a:tr h="617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高</a:t>
                      </a:r>
                      <a:endParaRPr lang="en-US" altLang="zh-CN" sz="1800" b="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黑体" panose="02010609060101010101" pitchFamily="49" charset="-122"/>
                          <a:ea typeface="黑体" panose="02010609060101010101" pitchFamily="49" charset="-122"/>
                        </a:rPr>
                        <a:t>(400</a:t>
                      </a:r>
                      <a:r>
                        <a:rPr lang="zh-CN" altLang="en-US" sz="1800" b="0" dirty="0">
                          <a:solidFill>
                            <a:schemeClr val="tx1"/>
                          </a:solidFill>
                          <a:latin typeface="黑体" panose="02010609060101010101" pitchFamily="49" charset="-122"/>
                          <a:ea typeface="黑体" panose="02010609060101010101" pitchFamily="49" charset="-122"/>
                        </a:rPr>
                        <a:t>米跑</a:t>
                      </a: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4-5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extLst>
                  <a:ext uri="{0D108BD9-81ED-4DB2-BD59-A6C34878D82A}">
                    <a16:rowId xmlns="" xmlns:a16="http://schemas.microsoft.com/office/drawing/2014/main" val="10003"/>
                  </a:ext>
                </a:extLst>
              </a:tr>
              <a:tr h="8915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非常高</a:t>
                      </a:r>
                      <a:endParaRPr lang="en-US" altLang="zh-CN" sz="1800" b="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间断</a:t>
                      </a: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铁饼</a:t>
                      </a: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2-3</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extLst>
                  <a:ext uri="{0D108BD9-81ED-4DB2-BD59-A6C34878D82A}">
                    <a16:rowId xmlns="" xmlns:a16="http://schemas.microsoft.com/office/drawing/2014/main" val="10004"/>
                  </a:ext>
                </a:extLst>
              </a:tr>
              <a:tr h="617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非常高</a:t>
                      </a:r>
                      <a:endParaRPr lang="en-US" altLang="zh-CN" sz="1800" b="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重复</a:t>
                      </a: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L="91439" marR="91439" marT="34286" marB="34286">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4-5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4-5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1-2</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1-2</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tc>
                  <a:txBody>
                    <a:bodyPr/>
                    <a:lstStyle/>
                    <a:p>
                      <a:pPr algn="ctr"/>
                      <a:r>
                        <a:rPr lang="en-US" altLang="zh-CN" sz="2100" b="0" dirty="0">
                          <a:solidFill>
                            <a:schemeClr val="tx1"/>
                          </a:solidFill>
                          <a:latin typeface="黑体" panose="02010609060101010101" pitchFamily="49" charset="-122"/>
                          <a:ea typeface="黑体" panose="02010609060101010101" pitchFamily="49" charset="-122"/>
                        </a:rPr>
                        <a:t>4-5</a:t>
                      </a:r>
                      <a:endParaRPr lang="zh-CN" altLang="en-US" sz="2100" b="0" dirty="0">
                        <a:solidFill>
                          <a:schemeClr val="tx1"/>
                        </a:solidFill>
                        <a:latin typeface="黑体" panose="02010609060101010101" pitchFamily="49" charset="-122"/>
                        <a:ea typeface="黑体" panose="02010609060101010101" pitchFamily="49" charset="-122"/>
                      </a:endParaRPr>
                    </a:p>
                  </a:txBody>
                  <a:tcPr marL="91439" marR="91439" marT="34286" marB="34286" anchor="ctr">
                    <a:solidFill>
                      <a:srgbClr val="0000FF"/>
                    </a:solidFill>
                  </a:tcPr>
                </a:tc>
                <a:extLst>
                  <a:ext uri="{0D108BD9-81ED-4DB2-BD59-A6C34878D82A}">
                    <a16:rowId xmlns="" xmlns:a16="http://schemas.microsoft.com/office/drawing/2014/main" val="10005"/>
                  </a:ext>
                </a:extLst>
              </a:tr>
              <a:tr h="388613">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100" b="0" dirty="0">
                          <a:solidFill>
                            <a:schemeClr val="tx1"/>
                          </a:solidFill>
                          <a:latin typeface="黑体" panose="02010609060101010101" pitchFamily="49" charset="-122"/>
                          <a:ea typeface="黑体" panose="02010609060101010101" pitchFamily="49" charset="-122"/>
                        </a:rPr>
                        <a:t>1</a:t>
                      </a: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最不可能的限制因素，</a:t>
                      </a:r>
                      <a:r>
                        <a:rPr lang="en-US" altLang="zh-CN" sz="2100" b="0" dirty="0">
                          <a:solidFill>
                            <a:schemeClr val="tx1"/>
                          </a:solidFill>
                          <a:latin typeface="黑体" panose="02010609060101010101" pitchFamily="49" charset="-122"/>
                          <a:ea typeface="黑体" panose="02010609060101010101" pitchFamily="49" charset="-122"/>
                        </a:rPr>
                        <a:t>5</a:t>
                      </a:r>
                      <a:r>
                        <a:rPr lang="en-US" altLang="zh-CN" sz="1800" b="0" dirty="0">
                          <a:solidFill>
                            <a:schemeClr val="tx1"/>
                          </a:solidFill>
                          <a:latin typeface="黑体" panose="02010609060101010101" pitchFamily="49" charset="-122"/>
                          <a:ea typeface="黑体" panose="02010609060101010101" pitchFamily="49" charset="-122"/>
                        </a:rPr>
                        <a:t>=</a:t>
                      </a:r>
                      <a:r>
                        <a:rPr lang="zh-CN" altLang="en-US" sz="1800" b="0" dirty="0">
                          <a:solidFill>
                            <a:schemeClr val="tx1"/>
                          </a:solidFill>
                          <a:latin typeface="黑体" panose="02010609060101010101" pitchFamily="49" charset="-122"/>
                          <a:ea typeface="黑体" panose="02010609060101010101" pitchFamily="49" charset="-122"/>
                        </a:rPr>
                        <a:t>最有可能的限制因素。</a:t>
                      </a:r>
                    </a:p>
                  </a:txBody>
                  <a:tcPr marL="91439" marR="91439" marT="34286" marB="34286">
                    <a:solidFill>
                      <a:srgbClr val="0000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SONY\Pictures\144005938848331800_a580x330.jpg"/>
          <p:cNvPicPr>
            <a:picLocks noChangeAspect="1" noChangeArrowheads="1"/>
          </p:cNvPicPr>
          <p:nvPr/>
        </p:nvPicPr>
        <p:blipFill>
          <a:blip r:embed="rId2" cstate="print"/>
          <a:srcRect/>
          <a:stretch>
            <a:fillRect/>
          </a:stretch>
        </p:blipFill>
        <p:spPr bwMode="auto">
          <a:xfrm>
            <a:off x="4285789" y="1383619"/>
            <a:ext cx="4716016" cy="2519450"/>
          </a:xfrm>
          <a:prstGeom prst="rect">
            <a:avLst/>
          </a:prstGeom>
          <a:noFill/>
        </p:spPr>
      </p:pic>
      <p:sp>
        <p:nvSpPr>
          <p:cNvPr id="4" name="标题 1"/>
          <p:cNvSpPr txBox="1">
            <a:spLocks/>
          </p:cNvSpPr>
          <p:nvPr/>
        </p:nvSpPr>
        <p:spPr>
          <a:xfrm>
            <a:off x="395536" y="133029"/>
            <a:ext cx="6480719" cy="54037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Arial Unicode MS" pitchFamily="34" charset="-122"/>
              </a:rPr>
              <a:t>运动性骨骼肌疲劳的主要原因</a:t>
            </a:r>
            <a:endParaRPr kumimoji="0" lang="zh-CN" altLang="en-US" sz="2800" b="1"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Arial Unicode MS" pitchFamily="34" charset="-122"/>
            </a:endParaRPr>
          </a:p>
        </p:txBody>
      </p:sp>
      <p:sp>
        <p:nvSpPr>
          <p:cNvPr id="5" name="内容占位符 2"/>
          <p:cNvSpPr txBox="1">
            <a:spLocks/>
          </p:cNvSpPr>
          <p:nvPr/>
        </p:nvSpPr>
        <p:spPr>
          <a:xfrm>
            <a:off x="611560" y="1669916"/>
            <a:ext cx="3888432" cy="2214246"/>
          </a:xfrm>
          <a:prstGeom prst="rect">
            <a:avLst/>
          </a:prstGeom>
          <a:noFill/>
        </p:spPr>
        <p:txBody>
          <a:bodyPr/>
          <a:lstStyle/>
          <a:p>
            <a:pPr marL="446088" marR="0" lvl="0" indent="-446088" algn="l" defTabSz="914400" rtl="0" eaLnBrk="1" fontAlgn="auto" latinLnBrk="0" hangingPunct="1">
              <a:lnSpc>
                <a:spcPct val="150000"/>
              </a:lnSpc>
              <a:spcBef>
                <a:spcPct val="20000"/>
              </a:spcBef>
              <a:spcAft>
                <a:spcPts val="0"/>
              </a:spcAft>
              <a:buClr>
                <a:srgbClr val="FF0000"/>
              </a:buClr>
              <a:buSzPct val="100000"/>
              <a:buFont typeface="Wingdings" pitchFamily="2" charset="2"/>
              <a:buChar char="l"/>
              <a:tabLst/>
              <a:defRPr/>
            </a:pPr>
            <a:r>
              <a:rPr kumimoji="0" lang="zh-CN" altLang="en-US"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脱水、电解质丢失</a:t>
            </a:r>
            <a:endParaRPr kumimoji="0" lang="en-US" altLang="zh-CN"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46088" marR="0" lvl="0" indent="-446088" algn="l" defTabSz="914400" rtl="0" eaLnBrk="1" fontAlgn="auto" latinLnBrk="0" hangingPunct="1">
              <a:lnSpc>
                <a:spcPct val="150000"/>
              </a:lnSpc>
              <a:spcBef>
                <a:spcPct val="20000"/>
              </a:spcBef>
              <a:spcAft>
                <a:spcPts val="0"/>
              </a:spcAft>
              <a:buClr>
                <a:srgbClr val="FF0000"/>
              </a:buClr>
              <a:buSzPct val="100000"/>
              <a:buFont typeface="Wingdings" pitchFamily="2" charset="2"/>
              <a:buChar char="l"/>
              <a:tabLst/>
              <a:defRPr/>
            </a:pPr>
            <a:r>
              <a:rPr kumimoji="0" lang="zh-CN" altLang="en-US"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肌肉能源物质耗竭</a:t>
            </a:r>
            <a:endParaRPr kumimoji="0" lang="en-US" altLang="zh-CN"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46088" marR="0" lvl="0" indent="-446088" algn="l" defTabSz="914400" rtl="0" eaLnBrk="1" fontAlgn="auto" latinLnBrk="0" hangingPunct="1">
              <a:lnSpc>
                <a:spcPct val="150000"/>
              </a:lnSpc>
              <a:spcBef>
                <a:spcPct val="20000"/>
              </a:spcBef>
              <a:spcAft>
                <a:spcPts val="0"/>
              </a:spcAft>
              <a:buClr>
                <a:srgbClr val="FF0000"/>
              </a:buClr>
              <a:buSzPct val="100000"/>
              <a:buFont typeface="Wingdings" pitchFamily="2" charset="2"/>
              <a:buChar char="l"/>
              <a:tabLst/>
              <a:defRPr/>
            </a:pPr>
            <a:r>
              <a:rPr kumimoji="0" lang="zh-CN" altLang="en-US"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乳酸堆积</a:t>
            </a:r>
            <a:endParaRPr kumimoji="0" lang="en-US" altLang="zh-CN"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46088" marR="0" lvl="0" indent="-446088" algn="l" defTabSz="914400" rtl="0" eaLnBrk="1" fontAlgn="auto" latinLnBrk="0" hangingPunct="1">
              <a:lnSpc>
                <a:spcPct val="150000"/>
              </a:lnSpc>
              <a:spcBef>
                <a:spcPct val="20000"/>
              </a:spcBef>
              <a:spcAft>
                <a:spcPts val="0"/>
              </a:spcAft>
              <a:buClr>
                <a:srgbClr val="FF0000"/>
              </a:buClr>
              <a:buSzPct val="100000"/>
              <a:buFont typeface="Wingdings" pitchFamily="2" charset="2"/>
              <a:buChar char="l"/>
              <a:tabLst/>
              <a:defRPr/>
            </a:pPr>
            <a:r>
              <a:rPr kumimoji="0" lang="zh-CN" altLang="en-US" sz="2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中枢疲劳</a:t>
            </a:r>
            <a:endPar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0" y="1005576"/>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
        <p:nvSpPr>
          <p:cNvPr id="7" name="矩形 6"/>
          <p:cNvSpPr/>
          <p:nvPr/>
        </p:nvSpPr>
        <p:spPr>
          <a:xfrm>
            <a:off x="4297985" y="3489852"/>
            <a:ext cx="4707381" cy="1200329"/>
          </a:xfrm>
          <a:prstGeom prst="rect">
            <a:avLst/>
          </a:prstGeom>
          <a:solidFill>
            <a:srgbClr val="FF0000"/>
          </a:solidFill>
        </p:spPr>
        <p:txBody>
          <a:bodyPr wrap="square">
            <a:spAutoFit/>
          </a:bodyPr>
          <a:lstStyle/>
          <a:p>
            <a:pPr marL="1257300" lvl="0" indent="-1257300" eaLnBrk="0" hangingPunct="0">
              <a:lnSpc>
                <a:spcPct val="150000"/>
              </a:lnSpc>
              <a:spcBef>
                <a:spcPct val="20000"/>
              </a:spcBef>
              <a:buClr>
                <a:srgbClr val="FF0000"/>
              </a:buClr>
              <a:buSzPct val="100000"/>
            </a:pPr>
            <a:r>
              <a:rPr lang="zh-CN" altLang="en-US" sz="2400" b="1" kern="0" dirty="0">
                <a:latin typeface="黑体" panose="02010609060101010101" pitchFamily="49" charset="-122"/>
                <a:ea typeface="黑体" panose="02010609060101010101" pitchFamily="49" charset="-122"/>
              </a:rPr>
              <a:t>低血糖：运动中补糖</a:t>
            </a:r>
            <a:r>
              <a:rPr lang="en-US" altLang="zh-CN" sz="2400" b="1" kern="0" dirty="0">
                <a:latin typeface="黑体" panose="02010609060101010101" pitchFamily="49" charset="-122"/>
                <a:ea typeface="黑体" panose="02010609060101010101" pitchFamily="49" charset="-122"/>
              </a:rPr>
              <a:t>80g/h</a:t>
            </a:r>
            <a:r>
              <a:rPr lang="zh-CN" altLang="en-US" sz="2400" b="1" kern="0" dirty="0">
                <a:latin typeface="黑体" panose="02010609060101010101" pitchFamily="49" charset="-122"/>
                <a:ea typeface="黑体" panose="02010609060101010101" pitchFamily="49" charset="-122"/>
              </a:rPr>
              <a:t>，疲劳延迟</a:t>
            </a:r>
            <a:r>
              <a:rPr lang="en-US" altLang="zh-CN" sz="2400" b="1" kern="0" dirty="0">
                <a:latin typeface="黑体" panose="02010609060101010101" pitchFamily="49" charset="-122"/>
                <a:ea typeface="黑体" panose="02010609060101010101" pitchFamily="49" charset="-122"/>
              </a:rPr>
              <a:t>30-60</a:t>
            </a:r>
            <a:r>
              <a:rPr lang="zh-CN" altLang="en-US" sz="2400" b="1" kern="0" dirty="0">
                <a:latin typeface="黑体" panose="02010609060101010101" pitchFamily="49" charset="-122"/>
                <a:ea typeface="黑体" panose="02010609060101010101" pitchFamily="49" charset="-122"/>
              </a:rPr>
              <a:t>分钟</a:t>
            </a:r>
            <a:endParaRPr lang="en-US" altLang="zh-CN" sz="2400" b="1" kern="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827089" y="2256896"/>
            <a:ext cx="7419975" cy="1920875"/>
          </a:xfrm>
          <a:prstGeom prst="rect">
            <a:avLst/>
          </a:prstGeom>
          <a:noFill/>
          <a:ln w="9525">
            <a:noFill/>
            <a:miter lim="800000"/>
            <a:headEnd/>
            <a:tailEnd/>
          </a:ln>
        </p:spPr>
      </p:pic>
      <p:pic>
        <p:nvPicPr>
          <p:cNvPr id="151555" name="Picture 3"/>
          <p:cNvPicPr>
            <a:picLocks noChangeAspect="1" noChangeArrowheads="1"/>
          </p:cNvPicPr>
          <p:nvPr/>
        </p:nvPicPr>
        <p:blipFill>
          <a:blip r:embed="rId3" cstate="print"/>
          <a:srcRect/>
          <a:stretch>
            <a:fillRect/>
          </a:stretch>
        </p:blipFill>
        <p:spPr bwMode="auto">
          <a:xfrm>
            <a:off x="900114" y="396875"/>
            <a:ext cx="7267575" cy="1595438"/>
          </a:xfrm>
          <a:prstGeom prst="rect">
            <a:avLst/>
          </a:prstGeom>
          <a:noFill/>
          <a:ln w="9525">
            <a:noFill/>
            <a:miter lim="800000"/>
            <a:headEnd/>
            <a:tailEnd/>
          </a:ln>
        </p:spPr>
      </p:pic>
      <p:sp>
        <p:nvSpPr>
          <p:cNvPr id="151556" name="Rectangle 4"/>
          <p:cNvSpPr>
            <a:spLocks noChangeArrowheads="1"/>
          </p:cNvSpPr>
          <p:nvPr/>
        </p:nvSpPr>
        <p:spPr bwMode="auto">
          <a:xfrm>
            <a:off x="900113" y="4768742"/>
            <a:ext cx="7269162" cy="646331"/>
          </a:xfrm>
          <a:prstGeom prst="rect">
            <a:avLst/>
          </a:prstGeom>
          <a:solidFill>
            <a:schemeClr val="accent1"/>
          </a:solidFill>
          <a:ln w="9525">
            <a:noFill/>
            <a:miter lim="800000"/>
            <a:headEnd/>
            <a:tailEnd/>
          </a:ln>
        </p:spPr>
        <p:txBody>
          <a:bodyPr anchor="ctr">
            <a:spAutoFit/>
          </a:bodyPr>
          <a:lstStyle/>
          <a:p>
            <a:r>
              <a:rPr lang="zh-CN" altLang="en-US"/>
              <a:t>闫晓军，王珊，王卓识</a:t>
            </a:r>
            <a:r>
              <a:rPr lang="en-US" altLang="zh-CN"/>
              <a:t>. </a:t>
            </a:r>
            <a:r>
              <a:rPr lang="zh-CN" altLang="en-US"/>
              <a:t>高水平马拉松运动员训练比赛中的能量消耗及饮食研究</a:t>
            </a:r>
            <a:r>
              <a:rPr lang="en-US" altLang="zh-CN"/>
              <a:t>. </a:t>
            </a:r>
            <a:r>
              <a:rPr lang="zh-CN" altLang="en-US"/>
              <a:t>体育科技，</a:t>
            </a:r>
            <a:r>
              <a:rPr lang="en-US" altLang="zh-CN"/>
              <a:t>2015</a:t>
            </a:r>
            <a:r>
              <a:rPr lang="zh-CN" altLang="en-US"/>
              <a:t>，</a:t>
            </a:r>
            <a:r>
              <a:rPr lang="en-US" altLang="zh-CN"/>
              <a:t>36</a:t>
            </a:r>
            <a:r>
              <a:rPr lang="zh-CN" altLang="en-US"/>
              <a:t>（</a:t>
            </a:r>
            <a:r>
              <a:rPr lang="en-US" altLang="zh-CN"/>
              <a:t>5</a:t>
            </a:r>
            <a:r>
              <a:rPr lang="zh-CN" altLang="en-US"/>
              <a:t>）：</a:t>
            </a:r>
            <a:r>
              <a:rPr lang="en-US" altLang="zh-CN"/>
              <a:t>16-17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cstate="print"/>
          <a:srcRect/>
          <a:stretch>
            <a:fillRect/>
          </a:stretch>
        </p:blipFill>
        <p:spPr bwMode="auto">
          <a:xfrm>
            <a:off x="0" y="337344"/>
            <a:ext cx="9144000" cy="4919927"/>
          </a:xfrm>
          <a:prstGeom prst="rect">
            <a:avLst/>
          </a:prstGeom>
          <a:noFill/>
          <a:ln w="9525">
            <a:noFill/>
            <a:miter lim="800000"/>
            <a:headEnd/>
            <a:tailEnd/>
          </a:ln>
        </p:spPr>
      </p:pic>
      <p:sp>
        <p:nvSpPr>
          <p:cNvPr id="146435" name="Text Box 3"/>
          <p:cNvSpPr txBox="1">
            <a:spLocks noChangeArrowheads="1"/>
          </p:cNvSpPr>
          <p:nvPr/>
        </p:nvSpPr>
        <p:spPr bwMode="auto">
          <a:xfrm>
            <a:off x="1" y="5257271"/>
            <a:ext cx="5616575" cy="369332"/>
          </a:xfrm>
          <a:prstGeom prst="rect">
            <a:avLst/>
          </a:prstGeom>
          <a:noFill/>
          <a:ln w="9525">
            <a:noFill/>
            <a:miter lim="800000"/>
            <a:headEnd/>
            <a:tailEnd/>
          </a:ln>
        </p:spPr>
        <p:txBody>
          <a:bodyPr>
            <a:spAutoFit/>
          </a:bodyPr>
          <a:lstStyle/>
          <a:p>
            <a:pPr>
              <a:spcBef>
                <a:spcPct val="50000"/>
              </a:spcBef>
            </a:pPr>
            <a:r>
              <a:rPr lang="zh-CN" altLang="en-US">
                <a:latin typeface="Arial" charset="0"/>
              </a:rPr>
              <a:t>引自“中国运动医学杂志</a:t>
            </a:r>
            <a:r>
              <a:rPr lang="en-US" altLang="zh-CN">
                <a:latin typeface="Arial" charset="0"/>
              </a:rPr>
              <a:t>2001</a:t>
            </a:r>
            <a:r>
              <a:rPr lang="zh-CN" altLang="en-US">
                <a:latin typeface="Arial" charset="0"/>
              </a:rPr>
              <a:t>年</a:t>
            </a:r>
            <a:r>
              <a:rPr lang="en-US" altLang="zh-CN">
                <a:latin typeface="Arial" charset="0"/>
              </a:rPr>
              <a:t>20</a:t>
            </a:r>
            <a:r>
              <a:rPr lang="zh-CN" altLang="en-US">
                <a:latin typeface="Arial" charset="0"/>
              </a:rPr>
              <a:t>卷</a:t>
            </a:r>
            <a:r>
              <a:rPr lang="en-US" altLang="zh-CN">
                <a:latin typeface="Arial" charset="0"/>
              </a:rPr>
              <a:t>4</a:t>
            </a:r>
            <a:r>
              <a:rPr lang="zh-CN" altLang="en-US">
                <a:latin typeface="Arial" charset="0"/>
              </a:rPr>
              <a:t>期</a:t>
            </a:r>
            <a:r>
              <a:rPr lang="en-US" altLang="zh-CN">
                <a:latin typeface="Arial" charset="0"/>
              </a:rPr>
              <a:t>340</a:t>
            </a:r>
            <a:r>
              <a:rPr lang="zh-CN" altLang="en-US">
                <a:latin typeface="Arial" charset="0"/>
              </a:rPr>
              <a:t>－</a:t>
            </a:r>
            <a:r>
              <a:rPr lang="en-US" altLang="zh-CN">
                <a:latin typeface="Arial" charset="0"/>
              </a:rPr>
              <a:t>347</a:t>
            </a:r>
            <a:r>
              <a:rPr lang="zh-CN" altLang="en-US">
                <a:latin typeface="Arial" charset="0"/>
              </a:rPr>
              <a:t>页”</a:t>
            </a:r>
          </a:p>
        </p:txBody>
      </p:sp>
      <p:sp>
        <p:nvSpPr>
          <p:cNvPr id="146436" name="Line 4"/>
          <p:cNvSpPr>
            <a:spLocks noChangeShapeType="1"/>
          </p:cNvSpPr>
          <p:nvPr/>
        </p:nvSpPr>
        <p:spPr bwMode="auto">
          <a:xfrm>
            <a:off x="8748714" y="1177396"/>
            <a:ext cx="395287" cy="0"/>
          </a:xfrm>
          <a:prstGeom prst="line">
            <a:avLst/>
          </a:prstGeom>
          <a:noFill/>
          <a:ln w="28575">
            <a:solidFill>
              <a:schemeClr val="accent2"/>
            </a:solidFill>
            <a:round/>
            <a:headEnd/>
            <a:tailEnd/>
          </a:ln>
        </p:spPr>
        <p:txBody>
          <a:bodyPr/>
          <a:lstStyle/>
          <a:p>
            <a:endParaRPr lang="zh-CN" altLang="en-US"/>
          </a:p>
        </p:txBody>
      </p:sp>
      <p:sp>
        <p:nvSpPr>
          <p:cNvPr id="146437" name="Line 5"/>
          <p:cNvSpPr>
            <a:spLocks noChangeShapeType="1"/>
          </p:cNvSpPr>
          <p:nvPr/>
        </p:nvSpPr>
        <p:spPr bwMode="auto">
          <a:xfrm>
            <a:off x="7596188" y="1477698"/>
            <a:ext cx="215900" cy="0"/>
          </a:xfrm>
          <a:prstGeom prst="line">
            <a:avLst/>
          </a:prstGeom>
          <a:noFill/>
          <a:ln w="28575">
            <a:solidFill>
              <a:schemeClr val="accent2"/>
            </a:solidFill>
            <a:round/>
            <a:headEnd/>
            <a:tailEnd/>
          </a:ln>
        </p:spPr>
        <p:txBody>
          <a:bodyPr/>
          <a:lstStyle/>
          <a:p>
            <a:endParaRPr lang="zh-CN" altLang="en-US"/>
          </a:p>
        </p:txBody>
      </p:sp>
      <p:sp>
        <p:nvSpPr>
          <p:cNvPr id="146438" name="Freeform 7"/>
          <p:cNvSpPr>
            <a:spLocks/>
          </p:cNvSpPr>
          <p:nvPr/>
        </p:nvSpPr>
        <p:spPr bwMode="auto">
          <a:xfrm>
            <a:off x="7904163" y="3390636"/>
            <a:ext cx="869950" cy="373063"/>
          </a:xfrm>
          <a:custGeom>
            <a:avLst/>
            <a:gdLst>
              <a:gd name="T0" fmla="*/ 9525 w 548"/>
              <a:gd name="T1" fmla="*/ 222250 h 282"/>
              <a:gd name="T2" fmla="*/ 131762 w 548"/>
              <a:gd name="T3" fmla="*/ 63500 h 282"/>
              <a:gd name="T4" fmla="*/ 307975 w 548"/>
              <a:gd name="T5" fmla="*/ 11112 h 282"/>
              <a:gd name="T6" fmla="*/ 755650 w 548"/>
              <a:gd name="T7" fmla="*/ 55563 h 282"/>
              <a:gd name="T8" fmla="*/ 835025 w 548"/>
              <a:gd name="T9" fmla="*/ 150812 h 282"/>
              <a:gd name="T10" fmla="*/ 869950 w 548"/>
              <a:gd name="T11" fmla="*/ 257175 h 282"/>
              <a:gd name="T12" fmla="*/ 738187 w 548"/>
              <a:gd name="T13" fmla="*/ 423863 h 282"/>
              <a:gd name="T14" fmla="*/ 588962 w 548"/>
              <a:gd name="T15" fmla="*/ 441325 h 282"/>
              <a:gd name="T16" fmla="*/ 0 w 548"/>
              <a:gd name="T17" fmla="*/ 398462 h 282"/>
              <a:gd name="T18" fmla="*/ 17462 w 548"/>
              <a:gd name="T19" fmla="*/ 265112 h 282"/>
              <a:gd name="T20" fmla="*/ 26988 w 548"/>
              <a:gd name="T21" fmla="*/ 230187 h 282"/>
              <a:gd name="T22" fmla="*/ 44450 w 548"/>
              <a:gd name="T23" fmla="*/ 204788 h 282"/>
              <a:gd name="T24" fmla="*/ 9525 w 548"/>
              <a:gd name="T25" fmla="*/ 22225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8"/>
              <a:gd name="T40" fmla="*/ 0 h 282"/>
              <a:gd name="T41" fmla="*/ 548 w 548"/>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8" h="282">
                <a:moveTo>
                  <a:pt x="6" y="140"/>
                </a:moveTo>
                <a:cubicBezTo>
                  <a:pt x="35" y="109"/>
                  <a:pt x="60" y="75"/>
                  <a:pt x="83" y="40"/>
                </a:cubicBezTo>
                <a:cubicBezTo>
                  <a:pt x="100" y="15"/>
                  <a:pt x="171" y="10"/>
                  <a:pt x="194" y="7"/>
                </a:cubicBezTo>
                <a:cubicBezTo>
                  <a:pt x="297" y="10"/>
                  <a:pt x="383" y="0"/>
                  <a:pt x="476" y="35"/>
                </a:cubicBezTo>
                <a:cubicBezTo>
                  <a:pt x="490" y="56"/>
                  <a:pt x="506" y="81"/>
                  <a:pt x="526" y="95"/>
                </a:cubicBezTo>
                <a:cubicBezTo>
                  <a:pt x="534" y="117"/>
                  <a:pt x="541" y="139"/>
                  <a:pt x="548" y="162"/>
                </a:cubicBezTo>
                <a:cubicBezTo>
                  <a:pt x="543" y="228"/>
                  <a:pt x="536" y="257"/>
                  <a:pt x="465" y="267"/>
                </a:cubicBezTo>
                <a:cubicBezTo>
                  <a:pt x="434" y="272"/>
                  <a:pt x="371" y="278"/>
                  <a:pt x="371" y="278"/>
                </a:cubicBezTo>
                <a:cubicBezTo>
                  <a:pt x="184" y="275"/>
                  <a:pt x="136" y="282"/>
                  <a:pt x="0" y="251"/>
                </a:cubicBezTo>
                <a:cubicBezTo>
                  <a:pt x="5" y="203"/>
                  <a:pt x="2" y="202"/>
                  <a:pt x="11" y="167"/>
                </a:cubicBezTo>
                <a:cubicBezTo>
                  <a:pt x="13" y="160"/>
                  <a:pt x="14" y="152"/>
                  <a:pt x="17" y="145"/>
                </a:cubicBezTo>
                <a:cubicBezTo>
                  <a:pt x="20" y="139"/>
                  <a:pt x="34" y="132"/>
                  <a:pt x="28" y="129"/>
                </a:cubicBezTo>
                <a:cubicBezTo>
                  <a:pt x="21" y="126"/>
                  <a:pt x="13" y="136"/>
                  <a:pt x="6" y="140"/>
                </a:cubicBezTo>
                <a:close/>
              </a:path>
            </a:pathLst>
          </a:custGeom>
          <a:noFill/>
          <a:ln w="19050" cmpd="sng">
            <a:solidFill>
              <a:schemeClr val="accent2"/>
            </a:solidFill>
            <a:round/>
            <a:headEnd/>
            <a:tailEnd/>
          </a:ln>
        </p:spPr>
        <p:txBody>
          <a:bodyPr/>
          <a:lstStyle/>
          <a:p>
            <a:endParaRPr lang="zh-CN" altLang="en-US"/>
          </a:p>
        </p:txBody>
      </p:sp>
      <p:sp>
        <p:nvSpPr>
          <p:cNvPr id="146439" name="Line 4"/>
          <p:cNvSpPr>
            <a:spLocks noChangeShapeType="1"/>
          </p:cNvSpPr>
          <p:nvPr/>
        </p:nvSpPr>
        <p:spPr bwMode="auto">
          <a:xfrm>
            <a:off x="7667625" y="1177396"/>
            <a:ext cx="865188" cy="0"/>
          </a:xfrm>
          <a:prstGeom prst="line">
            <a:avLst/>
          </a:prstGeom>
          <a:noFill/>
          <a:ln w="28575">
            <a:solidFill>
              <a:schemeClr val="accent2"/>
            </a:solidFill>
            <a:round/>
            <a:headEnd/>
            <a:tailEnd/>
          </a:ln>
        </p:spPr>
        <p:txBody>
          <a:bodyPr/>
          <a:lstStyle/>
          <a:p>
            <a:endParaRPr lang="zh-CN" altLang="en-US"/>
          </a:p>
        </p:txBody>
      </p:sp>
      <p:sp>
        <p:nvSpPr>
          <p:cNvPr id="146440" name="Line 4"/>
          <p:cNvSpPr>
            <a:spLocks noChangeShapeType="1"/>
          </p:cNvSpPr>
          <p:nvPr/>
        </p:nvSpPr>
        <p:spPr bwMode="auto">
          <a:xfrm>
            <a:off x="8101014" y="2076979"/>
            <a:ext cx="719137" cy="0"/>
          </a:xfrm>
          <a:prstGeom prst="line">
            <a:avLst/>
          </a:prstGeom>
          <a:noFill/>
          <a:ln w="28575">
            <a:solidFill>
              <a:schemeClr val="accent2"/>
            </a:solidFill>
            <a:round/>
            <a:headEnd/>
            <a:tailEnd/>
          </a:ln>
        </p:spPr>
        <p:txBody>
          <a:bodyPr/>
          <a:lstStyle/>
          <a:p>
            <a:endParaRPr lang="zh-CN" altLang="en-US"/>
          </a:p>
        </p:txBody>
      </p:sp>
      <p:sp>
        <p:nvSpPr>
          <p:cNvPr id="146441" name="Line 4"/>
          <p:cNvSpPr>
            <a:spLocks noChangeShapeType="1"/>
          </p:cNvSpPr>
          <p:nvPr/>
        </p:nvSpPr>
        <p:spPr bwMode="auto">
          <a:xfrm>
            <a:off x="8027989" y="2677583"/>
            <a:ext cx="719137" cy="0"/>
          </a:xfrm>
          <a:prstGeom prst="line">
            <a:avLst/>
          </a:prstGeom>
          <a:noFill/>
          <a:ln w="28575">
            <a:solidFill>
              <a:schemeClr val="accent2"/>
            </a:solidFill>
            <a:round/>
            <a:headEnd/>
            <a:tailEnd/>
          </a:ln>
        </p:spPr>
        <p:txBody>
          <a:bodyPr/>
          <a:lstStyle/>
          <a:p>
            <a:endParaRPr lang="zh-CN" altLang="en-US"/>
          </a:p>
        </p:txBody>
      </p:sp>
      <p:sp>
        <p:nvSpPr>
          <p:cNvPr id="146442" name="Line 4"/>
          <p:cNvSpPr>
            <a:spLocks noChangeShapeType="1"/>
          </p:cNvSpPr>
          <p:nvPr/>
        </p:nvSpPr>
        <p:spPr bwMode="auto">
          <a:xfrm>
            <a:off x="7956550" y="1778000"/>
            <a:ext cx="865188" cy="0"/>
          </a:xfrm>
          <a:prstGeom prst="line">
            <a:avLst/>
          </a:prstGeom>
          <a:noFill/>
          <a:ln w="28575">
            <a:solidFill>
              <a:schemeClr val="accent2"/>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body" idx="1"/>
          </p:nvPr>
        </p:nvSpPr>
        <p:spPr>
          <a:xfrm>
            <a:off x="323528" y="985292"/>
            <a:ext cx="8351837" cy="3981979"/>
          </a:xfrm>
        </p:spPr>
        <p:txBody>
          <a:bodyPr/>
          <a:lstStyle/>
          <a:p>
            <a:pPr marL="609600" indent="-609600" algn="just" eaLnBrk="1" hangingPunct="1">
              <a:lnSpc>
                <a:spcPct val="130000"/>
              </a:lnSpc>
              <a:buClr>
                <a:srgbClr val="008000"/>
              </a:buClr>
              <a:buFont typeface="Wingdings" pitchFamily="2" charset="2"/>
              <a:buNone/>
            </a:pPr>
            <a:endParaRPr lang="zh-CN" altLang="en-US" sz="2000" b="1" dirty="0" smtClean="0">
              <a:solidFill>
                <a:schemeClr val="tx2"/>
              </a:solidFill>
              <a:latin typeface="华文楷体" pitchFamily="2" charset="-122"/>
              <a:ea typeface="华文楷体" pitchFamily="2" charset="-122"/>
            </a:endParaRP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主要的、快速的能源物质，提供机体</a:t>
            </a:r>
            <a:r>
              <a:rPr lang="en-US" altLang="zh-CN" sz="2000" b="1" dirty="0" smtClean="0">
                <a:solidFill>
                  <a:schemeClr val="tx2"/>
                </a:solidFill>
                <a:latin typeface="华文楷体" pitchFamily="2" charset="-122"/>
                <a:ea typeface="华文楷体" pitchFamily="2" charset="-122"/>
              </a:rPr>
              <a:t>60</a:t>
            </a:r>
            <a:r>
              <a:rPr lang="zh-CN" altLang="en-US" sz="2000" b="1" dirty="0" smtClean="0">
                <a:solidFill>
                  <a:schemeClr val="tx2"/>
                </a:solidFill>
                <a:latin typeface="华文楷体" pitchFamily="2" charset="-122"/>
                <a:ea typeface="华文楷体" pitchFamily="2" charset="-122"/>
              </a:rPr>
              <a:t>％的能量。</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大强度短时间运动主要的供能物质；</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中小强度长时间运动，首先利用的供能物质。</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供能迅速。</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代谢完全。</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可以有氧氧化供能，也可以无氧酵解供能。</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终产物为二氧化碳，不增加体液的酸度。</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耗氧量比脂肪少。</a:t>
            </a:r>
          </a:p>
          <a:p>
            <a:pPr marL="609600" indent="-609600" algn="just" eaLnBrk="1" hangingPunct="1">
              <a:lnSpc>
                <a:spcPct val="100000"/>
              </a:lnSpc>
              <a:buClr>
                <a:srgbClr val="008000"/>
              </a:buClr>
              <a:buFont typeface="Wingdings" pitchFamily="2" charset="2"/>
              <a:buChar char="v"/>
            </a:pPr>
            <a:r>
              <a:rPr lang="zh-CN" altLang="en-US" sz="2000" b="1" dirty="0" smtClean="0">
                <a:solidFill>
                  <a:schemeClr val="tx2"/>
                </a:solidFill>
                <a:latin typeface="华文楷体" pitchFamily="2" charset="-122"/>
                <a:ea typeface="华文楷体" pitchFamily="2" charset="-122"/>
              </a:rPr>
              <a:t>耗氧量相同时，产能效率比脂肪高</a:t>
            </a:r>
            <a:r>
              <a:rPr lang="en-US" altLang="zh-CN" sz="2000" b="1" dirty="0" smtClean="0">
                <a:solidFill>
                  <a:schemeClr val="tx2"/>
                </a:solidFill>
                <a:latin typeface="华文楷体" pitchFamily="2" charset="-122"/>
                <a:ea typeface="华文楷体" pitchFamily="2" charset="-122"/>
              </a:rPr>
              <a:t>4</a:t>
            </a:r>
            <a:r>
              <a:rPr lang="zh-CN" altLang="en-US" sz="2000" b="1" dirty="0" smtClean="0">
                <a:solidFill>
                  <a:schemeClr val="tx2"/>
                </a:solidFill>
                <a:latin typeface="华文楷体" pitchFamily="2" charset="-122"/>
                <a:ea typeface="华文楷体" pitchFamily="2" charset="-122"/>
              </a:rPr>
              <a:t>～</a:t>
            </a:r>
            <a:r>
              <a:rPr lang="en-US" altLang="zh-CN" sz="2000" b="1" dirty="0" smtClean="0">
                <a:solidFill>
                  <a:schemeClr val="tx2"/>
                </a:solidFill>
                <a:latin typeface="华文楷体" pitchFamily="2" charset="-122"/>
                <a:ea typeface="华文楷体" pitchFamily="2" charset="-122"/>
              </a:rPr>
              <a:t>5</a:t>
            </a:r>
            <a:r>
              <a:rPr lang="zh-CN" altLang="en-US" sz="2000" b="1" dirty="0" smtClean="0">
                <a:solidFill>
                  <a:schemeClr val="tx2"/>
                </a:solidFill>
                <a:latin typeface="华文楷体" pitchFamily="2" charset="-122"/>
                <a:ea typeface="华文楷体" pitchFamily="2" charset="-122"/>
              </a:rPr>
              <a:t>％。</a:t>
            </a:r>
          </a:p>
        </p:txBody>
      </p:sp>
      <p:sp>
        <p:nvSpPr>
          <p:cNvPr id="28675" name="Rectangle 4"/>
          <p:cNvSpPr>
            <a:spLocks noChangeArrowheads="1"/>
          </p:cNvSpPr>
          <p:nvPr/>
        </p:nvSpPr>
        <p:spPr bwMode="auto">
          <a:xfrm>
            <a:off x="468314" y="216959"/>
            <a:ext cx="4175125" cy="523220"/>
          </a:xfrm>
          <a:prstGeom prst="rect">
            <a:avLst/>
          </a:prstGeom>
          <a:noFill/>
          <a:ln w="9525">
            <a:noFill/>
            <a:miter lim="800000"/>
            <a:headEnd/>
            <a:tailEnd/>
          </a:ln>
        </p:spPr>
        <p:txBody>
          <a:bodyPr>
            <a:spAutoFit/>
          </a:bodyPr>
          <a:lstStyle/>
          <a:p>
            <a:r>
              <a:rPr lang="zh-CN" altLang="en-US" sz="2800" b="1" dirty="0" smtClean="0">
                <a:solidFill>
                  <a:schemeClr val="bg1"/>
                </a:solidFill>
                <a:latin typeface="华文楷体" pitchFamily="2" charset="-122"/>
                <a:ea typeface="华文楷体" pitchFamily="2" charset="-122"/>
              </a:rPr>
              <a:t>碳水化合物</a:t>
            </a:r>
            <a:endParaRPr lang="zh-CN" altLang="en-US" sz="2800" b="1" dirty="0">
              <a:solidFill>
                <a:schemeClr val="bg1"/>
              </a:solidFill>
              <a:latin typeface="华文楷体" pitchFamily="2" charset="-122"/>
              <a:ea typeface="华文楷体" pitchFamily="2" charset="-122"/>
            </a:endParaRPr>
          </a:p>
        </p:txBody>
      </p:sp>
      <p:sp>
        <p:nvSpPr>
          <p:cNvPr id="28677" name="Rectangle 5"/>
          <p:cNvSpPr>
            <a:spLocks noChangeArrowheads="1"/>
          </p:cNvSpPr>
          <p:nvPr/>
        </p:nvSpPr>
        <p:spPr bwMode="auto">
          <a:xfrm>
            <a:off x="539751" y="877094"/>
            <a:ext cx="6264275" cy="461665"/>
          </a:xfrm>
          <a:prstGeom prst="rect">
            <a:avLst/>
          </a:prstGeom>
          <a:noFill/>
          <a:ln w="9525">
            <a:noFill/>
            <a:miter lim="800000"/>
            <a:headEnd/>
            <a:tailEnd/>
          </a:ln>
          <a:effectLst/>
        </p:spPr>
        <p:txBody>
          <a:bodyPr>
            <a:spAutoFit/>
          </a:bodyPr>
          <a:lstStyle/>
          <a:p>
            <a:r>
              <a:rPr lang="zh-CN" altLang="en-US" sz="2400" b="1" dirty="0" smtClean="0">
                <a:solidFill>
                  <a:srgbClr val="0000FF"/>
                </a:solidFill>
                <a:effectLst>
                  <a:outerShdw blurRad="38100" dist="38100" dir="2700000" algn="tl">
                    <a:srgbClr val="C0C0C0"/>
                  </a:outerShdw>
                </a:effectLst>
              </a:rPr>
              <a:t>碳水化合物</a:t>
            </a:r>
            <a:r>
              <a:rPr lang="zh-CN" altLang="en-US" sz="2400" b="1" dirty="0">
                <a:solidFill>
                  <a:srgbClr val="0000FF"/>
                </a:solidFill>
                <a:effectLst>
                  <a:outerShdw blurRad="38100" dist="38100" dir="2700000" algn="tl">
                    <a:srgbClr val="C0C0C0"/>
                  </a:outerShdw>
                </a:effectLst>
              </a:rPr>
              <a:t>在运动机体供能的特点：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strips(downRight)">
                                      <p:cBhvr>
                                        <p:cTn id="7"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body" idx="1"/>
          </p:nvPr>
        </p:nvSpPr>
        <p:spPr>
          <a:xfrm>
            <a:off x="0" y="913284"/>
            <a:ext cx="8713787" cy="4979458"/>
          </a:xfrm>
        </p:spPr>
        <p:txBody>
          <a:bodyPr/>
          <a:lstStyle/>
          <a:p>
            <a:pPr marL="812800" indent="-544513" eaLnBrk="1" hangingPunct="1">
              <a:defRPr/>
            </a:pPr>
            <a:endParaRPr lang="zh-CN" altLang="en-US" sz="2400" b="1" dirty="0" smtClean="0">
              <a:solidFill>
                <a:schemeClr val="tx2"/>
              </a:solidFill>
              <a:effectLst>
                <a:outerShdw blurRad="38100" dist="38100" dir="2700000" algn="tl">
                  <a:srgbClr val="C0C0C0"/>
                </a:outerShdw>
              </a:effectLst>
              <a:latin typeface="华文楷体" pitchFamily="2" charset="-122"/>
              <a:ea typeface="华文楷体" pitchFamily="2" charset="-122"/>
            </a:endParaRPr>
          </a:p>
          <a:p>
            <a:pPr marL="812800" indent="-544513" eaLnBrk="1" hangingPunct="1">
              <a:lnSpc>
                <a:spcPct val="140000"/>
              </a:lnSpc>
              <a:buClr>
                <a:srgbClr val="008000"/>
              </a:buClr>
              <a:buFont typeface="Wingdings" pitchFamily="2" charset="2"/>
              <a:buChar char="l"/>
              <a:defRPr/>
            </a:pPr>
            <a:r>
              <a:rPr lang="zh-CN" altLang="en-US" sz="2400" b="1" dirty="0" smtClean="0">
                <a:solidFill>
                  <a:schemeClr val="tx2"/>
                </a:solidFill>
                <a:latin typeface="华文楷体" pitchFamily="2" charset="-122"/>
                <a:ea typeface="华文楷体" pitchFamily="2" charset="-122"/>
              </a:rPr>
              <a:t>糖储备是影响耐久力的重要因素。</a:t>
            </a:r>
          </a:p>
          <a:p>
            <a:pPr marL="812800" indent="-544513" eaLnBrk="1" hangingPunct="1">
              <a:lnSpc>
                <a:spcPct val="140000"/>
              </a:lnSpc>
              <a:buClr>
                <a:srgbClr val="008000"/>
              </a:buClr>
              <a:buFont typeface="Wingdings" pitchFamily="2" charset="2"/>
              <a:buChar char="l"/>
              <a:defRPr/>
            </a:pPr>
            <a:r>
              <a:rPr lang="zh-CN" altLang="en-US" sz="2400" b="1" dirty="0" smtClean="0">
                <a:solidFill>
                  <a:schemeClr val="tx2"/>
                </a:solidFill>
                <a:latin typeface="华文楷体" pitchFamily="2" charset="-122"/>
                <a:ea typeface="华文楷体" pitchFamily="2" charset="-122"/>
              </a:rPr>
              <a:t>糖储备（肌糖原约</a:t>
            </a:r>
            <a:r>
              <a:rPr lang="en-US" altLang="zh-CN" sz="2400" b="1" dirty="0" smtClean="0">
                <a:solidFill>
                  <a:schemeClr val="tx2"/>
                </a:solidFill>
                <a:latin typeface="华文楷体" pitchFamily="2" charset="-122"/>
                <a:ea typeface="华文楷体" pitchFamily="2" charset="-122"/>
              </a:rPr>
              <a:t>250g</a:t>
            </a:r>
            <a:r>
              <a:rPr lang="zh-CN" altLang="en-US" sz="2400" b="1" dirty="0" smtClean="0">
                <a:solidFill>
                  <a:schemeClr val="tx2"/>
                </a:solidFill>
                <a:latin typeface="华文楷体" pitchFamily="2" charset="-122"/>
                <a:ea typeface="华文楷体" pitchFamily="2" charset="-122"/>
              </a:rPr>
              <a:t>，肝糖原</a:t>
            </a:r>
            <a:r>
              <a:rPr lang="en-US" altLang="zh-CN" sz="2400" b="1" dirty="0" smtClean="0">
                <a:solidFill>
                  <a:schemeClr val="tx2"/>
                </a:solidFill>
                <a:latin typeface="华文楷体" pitchFamily="2" charset="-122"/>
                <a:ea typeface="华文楷体" pitchFamily="2" charset="-122"/>
              </a:rPr>
              <a:t>75~90g</a:t>
            </a:r>
            <a:r>
              <a:rPr lang="zh-CN" altLang="en-US" sz="2400" b="1" dirty="0" smtClean="0">
                <a:solidFill>
                  <a:schemeClr val="tx2"/>
                </a:solidFill>
                <a:latin typeface="华文楷体" pitchFamily="2" charset="-122"/>
                <a:ea typeface="华文楷体" pitchFamily="2" charset="-122"/>
              </a:rPr>
              <a:t>，血糖</a:t>
            </a:r>
            <a:r>
              <a:rPr lang="en-US" altLang="zh-CN" sz="2400" b="1" dirty="0" smtClean="0">
                <a:solidFill>
                  <a:schemeClr val="tx2"/>
                </a:solidFill>
                <a:latin typeface="华文楷体" pitchFamily="2" charset="-122"/>
                <a:ea typeface="华文楷体" pitchFamily="2" charset="-122"/>
              </a:rPr>
              <a:t>5~6g</a:t>
            </a:r>
            <a:r>
              <a:rPr lang="zh-CN" altLang="en-US" sz="2400" b="1" dirty="0" smtClean="0">
                <a:solidFill>
                  <a:schemeClr val="tx2"/>
                </a:solidFill>
                <a:latin typeface="华文楷体" pitchFamily="2" charset="-122"/>
                <a:ea typeface="华文楷体" pitchFamily="2" charset="-122"/>
              </a:rPr>
              <a:t>，总量约</a:t>
            </a:r>
            <a:r>
              <a:rPr lang="en-US" altLang="zh-CN" sz="2400" b="1" dirty="0" smtClean="0">
                <a:solidFill>
                  <a:schemeClr val="tx2"/>
                </a:solidFill>
                <a:latin typeface="华文楷体" pitchFamily="2" charset="-122"/>
                <a:ea typeface="华文楷体" pitchFamily="2" charset="-122"/>
              </a:rPr>
              <a:t>300~400g</a:t>
            </a:r>
            <a:r>
              <a:rPr lang="zh-CN" altLang="en-US" sz="2400" b="1" dirty="0" smtClean="0">
                <a:solidFill>
                  <a:schemeClr val="tx2"/>
                </a:solidFill>
                <a:latin typeface="华文楷体" pitchFamily="2" charset="-122"/>
                <a:ea typeface="华文楷体" pitchFamily="2" charset="-122"/>
              </a:rPr>
              <a:t>）。</a:t>
            </a:r>
          </a:p>
          <a:p>
            <a:pPr marL="812800" indent="-544513" eaLnBrk="1" hangingPunct="1">
              <a:lnSpc>
                <a:spcPct val="140000"/>
              </a:lnSpc>
              <a:buClr>
                <a:srgbClr val="008000"/>
              </a:buClr>
              <a:buFont typeface="Wingdings" pitchFamily="2" charset="2"/>
              <a:buChar char="l"/>
              <a:defRPr/>
            </a:pPr>
            <a:r>
              <a:rPr lang="zh-CN" altLang="en-US" sz="2400" b="1" dirty="0" smtClean="0">
                <a:solidFill>
                  <a:schemeClr val="tx2"/>
                </a:solidFill>
                <a:latin typeface="华文楷体" pitchFamily="2" charset="-122"/>
                <a:ea typeface="华文楷体" pitchFamily="2" charset="-122"/>
              </a:rPr>
              <a:t>长时间运动可使糖储备消耗殆尽。</a:t>
            </a:r>
          </a:p>
          <a:p>
            <a:pPr marL="812800" indent="-544513" eaLnBrk="1" hangingPunct="1">
              <a:lnSpc>
                <a:spcPct val="140000"/>
              </a:lnSpc>
              <a:buClr>
                <a:srgbClr val="008000"/>
              </a:buClr>
              <a:buFont typeface="Wingdings" pitchFamily="2" charset="2"/>
              <a:buChar char="l"/>
              <a:defRPr/>
            </a:pPr>
            <a:r>
              <a:rPr lang="zh-CN" altLang="en-US" sz="2400" b="1" dirty="0" smtClean="0">
                <a:solidFill>
                  <a:schemeClr val="tx2"/>
                </a:solidFill>
                <a:latin typeface="华文楷体" pitchFamily="2" charset="-122"/>
                <a:ea typeface="华文楷体" pitchFamily="2" charset="-122"/>
              </a:rPr>
              <a:t>大脑细胞主要靠血糖供能。糖储备耗竭后，极易引起运动中枢性疲劳，甚至发生低血糖。</a:t>
            </a:r>
          </a:p>
        </p:txBody>
      </p:sp>
      <p:sp>
        <p:nvSpPr>
          <p:cNvPr id="3" name="矩形 2"/>
          <p:cNvSpPr/>
          <p:nvPr/>
        </p:nvSpPr>
        <p:spPr>
          <a:xfrm>
            <a:off x="323528" y="121196"/>
            <a:ext cx="3913311" cy="612475"/>
          </a:xfrm>
          <a:prstGeom prst="rect">
            <a:avLst/>
          </a:prstGeom>
        </p:spPr>
        <p:txBody>
          <a:bodyPr wrap="square">
            <a:spAutoFit/>
          </a:bodyPr>
          <a:lstStyle/>
          <a:p>
            <a:pPr marL="812800" lvl="0" indent="-544513" defTabSz="713232">
              <a:lnSpc>
                <a:spcPct val="130000"/>
              </a:lnSpc>
              <a:spcAft>
                <a:spcPts val="780"/>
              </a:spcAft>
              <a:defRPr/>
            </a:pPr>
            <a:r>
              <a:rPr lang="zh-CN" altLang="en-US" sz="2800" b="1" spc="117" noProof="1" smtClean="0">
                <a:solidFill>
                  <a:schemeClr val="bg1"/>
                </a:solidFill>
                <a:effectLst>
                  <a:outerShdw blurRad="38100" dist="38100" dir="2700000" algn="tl">
                    <a:srgbClr val="000000">
                      <a:alpha val="43137"/>
                    </a:srgbClr>
                  </a:outerShdw>
                </a:effectLst>
                <a:latin typeface="华文楷体" pitchFamily="2" charset="-122"/>
                <a:ea typeface="华文楷体" pitchFamily="2" charset="-122"/>
                <a:sym typeface="+mn-ea"/>
              </a:rPr>
              <a:t>糖储备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14">
                                            <p:txEl>
                                              <p:pRg st="1" end="1"/>
                                            </p:txEl>
                                          </p:spTgt>
                                        </p:tgtEl>
                                        <p:attrNameLst>
                                          <p:attrName>style.visibility</p:attrName>
                                        </p:attrNameLst>
                                      </p:cBhvr>
                                      <p:to>
                                        <p:strVal val="visible"/>
                                      </p:to>
                                    </p:set>
                                    <p:anim calcmode="lin" valueType="num">
                                      <p:cBhvr additive="base">
                                        <p:cTn id="7"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1" end="1"/>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8114">
                                            <p:txEl>
                                              <p:pRg st="2" end="2"/>
                                            </p:txEl>
                                          </p:spTgt>
                                        </p:tgtEl>
                                        <p:attrNameLst>
                                          <p:attrName>style.visibility</p:attrName>
                                        </p:attrNameLst>
                                      </p:cBhvr>
                                      <p:to>
                                        <p:strVal val="visible"/>
                                      </p:to>
                                    </p:set>
                                    <p:anim calcmode="lin" valueType="num">
                                      <p:cBhvr additive="base">
                                        <p:cTn id="12" dur="500" fill="hold"/>
                                        <p:tgtEl>
                                          <p:spTgt spid="21811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8114">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8114">
                                            <p:txEl>
                                              <p:pRg st="3" end="3"/>
                                            </p:txEl>
                                          </p:spTgt>
                                        </p:tgtEl>
                                        <p:attrNameLst>
                                          <p:attrName>style.visibility</p:attrName>
                                        </p:attrNameLst>
                                      </p:cBhvr>
                                      <p:to>
                                        <p:strVal val="visible"/>
                                      </p:to>
                                    </p:set>
                                    <p:anim calcmode="lin" valueType="num">
                                      <p:cBhvr additive="base">
                                        <p:cTn id="17" dur="500" fill="hold"/>
                                        <p:tgtEl>
                                          <p:spTgt spid="21811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8114">
                                            <p:txEl>
                                              <p:pRg st="3" end="3"/>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18114">
                                            <p:txEl>
                                              <p:pRg st="4" end="4"/>
                                            </p:txEl>
                                          </p:spTgt>
                                        </p:tgtEl>
                                        <p:attrNameLst>
                                          <p:attrName>style.visibility</p:attrName>
                                        </p:attrNameLst>
                                      </p:cBhvr>
                                      <p:to>
                                        <p:strVal val="visible"/>
                                      </p:to>
                                    </p:set>
                                    <p:anim calcmode="lin" valueType="num">
                                      <p:cBhvr additive="base">
                                        <p:cTn id="22" dur="500" fill="hold"/>
                                        <p:tgtEl>
                                          <p:spTgt spid="21811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811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body" sz="half" idx="2"/>
          </p:nvPr>
        </p:nvSpPr>
        <p:spPr>
          <a:xfrm>
            <a:off x="228600" y="0"/>
            <a:ext cx="8915400" cy="5715000"/>
          </a:xfrm>
        </p:spPr>
        <p:txBody>
          <a:bodyPr/>
          <a:lstStyle/>
          <a:p>
            <a:pPr algn="just" eaLnBrk="1" hangingPunct="1">
              <a:buFont typeface="Wingdings" pitchFamily="2" charset="2"/>
              <a:buNone/>
            </a:pPr>
            <a:endParaRPr lang="en-US" altLang="zh-CN" sz="2400" dirty="0" smtClean="0">
              <a:solidFill>
                <a:schemeClr val="tx2"/>
              </a:solidFill>
              <a:latin typeface="华文楷体" pitchFamily="2" charset="-122"/>
              <a:ea typeface="华文楷体" pitchFamily="2" charset="-122"/>
            </a:endParaRPr>
          </a:p>
          <a:p>
            <a:pPr algn="just" eaLnBrk="1" hangingPunct="1">
              <a:buFont typeface="Wingdings" pitchFamily="2" charset="2"/>
              <a:buNone/>
            </a:pPr>
            <a:endParaRPr lang="en-US" altLang="zh-CN" sz="2400" dirty="0" smtClean="0">
              <a:solidFill>
                <a:schemeClr val="tx2"/>
              </a:solidFill>
              <a:latin typeface="华文楷体" pitchFamily="2" charset="-122"/>
              <a:ea typeface="华文楷体" pitchFamily="2" charset="-122"/>
            </a:endParaRPr>
          </a:p>
          <a:p>
            <a:pPr algn="ctr"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膳食碳水化合物水平对肌糖原含量和运动持久力的影响 </a:t>
            </a: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
            </a:r>
            <a:br>
              <a:rPr lang="zh-CN" altLang="en-US" sz="2400" b="1" dirty="0" smtClean="0">
                <a:solidFill>
                  <a:schemeClr val="tx2"/>
                </a:solidFill>
                <a:latin typeface="华文楷体" pitchFamily="2" charset="-122"/>
                <a:ea typeface="华文楷体" pitchFamily="2" charset="-122"/>
              </a:rPr>
            </a:br>
            <a:r>
              <a:rPr lang="zh-CN" altLang="en-US" sz="2400" b="1" dirty="0" smtClean="0">
                <a:solidFill>
                  <a:schemeClr val="tx2"/>
                </a:solidFill>
                <a:latin typeface="华文楷体" pitchFamily="2" charset="-122"/>
                <a:ea typeface="华文楷体" pitchFamily="2" charset="-122"/>
              </a:rPr>
              <a:t>膳食种类                     肌糖原含量        运动至衰竭的时间</a:t>
            </a: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                                      （</a:t>
            </a:r>
            <a:r>
              <a:rPr lang="en-US" altLang="zh-CN" sz="2400" b="1" dirty="0" smtClean="0">
                <a:solidFill>
                  <a:schemeClr val="tx2"/>
                </a:solidFill>
                <a:latin typeface="华文楷体" pitchFamily="2" charset="-122"/>
                <a:ea typeface="华文楷体" pitchFamily="2" charset="-122"/>
              </a:rPr>
              <a:t>g/100g</a:t>
            </a:r>
            <a:r>
              <a:rPr lang="zh-CN" altLang="en-US" sz="2400" b="1" dirty="0" smtClean="0">
                <a:solidFill>
                  <a:schemeClr val="tx2"/>
                </a:solidFill>
                <a:latin typeface="华文楷体" pitchFamily="2" charset="-122"/>
                <a:ea typeface="华文楷体" pitchFamily="2" charset="-122"/>
              </a:rPr>
              <a:t>湿肌肉）          （</a:t>
            </a:r>
            <a:r>
              <a:rPr lang="en-US" altLang="zh-CN" sz="2400" b="1" dirty="0" smtClean="0">
                <a:solidFill>
                  <a:schemeClr val="tx2"/>
                </a:solidFill>
                <a:latin typeface="华文楷体" pitchFamily="2" charset="-122"/>
                <a:ea typeface="华文楷体" pitchFamily="2" charset="-122"/>
              </a:rPr>
              <a:t>min</a:t>
            </a:r>
            <a:r>
              <a:rPr lang="zh-CN" altLang="en-US" sz="2400" b="1" dirty="0" smtClean="0">
                <a:solidFill>
                  <a:schemeClr val="tx2"/>
                </a:solidFill>
                <a:latin typeface="华文楷体" pitchFamily="2" charset="-122"/>
                <a:ea typeface="华文楷体" pitchFamily="2" charset="-122"/>
              </a:rPr>
              <a:t>） </a:t>
            </a:r>
          </a:p>
          <a:p>
            <a:pPr algn="just" eaLnBrk="1" hangingPunct="1">
              <a:buFont typeface="Wingdings" pitchFamily="2" charset="2"/>
              <a:buNone/>
            </a:pPr>
            <a:endParaRPr lang="zh-CN" altLang="en-US" sz="2400" b="1" dirty="0" smtClean="0">
              <a:solidFill>
                <a:schemeClr val="tx2"/>
              </a:solidFill>
              <a:latin typeface="华文楷体" pitchFamily="2" charset="-122"/>
              <a:ea typeface="华文楷体" pitchFamily="2" charset="-122"/>
            </a:endParaRP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混合膳食                                </a:t>
            </a:r>
            <a:r>
              <a:rPr lang="en-US" altLang="zh-CN" sz="2400" b="1" dirty="0" smtClean="0">
                <a:solidFill>
                  <a:schemeClr val="tx2"/>
                </a:solidFill>
                <a:latin typeface="华文楷体" pitchFamily="2" charset="-122"/>
                <a:ea typeface="华文楷体" pitchFamily="2" charset="-122"/>
              </a:rPr>
              <a:t>1.73                         113.6</a:t>
            </a: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高脂肪、高蛋白膳食            </a:t>
            </a:r>
            <a:r>
              <a:rPr lang="en-US" altLang="zh-CN" sz="2400" b="1" dirty="0" smtClean="0">
                <a:solidFill>
                  <a:schemeClr val="tx2"/>
                </a:solidFill>
                <a:latin typeface="华文楷体" pitchFamily="2" charset="-122"/>
                <a:ea typeface="华文楷体" pitchFamily="2" charset="-122"/>
              </a:rPr>
              <a:t>0.63                           56.9</a:t>
            </a: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高碳水化合物膳食                </a:t>
            </a:r>
            <a:r>
              <a:rPr lang="en-US" altLang="zh-CN" sz="2400" b="1" dirty="0" smtClean="0">
                <a:solidFill>
                  <a:schemeClr val="tx2"/>
                </a:solidFill>
                <a:latin typeface="华文楷体" pitchFamily="2" charset="-122"/>
                <a:ea typeface="华文楷体" pitchFamily="2" charset="-122"/>
              </a:rPr>
              <a:t>3.31                         166.5</a:t>
            </a:r>
          </a:p>
          <a:p>
            <a:pPr algn="just" eaLnBrk="1" hangingPunct="1">
              <a:buFont typeface="Wingdings" pitchFamily="2" charset="2"/>
              <a:buNone/>
            </a:pPr>
            <a:r>
              <a:rPr lang="en-US" altLang="zh-CN" sz="2400" b="1" dirty="0" smtClean="0">
                <a:solidFill>
                  <a:schemeClr val="tx2"/>
                </a:solidFill>
                <a:latin typeface="华文楷体" pitchFamily="2" charset="-122"/>
                <a:ea typeface="华文楷体" pitchFamily="2" charset="-122"/>
              </a:rPr>
              <a:t> </a:t>
            </a:r>
          </a:p>
          <a:p>
            <a:pPr algn="just" eaLnBrk="1" hangingPunct="1">
              <a:buFont typeface="Wingdings" pitchFamily="2" charset="2"/>
              <a:buNone/>
            </a:pPr>
            <a:r>
              <a:rPr lang="zh-CN" altLang="en-US" sz="2400" b="1" dirty="0" smtClean="0">
                <a:solidFill>
                  <a:schemeClr val="tx2"/>
                </a:solidFill>
                <a:latin typeface="华文楷体" pitchFamily="2" charset="-122"/>
                <a:ea typeface="华文楷体" pitchFamily="2" charset="-122"/>
              </a:rPr>
              <a:t>引自</a:t>
            </a:r>
            <a:r>
              <a:rPr lang="en-US" altLang="zh-CN" sz="2400" b="1" dirty="0" smtClean="0">
                <a:solidFill>
                  <a:schemeClr val="tx2"/>
                </a:solidFill>
                <a:latin typeface="华文楷体" pitchFamily="2" charset="-122"/>
                <a:ea typeface="华文楷体" pitchFamily="2" charset="-122"/>
              </a:rPr>
              <a:t>Wilmore</a:t>
            </a:r>
            <a:r>
              <a:rPr lang="zh-CN" altLang="en-US" sz="2400" b="1" dirty="0" smtClean="0">
                <a:solidFill>
                  <a:schemeClr val="tx2"/>
                </a:solidFill>
                <a:latin typeface="华文楷体" pitchFamily="2" charset="-122"/>
                <a:ea typeface="华文楷体" pitchFamily="2" charset="-122"/>
              </a:rPr>
              <a:t>资料</a:t>
            </a:r>
          </a:p>
        </p:txBody>
      </p:sp>
      <p:sp>
        <p:nvSpPr>
          <p:cNvPr id="30723" name="Line 3"/>
          <p:cNvSpPr>
            <a:spLocks noChangeShapeType="1"/>
          </p:cNvSpPr>
          <p:nvPr/>
        </p:nvSpPr>
        <p:spPr bwMode="auto">
          <a:xfrm>
            <a:off x="323850" y="1416844"/>
            <a:ext cx="8610600" cy="0"/>
          </a:xfrm>
          <a:prstGeom prst="line">
            <a:avLst/>
          </a:prstGeom>
          <a:noFill/>
          <a:ln w="28575">
            <a:solidFill>
              <a:srgbClr val="0000FF"/>
            </a:solidFill>
            <a:round/>
            <a:headEnd/>
            <a:tailEnd/>
          </a:ln>
        </p:spPr>
        <p:txBody>
          <a:bodyPr wrap="none"/>
          <a:lstStyle/>
          <a:p>
            <a:endParaRPr lang="zh-CN" altLang="en-US"/>
          </a:p>
        </p:txBody>
      </p:sp>
      <p:sp>
        <p:nvSpPr>
          <p:cNvPr id="30724" name="Line 4"/>
          <p:cNvSpPr>
            <a:spLocks noChangeShapeType="1"/>
          </p:cNvSpPr>
          <p:nvPr/>
        </p:nvSpPr>
        <p:spPr bwMode="auto">
          <a:xfrm>
            <a:off x="323850" y="2557198"/>
            <a:ext cx="8610600" cy="0"/>
          </a:xfrm>
          <a:prstGeom prst="line">
            <a:avLst/>
          </a:prstGeom>
          <a:noFill/>
          <a:ln w="9525">
            <a:solidFill>
              <a:srgbClr val="0000FF"/>
            </a:solidFill>
            <a:round/>
            <a:headEnd/>
            <a:tailEnd/>
          </a:ln>
        </p:spPr>
        <p:txBody>
          <a:bodyPr wrap="none"/>
          <a:lstStyle/>
          <a:p>
            <a:endParaRPr lang="zh-CN" altLang="en-US"/>
          </a:p>
        </p:txBody>
      </p:sp>
      <p:sp>
        <p:nvSpPr>
          <p:cNvPr id="30725" name="Line 5"/>
          <p:cNvSpPr>
            <a:spLocks noChangeShapeType="1"/>
          </p:cNvSpPr>
          <p:nvPr/>
        </p:nvSpPr>
        <p:spPr bwMode="auto">
          <a:xfrm>
            <a:off x="250825" y="4118240"/>
            <a:ext cx="8610600" cy="0"/>
          </a:xfrm>
          <a:prstGeom prst="line">
            <a:avLst/>
          </a:prstGeom>
          <a:noFill/>
          <a:ln w="28575">
            <a:solidFill>
              <a:srgbClr val="0000FF"/>
            </a:solidFill>
            <a:round/>
            <a:headEnd/>
            <a:tailEnd/>
          </a:ln>
        </p:spPr>
        <p:txBody>
          <a:bodyPr wrap="none"/>
          <a:lstStyle/>
          <a:p>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strips(downRight)">
                                      <p:cBhvr>
                                        <p:cTn id="7" dur="500"/>
                                        <p:tgtEl>
                                          <p:spTgt spid="219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536" y="0"/>
            <a:ext cx="8229600" cy="952500"/>
          </a:xfrm>
        </p:spPr>
        <p:txBody>
          <a:bodyPr/>
          <a:lstStyle/>
          <a:p>
            <a:pPr eaLnBrk="1" hangingPunct="1"/>
            <a:r>
              <a:rPr lang="zh-CN" altLang="en-US" sz="2400" b="1" dirty="0" smtClean="0">
                <a:solidFill>
                  <a:schemeClr val="bg1"/>
                </a:solidFill>
                <a:latin typeface="华文楷体" pitchFamily="2" charset="-122"/>
                <a:ea typeface="华文楷体" pitchFamily="2" charset="-122"/>
              </a:rPr>
              <a:t>肌糖原、肝糖原储备的恢复</a:t>
            </a:r>
          </a:p>
        </p:txBody>
      </p:sp>
      <p:sp>
        <p:nvSpPr>
          <p:cNvPr id="32771" name="Rectangle 3"/>
          <p:cNvSpPr>
            <a:spLocks noGrp="1" noChangeArrowheads="1"/>
          </p:cNvSpPr>
          <p:nvPr>
            <p:ph type="body" idx="1"/>
          </p:nvPr>
        </p:nvSpPr>
        <p:spPr>
          <a:xfrm>
            <a:off x="467544" y="1129308"/>
            <a:ext cx="8001000" cy="3358885"/>
          </a:xfrm>
        </p:spPr>
        <p:txBody>
          <a:bodyPr/>
          <a:lstStyle/>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补充时间：运动后补充越早，越有利于糖原的恢复</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补充内容：单糖、双糖、多糖</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补充形式：流体、固体</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肌糖原的超量恢复方法</a:t>
            </a:r>
          </a:p>
          <a:p>
            <a:pPr eaLnBrk="1" hangingPunct="1"/>
            <a:endParaRPr lang="en-US" altLang="zh-CN" sz="2400" dirty="0" smtClean="0">
              <a:solidFill>
                <a:schemeClr val="tx2"/>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5121" t="13997" r="40147" b="16698"/>
          <a:stretch>
            <a:fillRect/>
          </a:stretch>
        </p:blipFill>
        <p:spPr bwMode="auto">
          <a:xfrm>
            <a:off x="1042989" y="337345"/>
            <a:ext cx="6986587" cy="4146021"/>
          </a:xfrm>
          <a:prstGeom prst="rect">
            <a:avLst/>
          </a:prstGeom>
          <a:noFill/>
          <a:ln w="9525">
            <a:noFill/>
            <a:miter lim="800000"/>
            <a:headEnd/>
            <a:tailEnd/>
          </a:ln>
        </p:spPr>
      </p:pic>
      <p:sp>
        <p:nvSpPr>
          <p:cNvPr id="233475" name="Rectangle 3"/>
          <p:cNvSpPr>
            <a:spLocks noChangeArrowheads="1"/>
          </p:cNvSpPr>
          <p:nvPr/>
        </p:nvSpPr>
        <p:spPr bwMode="auto">
          <a:xfrm>
            <a:off x="1476375" y="4597136"/>
            <a:ext cx="5753498" cy="461665"/>
          </a:xfrm>
          <a:prstGeom prst="rect">
            <a:avLst/>
          </a:prstGeom>
          <a:solidFill>
            <a:schemeClr val="bg2"/>
          </a:solidFill>
          <a:ln w="9525">
            <a:noFill/>
            <a:miter lim="800000"/>
            <a:headEnd/>
            <a:tailEnd/>
          </a:ln>
          <a:effectLst/>
        </p:spPr>
        <p:txBody>
          <a:bodyPr wrap="none">
            <a:spAutoFit/>
          </a:bodyPr>
          <a:lstStyle/>
          <a:p>
            <a:pPr>
              <a:defRPr/>
            </a:pPr>
            <a:r>
              <a:rPr lang="zh-CN" altLang="en-US" sz="2400" b="1" dirty="0" smtClean="0">
                <a:solidFill>
                  <a:srgbClr val="0000FF"/>
                </a:solidFill>
                <a:effectLst>
                  <a:outerShdw blurRad="38100" dist="38100" dir="2700000" algn="tl">
                    <a:srgbClr val="000000"/>
                  </a:outerShdw>
                </a:effectLst>
                <a:ea typeface="宋体" pitchFamily="2" charset="-122"/>
              </a:rPr>
              <a:t>糖原恢复</a:t>
            </a:r>
            <a:r>
              <a:rPr lang="zh-CN" altLang="en-US" sz="2400" b="1" dirty="0">
                <a:solidFill>
                  <a:srgbClr val="0000FF"/>
                </a:solidFill>
                <a:effectLst>
                  <a:outerShdw blurRad="38100" dist="38100" dir="2700000" algn="tl">
                    <a:srgbClr val="000000"/>
                  </a:outerShdw>
                </a:effectLst>
                <a:ea typeface="宋体" pitchFamily="2" charset="-122"/>
              </a:rPr>
              <a:t>（补偿）与训练量和强度的关系</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23528" y="193204"/>
            <a:ext cx="8139178" cy="540000"/>
          </a:xfrm>
        </p:spPr>
        <p:txBody>
          <a:bodyPr/>
          <a:lstStyle/>
          <a:p>
            <a:pPr eaLnBrk="1" hangingPunct="1">
              <a:defRPr/>
            </a:pPr>
            <a:r>
              <a:rPr lang="zh-CN" altLang="en-US" sz="2800" b="1" dirty="0" smtClean="0">
                <a:solidFill>
                  <a:schemeClr val="bg1"/>
                </a:solidFill>
                <a:latin typeface="华文楷体" pitchFamily="2" charset="-122"/>
                <a:ea typeface="华文楷体" pitchFamily="2" charset="-122"/>
              </a:rPr>
              <a:t>碳水化合物补充的最佳时间研究</a:t>
            </a:r>
          </a:p>
        </p:txBody>
      </p:sp>
      <p:sp>
        <p:nvSpPr>
          <p:cNvPr id="307203" name="Rectangle 3"/>
          <p:cNvSpPr>
            <a:spLocks noGrp="1" noChangeArrowheads="1"/>
          </p:cNvSpPr>
          <p:nvPr>
            <p:ph type="body" idx="1"/>
          </p:nvPr>
        </p:nvSpPr>
        <p:spPr>
          <a:xfrm>
            <a:off x="467544" y="1345332"/>
            <a:ext cx="8001000" cy="2759604"/>
          </a:xfrm>
        </p:spPr>
        <p:txBody>
          <a:bodyPr/>
          <a:lstStyle/>
          <a:p>
            <a:pPr eaLnBrk="1" hangingPunct="1">
              <a:lnSpc>
                <a:spcPct val="90000"/>
              </a:lnSpc>
              <a:buClr>
                <a:srgbClr val="008000"/>
              </a:buClr>
              <a:buFont typeface="Wingdings" pitchFamily="2" charset="2"/>
              <a:buChar char="p"/>
              <a:defRPr/>
            </a:pPr>
            <a:r>
              <a:rPr lang="en-US" altLang="zh-CN" sz="2400" b="1" dirty="0" smtClean="0">
                <a:solidFill>
                  <a:schemeClr val="tx2"/>
                </a:solidFill>
                <a:latin typeface="华文楷体" pitchFamily="2" charset="-122"/>
                <a:ea typeface="华文楷体" pitchFamily="2" charset="-122"/>
              </a:rPr>
              <a:t>46</a:t>
            </a:r>
            <a:r>
              <a:rPr lang="zh-CN" altLang="en-US" sz="2400" b="1" dirty="0" smtClean="0">
                <a:solidFill>
                  <a:schemeClr val="tx2"/>
                </a:solidFill>
                <a:latin typeface="华文楷体" pitchFamily="2" charset="-122"/>
                <a:ea typeface="华文楷体" pitchFamily="2" charset="-122"/>
              </a:rPr>
              <a:t>名学生马拉松</a:t>
            </a:r>
            <a:r>
              <a:rPr lang="zh-CN" altLang="en-US" sz="2400" b="1" dirty="0" smtClean="0">
                <a:solidFill>
                  <a:schemeClr val="tx2"/>
                </a:solidFill>
                <a:effectLst>
                  <a:outerShdw blurRad="38100" dist="38100" dir="2700000" algn="tl">
                    <a:srgbClr val="C0C0C0"/>
                  </a:outerShdw>
                </a:effectLst>
                <a:latin typeface="华文楷体" pitchFamily="2" charset="-122"/>
                <a:ea typeface="华文楷体" pitchFamily="2" charset="-122"/>
              </a:rPr>
              <a:t>新手</a:t>
            </a:r>
          </a:p>
          <a:p>
            <a:pPr eaLnBrk="1" hangingPunct="1">
              <a:lnSpc>
                <a:spcPct val="90000"/>
              </a:lnSpc>
              <a:buClr>
                <a:srgbClr val="008000"/>
              </a:buClr>
              <a:buFont typeface="Wingdings" pitchFamily="2" charset="2"/>
              <a:buChar char="p"/>
              <a:defRPr/>
            </a:pPr>
            <a:r>
              <a:rPr lang="zh-CN" altLang="en-US" sz="2400" b="1" dirty="0" smtClean="0">
                <a:solidFill>
                  <a:schemeClr val="tx2"/>
                </a:solidFill>
                <a:latin typeface="华文楷体" pitchFamily="2" charset="-122"/>
                <a:ea typeface="华文楷体" pitchFamily="2" charset="-122"/>
              </a:rPr>
              <a:t>调查比赛前</a:t>
            </a:r>
            <a:r>
              <a:rPr lang="en-US" altLang="zh-CN" sz="2400" b="1" dirty="0" smtClean="0">
                <a:solidFill>
                  <a:schemeClr val="tx2"/>
                </a:solidFill>
                <a:latin typeface="华文楷体" pitchFamily="2" charset="-122"/>
                <a:ea typeface="华文楷体" pitchFamily="2" charset="-122"/>
              </a:rPr>
              <a:t>3</a:t>
            </a:r>
            <a:r>
              <a:rPr lang="zh-CN" altLang="en-US" sz="2400" b="1" dirty="0" smtClean="0">
                <a:solidFill>
                  <a:schemeClr val="tx2"/>
                </a:solidFill>
                <a:latin typeface="华文楷体" pitchFamily="2" charset="-122"/>
                <a:ea typeface="华文楷体" pitchFamily="2" charset="-122"/>
              </a:rPr>
              <a:t>天、赛日早晨的能量、碳水化合物等摄入量</a:t>
            </a:r>
          </a:p>
          <a:p>
            <a:pPr eaLnBrk="1" hangingPunct="1">
              <a:lnSpc>
                <a:spcPct val="90000"/>
              </a:lnSpc>
              <a:buClr>
                <a:srgbClr val="008000"/>
              </a:buClr>
              <a:buFont typeface="Wingdings" pitchFamily="2" charset="2"/>
              <a:buChar char="p"/>
              <a:defRPr/>
            </a:pPr>
            <a:r>
              <a:rPr lang="zh-CN" altLang="en-US" sz="2400" b="1" dirty="0" smtClean="0">
                <a:solidFill>
                  <a:schemeClr val="tx2"/>
                </a:solidFill>
                <a:latin typeface="华文楷体" pitchFamily="2" charset="-122"/>
                <a:ea typeface="华文楷体" pitchFamily="2" charset="-122"/>
              </a:rPr>
              <a:t>判断与比赛成绩（时间）的关系</a:t>
            </a:r>
          </a:p>
          <a:p>
            <a:pPr eaLnBrk="1" hangingPunct="1">
              <a:lnSpc>
                <a:spcPct val="90000"/>
              </a:lnSpc>
              <a:buClr>
                <a:srgbClr val="008000"/>
              </a:buClr>
              <a:buFont typeface="Wingdings" pitchFamily="2" charset="2"/>
              <a:buChar char="p"/>
              <a:defRPr/>
            </a:pPr>
            <a:r>
              <a:rPr lang="zh-CN" altLang="en-US" sz="2400" b="1" dirty="0" smtClean="0">
                <a:solidFill>
                  <a:schemeClr val="tx2"/>
                </a:solidFill>
                <a:latin typeface="华文楷体" pitchFamily="2" charset="-122"/>
                <a:ea typeface="华文楷体" pitchFamily="2" charset="-122"/>
              </a:rPr>
              <a:t>比赛成绩与赛前</a:t>
            </a:r>
            <a:r>
              <a:rPr lang="en-US" altLang="zh-CN" sz="2400" b="1" dirty="0" smtClean="0">
                <a:solidFill>
                  <a:schemeClr val="tx2"/>
                </a:solidFill>
                <a:latin typeface="华文楷体" pitchFamily="2" charset="-122"/>
                <a:ea typeface="华文楷体" pitchFamily="2" charset="-122"/>
              </a:rPr>
              <a:t>1</a:t>
            </a:r>
            <a:r>
              <a:rPr lang="zh-CN" altLang="en-US" sz="2400" b="1" dirty="0" smtClean="0">
                <a:solidFill>
                  <a:schemeClr val="tx2"/>
                </a:solidFill>
                <a:latin typeface="华文楷体" pitchFamily="2" charset="-122"/>
                <a:ea typeface="华文楷体" pitchFamily="2" charset="-122"/>
              </a:rPr>
              <a:t>天和赛日早餐碳水化合物摄入量有关</a:t>
            </a:r>
          </a:p>
          <a:p>
            <a:pPr eaLnBrk="1" hangingPunct="1">
              <a:lnSpc>
                <a:spcPct val="90000"/>
              </a:lnSpc>
              <a:buClr>
                <a:srgbClr val="008000"/>
              </a:buClr>
              <a:buFont typeface="Wingdings" pitchFamily="2" charset="2"/>
              <a:buChar char="p"/>
              <a:defRPr/>
            </a:pPr>
            <a:r>
              <a:rPr lang="zh-CN" altLang="en-US" sz="2400" b="1" dirty="0" smtClean="0">
                <a:solidFill>
                  <a:schemeClr val="tx2"/>
                </a:solidFill>
                <a:latin typeface="华文楷体" pitchFamily="2" charset="-122"/>
                <a:ea typeface="华文楷体" pitchFamily="2" charset="-122"/>
              </a:rPr>
              <a:t>与体重指数、性别、年龄、赛前</a:t>
            </a:r>
            <a:r>
              <a:rPr lang="en-US" altLang="zh-CN" sz="2400" b="1" dirty="0" smtClean="0">
                <a:solidFill>
                  <a:schemeClr val="tx2"/>
                </a:solidFill>
                <a:latin typeface="华文楷体" pitchFamily="2" charset="-122"/>
                <a:ea typeface="华文楷体" pitchFamily="2" charset="-122"/>
              </a:rPr>
              <a:t>1</a:t>
            </a:r>
            <a:r>
              <a:rPr lang="zh-CN" altLang="en-US" sz="2400" b="1" dirty="0" smtClean="0">
                <a:solidFill>
                  <a:schemeClr val="tx2"/>
                </a:solidFill>
                <a:latin typeface="华文楷体" pitchFamily="2" charset="-122"/>
                <a:ea typeface="华文楷体" pitchFamily="2" charset="-122"/>
              </a:rPr>
              <a:t>天和赛日早餐的能量摄入量、比赛中补糖量无关</a:t>
            </a:r>
          </a:p>
          <a:p>
            <a:pPr eaLnBrk="1" hangingPunct="1">
              <a:lnSpc>
                <a:spcPct val="90000"/>
              </a:lnSpc>
              <a:buClr>
                <a:srgbClr val="008000"/>
              </a:buClr>
              <a:buFont typeface="Wingdings" pitchFamily="2" charset="2"/>
              <a:buChar char="p"/>
              <a:defRPr/>
            </a:pPr>
            <a:r>
              <a:rPr lang="zh-CN" altLang="en-US" sz="2400" b="1" dirty="0" smtClean="0">
                <a:solidFill>
                  <a:schemeClr val="tx2"/>
                </a:solidFill>
                <a:latin typeface="华文楷体" pitchFamily="2" charset="-122"/>
                <a:ea typeface="华文楷体" pitchFamily="2" charset="-122"/>
              </a:rPr>
              <a:t>结论：</a:t>
            </a:r>
            <a:r>
              <a:rPr lang="zh-CN" altLang="en-US" sz="2400" b="1" u="sng" dirty="0" smtClean="0">
                <a:solidFill>
                  <a:schemeClr val="tx2"/>
                </a:solidFill>
                <a:latin typeface="华文楷体" pitchFamily="2" charset="-122"/>
                <a:ea typeface="华文楷体" pitchFamily="2" charset="-122"/>
              </a:rPr>
              <a:t>赛前</a:t>
            </a:r>
            <a:r>
              <a:rPr lang="en-US" altLang="zh-CN" sz="2400" b="1" u="sng" dirty="0" smtClean="0">
                <a:solidFill>
                  <a:schemeClr val="tx2"/>
                </a:solidFill>
                <a:latin typeface="华文楷体" pitchFamily="2" charset="-122"/>
                <a:ea typeface="华文楷体" pitchFamily="2" charset="-122"/>
              </a:rPr>
              <a:t>24-36</a:t>
            </a:r>
            <a:r>
              <a:rPr lang="zh-CN" altLang="en-US" sz="2400" b="1" u="sng" dirty="0" smtClean="0">
                <a:solidFill>
                  <a:schemeClr val="tx2"/>
                </a:solidFill>
                <a:latin typeface="华文楷体" pitchFamily="2" charset="-122"/>
                <a:ea typeface="华文楷体" pitchFamily="2" charset="-122"/>
              </a:rPr>
              <a:t>小时内补充碳水化合物很重要</a:t>
            </a:r>
          </a:p>
        </p:txBody>
      </p:sp>
      <p:sp>
        <p:nvSpPr>
          <p:cNvPr id="40964" name="Rectangle 4"/>
          <p:cNvSpPr>
            <a:spLocks noChangeArrowheads="1"/>
          </p:cNvSpPr>
          <p:nvPr/>
        </p:nvSpPr>
        <p:spPr bwMode="auto">
          <a:xfrm>
            <a:off x="395536" y="4657700"/>
            <a:ext cx="8208962" cy="523220"/>
          </a:xfrm>
          <a:prstGeom prst="rect">
            <a:avLst/>
          </a:prstGeom>
          <a:solidFill>
            <a:schemeClr val="accent1"/>
          </a:solidFill>
          <a:ln w="9525">
            <a:noFill/>
            <a:miter lim="800000"/>
            <a:headEnd/>
            <a:tailEnd/>
          </a:ln>
        </p:spPr>
        <p:txBody>
          <a:bodyPr>
            <a:spAutoFit/>
          </a:bodyPr>
          <a:lstStyle/>
          <a:p>
            <a:pPr>
              <a:spcBef>
                <a:spcPct val="50000"/>
              </a:spcBef>
            </a:pPr>
            <a:r>
              <a:rPr lang="en-US" altLang="zh-CN" sz="1400" dirty="0"/>
              <a:t>Wilson PB, </a:t>
            </a:r>
            <a:r>
              <a:rPr lang="en-US" altLang="zh-CN" sz="1400" dirty="0" err="1"/>
              <a:t>Ingraham</a:t>
            </a:r>
            <a:r>
              <a:rPr lang="en-US" altLang="zh-CN" sz="1400" dirty="0"/>
              <a:t> SJ, </a:t>
            </a:r>
            <a:r>
              <a:rPr lang="en-US" altLang="zh-CN" sz="1400" dirty="0" err="1"/>
              <a:t>Lundstrom</a:t>
            </a:r>
            <a:r>
              <a:rPr lang="en-US" altLang="zh-CN" sz="1400" dirty="0"/>
              <a:t> C, Rhodes G. Dietary tendencies as predictors of marathon time in novice marathoners. </a:t>
            </a:r>
            <a:r>
              <a:rPr lang="en-US" altLang="zh-CN" sz="1400" dirty="0" err="1"/>
              <a:t>Int</a:t>
            </a:r>
            <a:r>
              <a:rPr lang="en-US" altLang="zh-CN" sz="1400" dirty="0"/>
              <a:t> J Sport </a:t>
            </a:r>
            <a:r>
              <a:rPr lang="en-US" altLang="zh-CN" sz="1400" dirty="0" err="1"/>
              <a:t>Nutr</a:t>
            </a:r>
            <a:r>
              <a:rPr lang="en-US" altLang="zh-CN" sz="1400" dirty="0"/>
              <a:t> </a:t>
            </a:r>
            <a:r>
              <a:rPr lang="en-US" altLang="zh-CN" sz="1400" dirty="0" err="1"/>
              <a:t>Exerc</a:t>
            </a:r>
            <a:r>
              <a:rPr lang="en-US" altLang="zh-CN" sz="1400" dirty="0"/>
              <a:t> </a:t>
            </a:r>
            <a:r>
              <a:rPr lang="en-US" altLang="zh-CN" sz="1400" dirty="0" err="1"/>
              <a:t>Metab</a:t>
            </a:r>
            <a:r>
              <a:rPr lang="en-US" altLang="zh-CN" sz="1400" dirty="0"/>
              <a:t>. 2013; 23(2): 170-7.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3204"/>
            <a:ext cx="4716356" cy="584775"/>
          </a:xfrm>
        </p:spPr>
        <p:txBody>
          <a:bodyPr wrap="none">
            <a:spAutoFit/>
          </a:bodyPr>
          <a:lstStyle/>
          <a:p>
            <a:r>
              <a:rPr lang="zh-CN" altLang="en-US" b="1" dirty="0" smtClean="0">
                <a:latin typeface="楷体" pitchFamily="49" charset="-122"/>
                <a:ea typeface="楷体" pitchFamily="49" charset="-122"/>
                <a:cs typeface="+mn-cs"/>
              </a:rPr>
              <a:t>国家队营养科技保障团队</a:t>
            </a:r>
          </a:p>
        </p:txBody>
      </p:sp>
      <p:sp>
        <p:nvSpPr>
          <p:cNvPr id="11" name="矩形 10"/>
          <p:cNvSpPr/>
          <p:nvPr/>
        </p:nvSpPr>
        <p:spPr>
          <a:xfrm>
            <a:off x="323528" y="1129308"/>
            <a:ext cx="6408712" cy="4901342"/>
          </a:xfrm>
          <a:prstGeom prst="rect">
            <a:avLst/>
          </a:prstGeom>
        </p:spPr>
        <p:txBody>
          <a:bodyPr wrap="square">
            <a:spAutoFit/>
          </a:bodyPr>
          <a:lstStyle/>
          <a:p>
            <a:pPr lvl="0">
              <a:lnSpc>
                <a:spcPts val="2500"/>
              </a:lnSpc>
              <a:buFont typeface="Wingdings" pitchFamily="2" charset="2"/>
              <a:buChar char="u"/>
            </a:pPr>
            <a:r>
              <a:rPr lang="zh-CN" altLang="en-US" b="1" dirty="0" smtClean="0">
                <a:solidFill>
                  <a:srgbClr val="002060"/>
                </a:solidFill>
                <a:latin typeface="楷体" pitchFamily="49" charset="-122"/>
                <a:ea typeface="楷体" pitchFamily="49" charset="-122"/>
                <a:cs typeface="Arial Unicode MS" pitchFamily="34" charset="-122"/>
              </a:rPr>
              <a:t>国家体育总局运动医学研究所运动营养研究中心</a:t>
            </a:r>
            <a:endParaRPr lang="en-US" altLang="zh-CN" b="1" dirty="0" smtClean="0">
              <a:solidFill>
                <a:srgbClr val="002060"/>
              </a:solidFill>
              <a:latin typeface="楷体" pitchFamily="49" charset="-122"/>
              <a:ea typeface="楷体" pitchFamily="49" charset="-122"/>
              <a:cs typeface="Arial Unicode MS" pitchFamily="34" charset="-122"/>
            </a:endParaRPr>
          </a:p>
          <a:p>
            <a:pPr lvl="0">
              <a:lnSpc>
                <a:spcPts val="2500"/>
              </a:lnSpc>
            </a:pPr>
            <a:r>
              <a:rPr lang="en-US" altLang="zh-CN" b="1" dirty="0" smtClean="0">
                <a:solidFill>
                  <a:srgbClr val="002060"/>
                </a:solidFill>
                <a:latin typeface="楷体" pitchFamily="49" charset="-122"/>
                <a:ea typeface="楷体" pitchFamily="49" charset="-122"/>
                <a:cs typeface="Arial Unicode MS" pitchFamily="34" charset="-122"/>
              </a:rPr>
              <a:t>-</a:t>
            </a:r>
            <a:r>
              <a:rPr lang="zh-CN" altLang="en-US" b="1" dirty="0" smtClean="0">
                <a:solidFill>
                  <a:srgbClr val="002060"/>
                </a:solidFill>
                <a:latin typeface="楷体" pitchFamily="49" charset="-122"/>
                <a:ea typeface="楷体" pitchFamily="49" charset="-122"/>
                <a:cs typeface="Arial Unicode MS" pitchFamily="34" charset="-122"/>
              </a:rPr>
              <a:t>国家级专业</a:t>
            </a:r>
            <a:r>
              <a:rPr lang="zh-CN" altLang="en-US" b="1" dirty="0" smtClean="0">
                <a:solidFill>
                  <a:srgbClr val="FF0000"/>
                </a:solidFill>
                <a:latin typeface="楷体" pitchFamily="49" charset="-122"/>
                <a:ea typeface="楷体" pitchFamily="49" charset="-122"/>
                <a:cs typeface="Arial Unicode MS" pitchFamily="34" charset="-122"/>
              </a:rPr>
              <a:t>运动营养研究机构</a:t>
            </a:r>
            <a:endParaRPr lang="en-US" altLang="zh-CN" b="1" dirty="0" smtClean="0">
              <a:solidFill>
                <a:srgbClr val="002060"/>
              </a:solidFill>
              <a:latin typeface="楷体" pitchFamily="49" charset="-122"/>
              <a:ea typeface="楷体" pitchFamily="49" charset="-122"/>
              <a:cs typeface="Arial Unicode MS" pitchFamily="34" charset="-122"/>
            </a:endParaRPr>
          </a:p>
          <a:p>
            <a:pPr lvl="0">
              <a:lnSpc>
                <a:spcPts val="2500"/>
              </a:lnSpc>
            </a:pPr>
            <a:r>
              <a:rPr lang="en-US" altLang="zh-CN" b="1" dirty="0" smtClean="0">
                <a:solidFill>
                  <a:srgbClr val="002060"/>
                </a:solidFill>
                <a:latin typeface="楷体" pitchFamily="49" charset="-122"/>
                <a:ea typeface="楷体" pitchFamily="49" charset="-122"/>
                <a:cs typeface="Arial Unicode MS" pitchFamily="34" charset="-122"/>
              </a:rPr>
              <a:t>-</a:t>
            </a:r>
            <a:r>
              <a:rPr lang="zh-CN" altLang="en-US" b="1" dirty="0" smtClean="0">
                <a:solidFill>
                  <a:srgbClr val="002060"/>
                </a:solidFill>
                <a:latin typeface="楷体" pitchFamily="49" charset="-122"/>
                <a:ea typeface="楷体" pitchFamily="49" charset="-122"/>
                <a:cs typeface="Arial Unicode MS" pitchFamily="34" charset="-122"/>
              </a:rPr>
              <a:t>国家体育总局运动营养</a:t>
            </a:r>
            <a:r>
              <a:rPr lang="zh-CN" altLang="en-US" b="1" dirty="0" smtClean="0">
                <a:solidFill>
                  <a:srgbClr val="FF0000"/>
                </a:solidFill>
                <a:latin typeface="楷体" pitchFamily="49" charset="-122"/>
                <a:ea typeface="楷体" pitchFamily="49" charset="-122"/>
                <a:cs typeface="Arial Unicode MS" pitchFamily="34" charset="-122"/>
              </a:rPr>
              <a:t>重点实验室</a:t>
            </a:r>
            <a:endParaRPr lang="en-US" altLang="zh-CN" b="1" dirty="0" smtClean="0">
              <a:solidFill>
                <a:srgbClr val="FF0000"/>
              </a:solidFill>
              <a:latin typeface="楷体" pitchFamily="49" charset="-122"/>
              <a:ea typeface="楷体" pitchFamily="49" charset="-122"/>
              <a:cs typeface="Arial Unicode MS" pitchFamily="34" charset="-122"/>
            </a:endParaRPr>
          </a:p>
          <a:p>
            <a:pPr lvl="0">
              <a:lnSpc>
                <a:spcPts val="2500"/>
              </a:lnSpc>
            </a:pPr>
            <a:r>
              <a:rPr lang="en-US" altLang="zh-CN" b="1" dirty="0" smtClean="0">
                <a:solidFill>
                  <a:srgbClr val="002060"/>
                </a:solidFill>
                <a:latin typeface="楷体" pitchFamily="49" charset="-122"/>
                <a:ea typeface="楷体" pitchFamily="49" charset="-122"/>
                <a:cs typeface="Arial Unicode MS" pitchFamily="34" charset="-122"/>
              </a:rPr>
              <a:t>-</a:t>
            </a:r>
            <a:r>
              <a:rPr lang="zh-CN" altLang="en-US" b="1" dirty="0" smtClean="0">
                <a:solidFill>
                  <a:srgbClr val="002060"/>
                </a:solidFill>
                <a:latin typeface="楷体" pitchFamily="49" charset="-122"/>
                <a:ea typeface="楷体" pitchFamily="49" charset="-122"/>
                <a:cs typeface="Arial Unicode MS" pitchFamily="34" charset="-122"/>
              </a:rPr>
              <a:t>国家运动营养测试研究中心</a:t>
            </a:r>
            <a:endParaRPr lang="en-US" altLang="zh-CN" b="1" dirty="0" smtClean="0">
              <a:solidFill>
                <a:srgbClr val="002060"/>
              </a:solidFill>
              <a:latin typeface="楷体" pitchFamily="49" charset="-122"/>
              <a:ea typeface="楷体" pitchFamily="49" charset="-122"/>
              <a:cs typeface="Arial Unicode MS" pitchFamily="34" charset="-122"/>
            </a:endParaRPr>
          </a:p>
          <a:p>
            <a:pPr lvl="0">
              <a:lnSpc>
                <a:spcPts val="2500"/>
              </a:lnSpc>
            </a:pPr>
            <a:r>
              <a:rPr lang="en-US" altLang="zh-CN" b="1" dirty="0" smtClean="0">
                <a:solidFill>
                  <a:srgbClr val="002060"/>
                </a:solidFill>
                <a:latin typeface="楷体" pitchFamily="49" charset="-122"/>
                <a:ea typeface="楷体" pitchFamily="49" charset="-122"/>
                <a:cs typeface="Arial Unicode MS" pitchFamily="34" charset="-122"/>
              </a:rPr>
              <a:t>-</a:t>
            </a:r>
            <a:r>
              <a:rPr lang="zh-CN" altLang="en-US" b="1" dirty="0" smtClean="0">
                <a:solidFill>
                  <a:srgbClr val="002060"/>
                </a:solidFill>
                <a:latin typeface="楷体" pitchFamily="49" charset="-122"/>
                <a:ea typeface="楷体" pitchFamily="49" charset="-122"/>
                <a:cs typeface="Arial Unicode MS" pitchFamily="34" charset="-122"/>
              </a:rPr>
              <a:t>国家</a:t>
            </a:r>
            <a:r>
              <a:rPr lang="en-US" altLang="zh-CN" b="1" dirty="0" smtClean="0">
                <a:solidFill>
                  <a:srgbClr val="FF0000"/>
                </a:solidFill>
                <a:latin typeface="楷体" pitchFamily="49" charset="-122"/>
                <a:ea typeface="楷体" pitchFamily="49" charset="-122"/>
                <a:cs typeface="Arial Unicode MS" pitchFamily="34" charset="-122"/>
              </a:rPr>
              <a:t>CNAS</a:t>
            </a:r>
            <a:r>
              <a:rPr lang="zh-CN" altLang="en-US" b="1" dirty="0" smtClean="0">
                <a:solidFill>
                  <a:srgbClr val="FF0000"/>
                </a:solidFill>
                <a:latin typeface="楷体" pitchFamily="49" charset="-122"/>
                <a:ea typeface="楷体" pitchFamily="49" charset="-122"/>
                <a:cs typeface="Arial Unicode MS" pitchFamily="34" charset="-122"/>
              </a:rPr>
              <a:t>认证</a:t>
            </a:r>
            <a:r>
              <a:rPr lang="zh-CN" altLang="en-US" b="1" dirty="0" smtClean="0">
                <a:solidFill>
                  <a:srgbClr val="002060"/>
                </a:solidFill>
                <a:latin typeface="楷体" pitchFamily="49" charset="-122"/>
                <a:ea typeface="楷体" pitchFamily="49" charset="-122"/>
                <a:cs typeface="Arial Unicode MS" pitchFamily="34" charset="-122"/>
              </a:rPr>
              <a:t>检测实验室</a:t>
            </a:r>
            <a:endParaRPr lang="en-US" altLang="zh-CN" b="1" dirty="0" smtClean="0">
              <a:solidFill>
                <a:srgbClr val="002060"/>
              </a:solidFill>
              <a:latin typeface="楷体" pitchFamily="49" charset="-122"/>
              <a:ea typeface="楷体" pitchFamily="49" charset="-122"/>
              <a:cs typeface="Arial Unicode MS" pitchFamily="34" charset="-122"/>
            </a:endParaRPr>
          </a:p>
          <a:p>
            <a:pPr lvl="0">
              <a:lnSpc>
                <a:spcPts val="2500"/>
              </a:lnSpc>
            </a:pPr>
            <a:r>
              <a:rPr lang="en-US" altLang="zh-CN" b="1" dirty="0" smtClean="0">
                <a:solidFill>
                  <a:srgbClr val="002060"/>
                </a:solidFill>
                <a:latin typeface="楷体" pitchFamily="49" charset="-122"/>
                <a:ea typeface="楷体" pitchFamily="49" charset="-122"/>
                <a:cs typeface="Arial Unicode MS" pitchFamily="34" charset="-122"/>
              </a:rPr>
              <a:t>-FIMS/ACSM</a:t>
            </a:r>
            <a:r>
              <a:rPr lang="zh-CN" altLang="en-US" b="1" dirty="0" smtClean="0">
                <a:solidFill>
                  <a:srgbClr val="FF0000"/>
                </a:solidFill>
                <a:latin typeface="楷体" pitchFamily="49" charset="-122"/>
                <a:ea typeface="楷体" pitchFamily="49" charset="-122"/>
                <a:cs typeface="Arial Unicode MS" pitchFamily="34" charset="-122"/>
              </a:rPr>
              <a:t>国际合作中心</a:t>
            </a:r>
            <a:endParaRPr lang="en-US" altLang="zh-CN" b="1" dirty="0" smtClean="0">
              <a:solidFill>
                <a:srgbClr val="FF0000"/>
              </a:solidFill>
              <a:latin typeface="楷体" pitchFamily="49" charset="-122"/>
              <a:ea typeface="楷体" pitchFamily="49" charset="-122"/>
              <a:cs typeface="Arial Unicode MS" pitchFamily="34" charset="-122"/>
            </a:endParaRPr>
          </a:p>
          <a:p>
            <a:pPr lvl="0">
              <a:lnSpc>
                <a:spcPts val="2500"/>
              </a:lnSpc>
            </a:pPr>
            <a:endParaRPr lang="en-US" altLang="zh-CN" b="1" dirty="0" smtClean="0">
              <a:solidFill>
                <a:schemeClr val="tx2"/>
              </a:solidFill>
              <a:latin typeface="楷体" pitchFamily="49" charset="-122"/>
              <a:ea typeface="楷体" pitchFamily="49" charset="-122"/>
              <a:cs typeface="Arial Unicode MS" pitchFamily="34" charset="-122"/>
            </a:endParaRPr>
          </a:p>
          <a:p>
            <a:pPr lvl="0">
              <a:lnSpc>
                <a:spcPts val="2500"/>
              </a:lnSpc>
            </a:pPr>
            <a:r>
              <a:rPr lang="zh-CN" altLang="en-US" b="1" dirty="0" smtClean="0">
                <a:solidFill>
                  <a:schemeClr val="tx2"/>
                </a:solidFill>
                <a:latin typeface="楷体" pitchFamily="49" charset="-122"/>
                <a:ea typeface="楷体" pitchFamily="49" charset="-122"/>
                <a:cs typeface="Arial Unicode MS" pitchFamily="34" charset="-122"/>
              </a:rPr>
              <a:t>◆主要职能</a:t>
            </a:r>
            <a:endParaRPr lang="en-US" altLang="zh-CN" b="1" dirty="0" smtClean="0">
              <a:solidFill>
                <a:schemeClr val="tx2"/>
              </a:solidFill>
              <a:latin typeface="楷体" pitchFamily="49" charset="-122"/>
              <a:ea typeface="楷体" pitchFamily="49" charset="-122"/>
              <a:cs typeface="Arial Unicode MS" pitchFamily="34" charset="-122"/>
            </a:endParaRPr>
          </a:p>
          <a:p>
            <a:pPr lvl="0">
              <a:lnSpc>
                <a:spcPts val="2500"/>
              </a:lnSpc>
            </a:pPr>
            <a:r>
              <a:rPr lang="zh-CN" altLang="en-US" b="1" dirty="0" smtClean="0">
                <a:solidFill>
                  <a:srgbClr val="002060"/>
                </a:solidFill>
                <a:latin typeface="楷体" pitchFamily="49" charset="-122"/>
                <a:ea typeface="楷体" pitchFamily="49" charset="-122"/>
                <a:cs typeface="Arial Unicode MS" pitchFamily="34" charset="-122"/>
              </a:rPr>
              <a:t>开展国家队营养</a:t>
            </a:r>
            <a:r>
              <a:rPr lang="zh-CN" altLang="en-US" b="1" dirty="0" smtClean="0">
                <a:solidFill>
                  <a:srgbClr val="FF0000"/>
                </a:solidFill>
                <a:latin typeface="楷体" pitchFamily="49" charset="-122"/>
                <a:ea typeface="楷体" pitchFamily="49" charset="-122"/>
                <a:cs typeface="Arial Unicode MS" pitchFamily="34" charset="-122"/>
              </a:rPr>
              <a:t>科技保障</a:t>
            </a:r>
            <a:endParaRPr lang="en-US" altLang="zh-CN" b="1" dirty="0" smtClean="0">
              <a:solidFill>
                <a:srgbClr val="FF0000"/>
              </a:solidFill>
              <a:latin typeface="楷体" pitchFamily="49" charset="-122"/>
              <a:ea typeface="楷体" pitchFamily="49" charset="-122"/>
              <a:cs typeface="Arial Unicode MS" pitchFamily="34" charset="-122"/>
            </a:endParaRPr>
          </a:p>
          <a:p>
            <a:pPr lvl="0">
              <a:lnSpc>
                <a:spcPts val="2500"/>
              </a:lnSpc>
            </a:pPr>
            <a:r>
              <a:rPr lang="zh-CN" altLang="en-US" b="1" dirty="0" smtClean="0">
                <a:solidFill>
                  <a:srgbClr val="002060"/>
                </a:solidFill>
                <a:latin typeface="楷体" pitchFamily="49" charset="-122"/>
                <a:ea typeface="楷体" pitchFamily="49" charset="-122"/>
                <a:cs typeface="Arial Unicode MS" pitchFamily="34" charset="-122"/>
              </a:rPr>
              <a:t>开展运动营养相关</a:t>
            </a:r>
            <a:r>
              <a:rPr lang="zh-CN" altLang="en-US" b="1" dirty="0" smtClean="0">
                <a:solidFill>
                  <a:srgbClr val="FF0000"/>
                </a:solidFill>
                <a:latin typeface="楷体" pitchFamily="49" charset="-122"/>
                <a:ea typeface="楷体" pitchFamily="49" charset="-122"/>
                <a:cs typeface="Arial Unicode MS" pitchFamily="34" charset="-122"/>
              </a:rPr>
              <a:t>基础与应用研究</a:t>
            </a:r>
            <a:endParaRPr lang="en-US" altLang="zh-CN" b="1" dirty="0" smtClean="0">
              <a:solidFill>
                <a:srgbClr val="FF0000"/>
              </a:solidFill>
              <a:latin typeface="楷体" pitchFamily="49" charset="-122"/>
              <a:ea typeface="楷体" pitchFamily="49" charset="-122"/>
              <a:cs typeface="Arial Unicode MS" pitchFamily="34" charset="-122"/>
            </a:endParaRPr>
          </a:p>
          <a:p>
            <a:pPr>
              <a:lnSpc>
                <a:spcPts val="2500"/>
              </a:lnSpc>
            </a:pPr>
            <a:r>
              <a:rPr lang="zh-CN" altLang="en-US" b="1" dirty="0" smtClean="0">
                <a:solidFill>
                  <a:srgbClr val="002060"/>
                </a:solidFill>
                <a:latin typeface="楷体" pitchFamily="49" charset="-122"/>
                <a:ea typeface="楷体" pitchFamily="49" charset="-122"/>
                <a:cs typeface="Arial Unicode MS" pitchFamily="34" charset="-122"/>
              </a:rPr>
              <a:t>开展国家队运动</a:t>
            </a:r>
            <a:r>
              <a:rPr lang="zh-CN" altLang="en-US" b="1" dirty="0" smtClean="0">
                <a:solidFill>
                  <a:srgbClr val="FF0000"/>
                </a:solidFill>
                <a:latin typeface="楷体" pitchFamily="49" charset="-122"/>
                <a:ea typeface="楷体" pitchFamily="49" charset="-122"/>
                <a:cs typeface="Arial Unicode MS" pitchFamily="34" charset="-122"/>
              </a:rPr>
              <a:t>营养师培训、派驻及管理</a:t>
            </a:r>
          </a:p>
          <a:p>
            <a:pPr lvl="0">
              <a:lnSpc>
                <a:spcPts val="2500"/>
              </a:lnSpc>
            </a:pPr>
            <a:r>
              <a:rPr lang="zh-CN" altLang="en-US" b="1" dirty="0" smtClean="0">
                <a:solidFill>
                  <a:srgbClr val="002060"/>
                </a:solidFill>
                <a:latin typeface="楷体" pitchFamily="49" charset="-122"/>
                <a:ea typeface="楷体" pitchFamily="49" charset="-122"/>
                <a:cs typeface="Arial Unicode MS" pitchFamily="34" charset="-122"/>
              </a:rPr>
              <a:t>开展横向合作研究及</a:t>
            </a:r>
            <a:r>
              <a:rPr lang="zh-CN" altLang="en-US" b="1" dirty="0" smtClean="0">
                <a:solidFill>
                  <a:srgbClr val="FF0000"/>
                </a:solidFill>
                <a:latin typeface="楷体" pitchFamily="49" charset="-122"/>
                <a:ea typeface="楷体" pitchFamily="49" charset="-122"/>
                <a:cs typeface="Arial Unicode MS" pitchFamily="34" charset="-122"/>
              </a:rPr>
              <a:t>运动营养食品研发</a:t>
            </a:r>
            <a:endParaRPr lang="en-US" altLang="zh-CN" b="1" dirty="0" smtClean="0">
              <a:solidFill>
                <a:srgbClr val="FF0000"/>
              </a:solidFill>
              <a:latin typeface="楷体" pitchFamily="49" charset="-122"/>
              <a:ea typeface="楷体" pitchFamily="49" charset="-122"/>
              <a:cs typeface="Arial Unicode MS" pitchFamily="34" charset="-122"/>
            </a:endParaRPr>
          </a:p>
          <a:p>
            <a:pPr lvl="0">
              <a:lnSpc>
                <a:spcPts val="2500"/>
              </a:lnSpc>
            </a:pPr>
            <a:endParaRPr lang="zh-CN" altLang="en-US" b="1" dirty="0" smtClean="0">
              <a:solidFill>
                <a:srgbClr val="FF0000"/>
              </a:solidFill>
              <a:latin typeface="楷体" pitchFamily="49" charset="-122"/>
              <a:ea typeface="楷体" pitchFamily="49" charset="-122"/>
              <a:cs typeface="Arial Unicode MS" pitchFamily="34" charset="-122"/>
            </a:endParaRPr>
          </a:p>
          <a:p>
            <a:pPr lvl="0">
              <a:lnSpc>
                <a:spcPts val="2500"/>
              </a:lnSpc>
            </a:pPr>
            <a:endParaRPr lang="en-US" altLang="zh-CN" b="1" dirty="0" smtClean="0">
              <a:solidFill>
                <a:srgbClr val="FF0000"/>
              </a:solidFill>
              <a:latin typeface="楷体" pitchFamily="49" charset="-122"/>
              <a:ea typeface="楷体" pitchFamily="49" charset="-122"/>
              <a:cs typeface="Arial Unicode MS" pitchFamily="34" charset="-122"/>
            </a:endParaRPr>
          </a:p>
          <a:p>
            <a:pPr lvl="0">
              <a:lnSpc>
                <a:spcPts val="2500"/>
              </a:lnSpc>
            </a:pPr>
            <a:endParaRPr lang="en-US" altLang="zh-CN" sz="2000" b="1" dirty="0" smtClean="0">
              <a:solidFill>
                <a:srgbClr val="002060"/>
              </a:solidFill>
              <a:latin typeface="楷体" pitchFamily="49" charset="-122"/>
              <a:ea typeface="楷体" pitchFamily="49" charset="-122"/>
              <a:cs typeface="Arial Unicode MS" pitchFamily="34" charset="-122"/>
            </a:endParaRPr>
          </a:p>
        </p:txBody>
      </p:sp>
      <p:grpSp>
        <p:nvGrpSpPr>
          <p:cNvPr id="10" name="组合 20"/>
          <p:cNvGrpSpPr/>
          <p:nvPr/>
        </p:nvGrpSpPr>
        <p:grpSpPr>
          <a:xfrm>
            <a:off x="4716016" y="3793604"/>
            <a:ext cx="3816424" cy="936104"/>
            <a:chOff x="179512" y="4441676"/>
            <a:chExt cx="3600400" cy="808192"/>
          </a:xfrm>
        </p:grpSpPr>
        <p:pic>
          <p:nvPicPr>
            <p:cNvPr id="11265" name="Picture 1"/>
            <p:cNvPicPr>
              <a:picLocks noChangeAspect="1" noChangeArrowheads="1"/>
            </p:cNvPicPr>
            <p:nvPr/>
          </p:nvPicPr>
          <p:blipFill>
            <a:blip r:embed="rId2" cstate="print"/>
            <a:srcRect l="2625" t="8749" r="3281" b="8749"/>
            <a:stretch>
              <a:fillRect/>
            </a:stretch>
          </p:blipFill>
          <p:spPr bwMode="auto">
            <a:xfrm>
              <a:off x="179512" y="4441676"/>
              <a:ext cx="1224136" cy="804967"/>
            </a:xfrm>
            <a:prstGeom prst="rect">
              <a:avLst/>
            </a:prstGeom>
            <a:noFill/>
            <a:ln w="9525">
              <a:noFill/>
              <a:miter lim="800000"/>
              <a:headEnd/>
              <a:tailEnd/>
            </a:ln>
          </p:spPr>
        </p:pic>
        <p:pic>
          <p:nvPicPr>
            <p:cNvPr id="17" name="图片 16" descr="微信图片_20181106093731.jpg"/>
            <p:cNvPicPr>
              <a:picLocks noChangeAspect="1"/>
            </p:cNvPicPr>
            <p:nvPr/>
          </p:nvPicPr>
          <p:blipFill>
            <a:blip r:embed="rId3" cstate="print"/>
            <a:srcRect l="1640" t="6999" r="1640" b="8749"/>
            <a:stretch>
              <a:fillRect/>
            </a:stretch>
          </p:blipFill>
          <p:spPr>
            <a:xfrm>
              <a:off x="1368152" y="4441676"/>
              <a:ext cx="1224136" cy="799765"/>
            </a:xfrm>
            <a:prstGeom prst="rect">
              <a:avLst/>
            </a:prstGeom>
          </p:spPr>
        </p:pic>
        <p:pic>
          <p:nvPicPr>
            <p:cNvPr id="18" name="图片 17" descr="微信图片_20181106093748.jpg"/>
            <p:cNvPicPr>
              <a:picLocks noChangeAspect="1"/>
            </p:cNvPicPr>
            <p:nvPr/>
          </p:nvPicPr>
          <p:blipFill>
            <a:blip r:embed="rId4" cstate="print"/>
            <a:srcRect l="328" t="6562" r="984" b="6562"/>
            <a:stretch>
              <a:fillRect/>
            </a:stretch>
          </p:blipFill>
          <p:spPr>
            <a:xfrm>
              <a:off x="2555776" y="4441676"/>
              <a:ext cx="1224136" cy="808192"/>
            </a:xfrm>
            <a:prstGeom prst="rect">
              <a:avLst/>
            </a:prstGeom>
          </p:spPr>
        </p:pic>
      </p:grpSp>
      <p:pic>
        <p:nvPicPr>
          <p:cNvPr id="19" name="图片 18" descr="营养师.jpg"/>
          <p:cNvPicPr>
            <a:picLocks noChangeAspect="1"/>
          </p:cNvPicPr>
          <p:nvPr/>
        </p:nvPicPr>
        <p:blipFill>
          <a:blip r:embed="rId5" cstate="print"/>
          <a:srcRect l="3298" t="2322" r="2198" b="16255"/>
          <a:stretch>
            <a:fillRect/>
          </a:stretch>
        </p:blipFill>
        <p:spPr>
          <a:xfrm>
            <a:off x="4355976" y="1685763"/>
            <a:ext cx="4511909" cy="183735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323850" y="1057011"/>
            <a:ext cx="8229600" cy="4282281"/>
          </a:xfrm>
        </p:spPr>
        <p:txBody>
          <a:bodyPr/>
          <a:lstStyle/>
          <a:p>
            <a:pPr marL="720725" indent="-447675" eaLnBrk="1" hangingPunct="1">
              <a:buFont typeface="Wingdings" pitchFamily="2" charset="2"/>
              <a:buNone/>
            </a:pPr>
            <a:r>
              <a:rPr lang="en-US" altLang="zh-CN" sz="3700" b="1" dirty="0" smtClean="0">
                <a:solidFill>
                  <a:schemeClr val="folHlink"/>
                </a:solidFill>
                <a:effectLst>
                  <a:outerShdw blurRad="38100" dist="38100" dir="2700000" algn="tl">
                    <a:srgbClr val="C0C0C0"/>
                  </a:outerShdw>
                </a:effectLst>
              </a:rPr>
              <a:t> </a:t>
            </a:r>
            <a:endParaRPr lang="en-US" altLang="zh-CN" sz="3600" b="1" dirty="0" smtClean="0">
              <a:solidFill>
                <a:srgbClr val="0000FF"/>
              </a:solidFill>
              <a:effectLst>
                <a:outerShdw blurRad="38100" dist="38100" dir="2700000" algn="tl">
                  <a:srgbClr val="C0C0C0"/>
                </a:outerShdw>
              </a:effectLst>
            </a:endParaRP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能量密度高，产能高，</a:t>
            </a:r>
            <a:r>
              <a:rPr lang="en-US" altLang="zh-CN" sz="2000" b="1" dirty="0" smtClean="0">
                <a:solidFill>
                  <a:schemeClr val="tx2"/>
                </a:solidFill>
                <a:latin typeface="华文楷体" pitchFamily="2" charset="-122"/>
                <a:ea typeface="华文楷体" pitchFamily="2" charset="-122"/>
              </a:rPr>
              <a:t>1g</a:t>
            </a:r>
            <a:r>
              <a:rPr lang="zh-CN" altLang="en-US" sz="2000" b="1" dirty="0" smtClean="0">
                <a:solidFill>
                  <a:schemeClr val="tx2"/>
                </a:solidFill>
                <a:latin typeface="华文楷体" pitchFamily="2" charset="-122"/>
                <a:ea typeface="华文楷体" pitchFamily="2" charset="-122"/>
              </a:rPr>
              <a:t>脂肪可产能</a:t>
            </a:r>
            <a:r>
              <a:rPr lang="en-US" altLang="zh-CN" sz="2000" b="1" dirty="0" smtClean="0">
                <a:solidFill>
                  <a:schemeClr val="tx2"/>
                </a:solidFill>
                <a:latin typeface="华文楷体" pitchFamily="2" charset="-122"/>
                <a:ea typeface="华文楷体" pitchFamily="2" charset="-122"/>
              </a:rPr>
              <a:t>9kcal</a:t>
            </a:r>
            <a:r>
              <a:rPr lang="zh-CN" altLang="en-US" sz="2000" b="1" dirty="0" smtClean="0">
                <a:solidFill>
                  <a:schemeClr val="tx2"/>
                </a:solidFill>
                <a:latin typeface="华文楷体" pitchFamily="2" charset="-122"/>
                <a:ea typeface="华文楷体" pitchFamily="2" charset="-122"/>
              </a:rPr>
              <a:t>。</a:t>
            </a: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浓缩型能量营养素。可减少食物重量，缩小胃体积，减弱胃肠在运动中的振荡。</a:t>
            </a: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耐力项目或中低强度运动的重要供能营养素。 </a:t>
            </a: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提供必需脂肪酸。 </a:t>
            </a: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促进脂溶性维生素的吸收。 </a:t>
            </a:r>
          </a:p>
          <a:p>
            <a:pPr marL="720725" indent="-447675" eaLnBrk="1" hangingPunct="1">
              <a:lnSpc>
                <a:spcPct val="120000"/>
              </a:lnSpc>
              <a:buClr>
                <a:srgbClr val="008000"/>
              </a:buClr>
              <a:buFont typeface="Wingdings" pitchFamily="2" charset="2"/>
              <a:buChar char="n"/>
            </a:pPr>
            <a:r>
              <a:rPr lang="zh-CN" altLang="en-US" sz="2000" b="1" dirty="0" smtClean="0">
                <a:solidFill>
                  <a:schemeClr val="tx2"/>
                </a:solidFill>
                <a:latin typeface="华文楷体" pitchFamily="2" charset="-122"/>
                <a:ea typeface="华文楷体" pitchFamily="2" charset="-122"/>
              </a:rPr>
              <a:t>产生美味感和饱腹感。</a:t>
            </a:r>
          </a:p>
        </p:txBody>
      </p:sp>
      <p:pic>
        <p:nvPicPr>
          <p:cNvPr id="171011" name="Picture 3" descr="314_B"/>
          <p:cNvPicPr>
            <a:picLocks noChangeAspect="1" noChangeArrowheads="1"/>
          </p:cNvPicPr>
          <p:nvPr/>
        </p:nvPicPr>
        <p:blipFill>
          <a:blip r:embed="rId2" cstate="print"/>
          <a:srcRect/>
          <a:stretch>
            <a:fillRect/>
          </a:stretch>
        </p:blipFill>
        <p:spPr bwMode="auto">
          <a:xfrm>
            <a:off x="6889750" y="3877470"/>
            <a:ext cx="2254250" cy="1837531"/>
          </a:xfrm>
          <a:prstGeom prst="rect">
            <a:avLst/>
          </a:prstGeom>
          <a:noFill/>
          <a:ln w="9525">
            <a:noFill/>
            <a:miter lim="800000"/>
            <a:headEnd/>
            <a:tailEnd/>
          </a:ln>
        </p:spPr>
      </p:pic>
      <p:sp>
        <p:nvSpPr>
          <p:cNvPr id="171012" name="Rectangle 4"/>
          <p:cNvSpPr>
            <a:spLocks noChangeArrowheads="1"/>
          </p:cNvSpPr>
          <p:nvPr/>
        </p:nvSpPr>
        <p:spPr bwMode="auto">
          <a:xfrm>
            <a:off x="539750" y="157428"/>
            <a:ext cx="906017" cy="480131"/>
          </a:xfrm>
          <a:prstGeom prst="rect">
            <a:avLst/>
          </a:prstGeom>
          <a:noFill/>
          <a:ln w="9525">
            <a:noFill/>
            <a:miter lim="800000"/>
            <a:headEnd/>
            <a:tailEnd/>
          </a:ln>
          <a:effectLst/>
        </p:spPr>
        <p:txBody>
          <a:bodyPr wrap="none">
            <a:spAutoFit/>
          </a:bodyPr>
          <a:lstStyle/>
          <a:p>
            <a:pPr>
              <a:lnSpc>
                <a:spcPct val="90000"/>
              </a:lnSpc>
              <a:spcBef>
                <a:spcPct val="20000"/>
              </a:spcBef>
              <a:buClr>
                <a:schemeClr val="accent2"/>
              </a:buClr>
              <a:buFont typeface="Wingdings" pitchFamily="2" charset="2"/>
              <a:buNone/>
            </a:pPr>
            <a:r>
              <a:rPr lang="zh-CN" altLang="en-US" sz="2800" b="1" dirty="0" smtClean="0">
                <a:solidFill>
                  <a:schemeClr val="bg1"/>
                </a:solidFill>
                <a:latin typeface="华文楷体" pitchFamily="2" charset="-122"/>
                <a:ea typeface="华文楷体" pitchFamily="2" charset="-122"/>
              </a:rPr>
              <a:t>脂肪</a:t>
            </a:r>
            <a:endParaRPr lang="zh-CN" altLang="en-US" sz="2800" b="1" dirty="0">
              <a:solidFill>
                <a:schemeClr val="bg1"/>
              </a:solidFill>
              <a:latin typeface="华文楷体" pitchFamily="2" charset="-122"/>
              <a:ea typeface="华文楷体" pitchFamily="2" charset="-122"/>
            </a:endParaRPr>
          </a:p>
        </p:txBody>
      </p:sp>
      <p:sp>
        <p:nvSpPr>
          <p:cNvPr id="50182" name="Rectangle 6"/>
          <p:cNvSpPr>
            <a:spLocks noChangeArrowheads="1"/>
          </p:cNvSpPr>
          <p:nvPr/>
        </p:nvSpPr>
        <p:spPr bwMode="auto">
          <a:xfrm>
            <a:off x="611188" y="832115"/>
            <a:ext cx="3512500" cy="523220"/>
          </a:xfrm>
          <a:prstGeom prst="rect">
            <a:avLst/>
          </a:prstGeom>
          <a:noFill/>
          <a:ln w="9525">
            <a:noFill/>
            <a:miter lim="800000"/>
            <a:headEnd/>
            <a:tailEnd/>
          </a:ln>
          <a:effectLst/>
        </p:spPr>
        <p:txBody>
          <a:bodyPr wrap="none">
            <a:spAutoFit/>
          </a:bodyPr>
          <a:lstStyle/>
          <a:p>
            <a:pPr>
              <a:spcBef>
                <a:spcPct val="20000"/>
              </a:spcBef>
              <a:buClr>
                <a:schemeClr val="accent2"/>
              </a:buClr>
              <a:buFont typeface="Wingdings" pitchFamily="2" charset="2"/>
              <a:buNone/>
            </a:pPr>
            <a:r>
              <a:rPr lang="zh-CN" altLang="en-US" sz="2800" b="1" dirty="0" smtClean="0">
                <a:solidFill>
                  <a:srgbClr val="0000FF"/>
                </a:solidFill>
                <a:effectLst>
                  <a:outerShdw blurRad="38100" dist="38100" dir="2700000" algn="tl">
                    <a:srgbClr val="C0C0C0"/>
                  </a:outerShdw>
                </a:effectLst>
              </a:rPr>
              <a:t>脂肪</a:t>
            </a:r>
            <a:r>
              <a:rPr lang="zh-CN" altLang="en-US" sz="2800" b="1" dirty="0">
                <a:solidFill>
                  <a:srgbClr val="0000FF"/>
                </a:solidFill>
                <a:effectLst>
                  <a:outerShdw blurRad="38100" dist="38100" dir="2700000" algn="tl">
                    <a:srgbClr val="C0C0C0"/>
                  </a:outerShdw>
                </a:effectLst>
              </a:rPr>
              <a:t>的功能及优点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1000" fill="hold"/>
                                        <p:tgtEl>
                                          <p:spTgt spid="171011"/>
                                        </p:tgtEl>
                                        <p:attrNameLst>
                                          <p:attrName>ppt_x</p:attrName>
                                        </p:attrNameLst>
                                      </p:cBhvr>
                                      <p:tavLst>
                                        <p:tav tm="0">
                                          <p:val>
                                            <p:strVal val="1+#ppt_w/2"/>
                                          </p:val>
                                        </p:tav>
                                        <p:tav tm="100000">
                                          <p:val>
                                            <p:strVal val="#ppt_x"/>
                                          </p:val>
                                        </p:tav>
                                      </p:tavLst>
                                    </p:anim>
                                    <p:anim calcmode="lin" valueType="num">
                                      <p:cBhvr additive="base">
                                        <p:cTn id="8" dur="1000" fill="hold"/>
                                        <p:tgtEl>
                                          <p:spTgt spid="171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1"/>
          </p:nvPr>
        </p:nvSpPr>
        <p:spPr>
          <a:xfrm>
            <a:off x="539751" y="277813"/>
            <a:ext cx="7993063" cy="4860396"/>
          </a:xfrm>
        </p:spPr>
        <p:txBody>
          <a:bodyPr/>
          <a:lstStyle/>
          <a:p>
            <a:pPr marL="533400" indent="-533400" eaLnBrk="1" hangingPunct="1">
              <a:lnSpc>
                <a:spcPct val="90000"/>
              </a:lnSpc>
              <a:buFont typeface="Wingdings" pitchFamily="2" charset="2"/>
              <a:buNone/>
              <a:defRPr/>
            </a:pPr>
            <a:endParaRPr lang="en-US" altLang="zh-CN" sz="2600" b="1" dirty="0" smtClean="0">
              <a:solidFill>
                <a:schemeClr val="folHlink"/>
              </a:solidFill>
              <a:effectLst>
                <a:outerShdw blurRad="38100" dist="38100" dir="2700000" algn="tl">
                  <a:srgbClr val="C0C0C0"/>
                </a:outerShdw>
              </a:effectLst>
            </a:endParaRPr>
          </a:p>
          <a:p>
            <a:pPr marL="533400" indent="-533400" eaLnBrk="1" hangingPunct="1">
              <a:lnSpc>
                <a:spcPct val="90000"/>
              </a:lnSpc>
              <a:buClr>
                <a:srgbClr val="008000"/>
              </a:buClr>
              <a:buFont typeface="Wingdings" pitchFamily="2" charset="2"/>
              <a:buNone/>
              <a:defRPr/>
            </a:pPr>
            <a:r>
              <a:rPr lang="zh-CN" altLang="en-US" sz="2800" b="1" dirty="0" smtClean="0">
                <a:solidFill>
                  <a:srgbClr val="0000FF"/>
                </a:solidFill>
              </a:rPr>
              <a:t>过多摄入脂肪的缺点 ：</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氧化耗氧量高（与碳水化合物相比，产生相同能量时要多消耗</a:t>
            </a:r>
            <a:r>
              <a:rPr lang="en-US" altLang="zh-CN" sz="2000" b="1" dirty="0" smtClean="0">
                <a:solidFill>
                  <a:schemeClr val="tx2"/>
                </a:solidFill>
                <a:latin typeface="华文楷体" pitchFamily="2" charset="-122"/>
                <a:ea typeface="华文楷体" pitchFamily="2" charset="-122"/>
              </a:rPr>
              <a:t>11</a:t>
            </a:r>
            <a:r>
              <a:rPr lang="zh-CN" altLang="en-US" sz="2000" b="1" dirty="0" smtClean="0">
                <a:solidFill>
                  <a:schemeClr val="tx2"/>
                </a:solidFill>
                <a:latin typeface="华文楷体" pitchFamily="2" charset="-122"/>
                <a:ea typeface="华文楷体" pitchFamily="2" charset="-122"/>
              </a:rPr>
              <a:t>％的氧）。</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无氧运动时不能提供能量。</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脂肪不易消化吸收，增加胃肠道负担。 </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动员分解产能速度慢，常在运动</a:t>
            </a:r>
            <a:r>
              <a:rPr lang="en-US" altLang="zh-CN" sz="2000" b="1" dirty="0" smtClean="0">
                <a:solidFill>
                  <a:schemeClr val="tx2"/>
                </a:solidFill>
                <a:latin typeface="华文楷体" pitchFamily="2" charset="-122"/>
                <a:ea typeface="华文楷体" pitchFamily="2" charset="-122"/>
              </a:rPr>
              <a:t>1</a:t>
            </a:r>
            <a:r>
              <a:rPr lang="zh-CN" altLang="en-US" sz="2000" b="1" dirty="0" smtClean="0">
                <a:solidFill>
                  <a:schemeClr val="tx2"/>
                </a:solidFill>
                <a:latin typeface="华文楷体" pitchFamily="2" charset="-122"/>
                <a:ea typeface="华文楷体" pitchFamily="2" charset="-122"/>
              </a:rPr>
              <a:t>～</a:t>
            </a:r>
            <a:r>
              <a:rPr lang="en-US" altLang="zh-CN" sz="2000" b="1" dirty="0" smtClean="0">
                <a:solidFill>
                  <a:schemeClr val="tx2"/>
                </a:solidFill>
                <a:latin typeface="华文楷体" pitchFamily="2" charset="-122"/>
                <a:ea typeface="华文楷体" pitchFamily="2" charset="-122"/>
              </a:rPr>
              <a:t>2</a:t>
            </a:r>
            <a:r>
              <a:rPr lang="zh-CN" altLang="en-US" sz="2000" b="1" dirty="0" smtClean="0">
                <a:solidFill>
                  <a:schemeClr val="tx2"/>
                </a:solidFill>
                <a:latin typeface="华文楷体" pitchFamily="2" charset="-122"/>
                <a:ea typeface="华文楷体" pitchFamily="2" charset="-122"/>
              </a:rPr>
              <a:t>小时后或糖原储备大量下降后才成为供能的主要营养素。 </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大量摄入引起血脂升高，增加血液粘稠度，血流速减慢，运氧和排出二氧化碳能力减弱，酸性代谢产物增加，运动易疲劳。 </a:t>
            </a:r>
          </a:p>
          <a:p>
            <a:pPr marL="533400" indent="-533400" eaLnBrk="1" hangingPunct="1">
              <a:buClr>
                <a:srgbClr val="008000"/>
              </a:buClr>
              <a:buFont typeface="Wingdings" pitchFamily="2" charset="2"/>
              <a:buChar char="u"/>
              <a:defRPr/>
            </a:pPr>
            <a:r>
              <a:rPr lang="zh-CN" altLang="en-US" sz="2000" b="1" dirty="0" smtClean="0">
                <a:solidFill>
                  <a:schemeClr val="tx2"/>
                </a:solidFill>
                <a:latin typeface="华文楷体" pitchFamily="2" charset="-122"/>
                <a:ea typeface="华文楷体" pitchFamily="2" charset="-122"/>
              </a:rPr>
              <a:t>摄入食物脂肪较多，可引起血液胆固醇含量升高。</a:t>
            </a:r>
            <a:r>
              <a:rPr lang="zh-CN" altLang="en-US" sz="2000" dirty="0" smtClean="0">
                <a:solidFill>
                  <a:schemeClr val="tx2"/>
                </a:solidFill>
                <a:latin typeface="华文楷体" pitchFamily="2" charset="-122"/>
                <a:ea typeface="华文楷体" pitchFamily="2" charset="-122"/>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strips(downRight)">
                                      <p:cBhvr>
                                        <p:cTn id="7" dur="10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23528" y="985292"/>
            <a:ext cx="8139178" cy="540000"/>
          </a:xfrm>
        </p:spPr>
        <p:txBody>
          <a:bodyPr/>
          <a:lstStyle/>
          <a:p>
            <a:pPr eaLnBrk="1" hangingPunct="1">
              <a:defRPr/>
            </a:pPr>
            <a:r>
              <a:rPr lang="zh-CN" altLang="en-US" sz="2800" b="1" dirty="0" smtClean="0">
                <a:solidFill>
                  <a:srgbClr val="0000FF"/>
                </a:solidFill>
              </a:rPr>
              <a:t>关于脂肪供能的问题</a:t>
            </a:r>
          </a:p>
        </p:txBody>
      </p:sp>
      <p:sp>
        <p:nvSpPr>
          <p:cNvPr id="53251" name="Rectangle 3"/>
          <p:cNvSpPr>
            <a:spLocks noGrp="1" noChangeArrowheads="1"/>
          </p:cNvSpPr>
          <p:nvPr>
            <p:ph type="body" idx="1"/>
          </p:nvPr>
        </p:nvSpPr>
        <p:spPr>
          <a:xfrm>
            <a:off x="566738" y="1657615"/>
            <a:ext cx="8001000" cy="3358885"/>
          </a:xfrm>
        </p:spPr>
        <p:txBody>
          <a:bodyPr/>
          <a:lstStyle/>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脂肪供能的开始时间：与运动强度、运动持续时间、训练状况等条件有关</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脂肪动员越早越好，脂肪动员越多越好</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提速阶段：机体动员阶段；巡航阶段：机体稳定状态；最后冲刺阶段：脂肪供能逐渐为零。</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417340"/>
            <a:ext cx="7704856" cy="3720413"/>
          </a:xfrm>
        </p:spPr>
        <p:txBody>
          <a:bodyPr/>
          <a:lstStyle/>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力量训练，</a:t>
            </a:r>
            <a:r>
              <a:rPr lang="en-US" altLang="zh-CN" sz="2000" b="1" dirty="0" smtClean="0">
                <a:solidFill>
                  <a:schemeClr val="tx2"/>
                </a:solidFill>
                <a:latin typeface="华文楷体" pitchFamily="2" charset="-122"/>
                <a:ea typeface="华文楷体" pitchFamily="2" charset="-122"/>
                <a:cs typeface="Times New Roman" pitchFamily="18" charset="0"/>
              </a:rPr>
              <a:t>15-25g</a:t>
            </a:r>
            <a:r>
              <a:rPr lang="zh-CN" altLang="en-US" sz="2000" b="1" dirty="0" smtClean="0">
                <a:solidFill>
                  <a:schemeClr val="tx2"/>
                </a:solidFill>
                <a:latin typeface="华文楷体" pitchFamily="2" charset="-122"/>
                <a:ea typeface="华文楷体" pitchFamily="2" charset="-122"/>
                <a:cs typeface="Times New Roman" pitchFamily="18" charset="0"/>
              </a:rPr>
              <a:t>补充</a:t>
            </a:r>
            <a:r>
              <a:rPr lang="en-US" altLang="zh-CN" sz="2000" b="1" dirty="0" smtClean="0">
                <a:solidFill>
                  <a:schemeClr val="tx2"/>
                </a:solidFill>
                <a:latin typeface="华文楷体" pitchFamily="2" charset="-122"/>
                <a:ea typeface="华文楷体" pitchFamily="2" charset="-122"/>
                <a:cs typeface="Times New Roman" pitchFamily="18" charset="0"/>
              </a:rPr>
              <a:t>4-14</a:t>
            </a:r>
            <a:r>
              <a:rPr lang="zh-CN" altLang="en-US" sz="2000" b="1" dirty="0" smtClean="0">
                <a:solidFill>
                  <a:schemeClr val="tx2"/>
                </a:solidFill>
                <a:latin typeface="华文楷体" pitchFamily="2" charset="-122"/>
                <a:ea typeface="华文楷体" pitchFamily="2" charset="-122"/>
                <a:cs typeface="Times New Roman" pitchFamily="18" charset="0"/>
              </a:rPr>
              <a:t>周，减少体脂、增加瘦体重和肌肉横切面积（</a:t>
            </a:r>
            <a:r>
              <a:rPr lang="en-US" altLang="zh-CN" sz="2000" b="1" dirty="0" smtClean="0">
                <a:solidFill>
                  <a:schemeClr val="tx2"/>
                </a:solidFill>
                <a:latin typeface="华文楷体" pitchFamily="2" charset="-122"/>
                <a:ea typeface="华文楷体" pitchFamily="2" charset="-122"/>
                <a:cs typeface="Times New Roman" pitchFamily="18" charset="0"/>
              </a:rPr>
              <a:t>type I </a:t>
            </a:r>
            <a:r>
              <a:rPr lang="zh-CN" altLang="en-US" sz="2000" b="1" dirty="0" smtClean="0">
                <a:solidFill>
                  <a:schemeClr val="tx2"/>
                </a:solidFill>
                <a:latin typeface="华文楷体" pitchFamily="2" charset="-122"/>
                <a:ea typeface="华文楷体" pitchFamily="2" charset="-122"/>
                <a:cs typeface="Times New Roman" pitchFamily="18" charset="0"/>
              </a:rPr>
              <a:t>和</a:t>
            </a:r>
            <a:r>
              <a:rPr lang="en-US" altLang="zh-CN" sz="2000" b="1" dirty="0" smtClean="0">
                <a:solidFill>
                  <a:schemeClr val="tx2"/>
                </a:solidFill>
                <a:latin typeface="华文楷体" pitchFamily="2" charset="-122"/>
                <a:ea typeface="华文楷体" pitchFamily="2" charset="-122"/>
                <a:cs typeface="Times New Roman" pitchFamily="18" charset="0"/>
              </a:rPr>
              <a:t>II</a:t>
            </a:r>
            <a:r>
              <a:rPr lang="zh-CN" altLang="en-US" sz="2000" b="1" dirty="0" smtClean="0">
                <a:solidFill>
                  <a:schemeClr val="tx2"/>
                </a:solidFill>
                <a:latin typeface="华文楷体" pitchFamily="2" charset="-122"/>
                <a:ea typeface="华文楷体" pitchFamily="2" charset="-122"/>
                <a:cs typeface="Times New Roman" pitchFamily="18" charset="0"/>
              </a:rPr>
              <a:t>肌肉纤维）。</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无论是耐力运动还是力量或爆发力的运动，当限制能量摄入</a:t>
            </a:r>
            <a:r>
              <a:rPr lang="en-US" altLang="zh-CN" sz="2000" b="1" dirty="0" smtClean="0">
                <a:solidFill>
                  <a:schemeClr val="tx2"/>
                </a:solidFill>
                <a:latin typeface="华文楷体" pitchFamily="2" charset="-122"/>
                <a:ea typeface="华文楷体" pitchFamily="2" charset="-122"/>
                <a:cs typeface="Times New Roman" pitchFamily="18" charset="0"/>
              </a:rPr>
              <a:t>30-40%</a:t>
            </a:r>
            <a:r>
              <a:rPr lang="zh-CN" altLang="en-US" sz="2000" b="1" dirty="0" smtClean="0">
                <a:solidFill>
                  <a:schemeClr val="tx2"/>
                </a:solidFill>
                <a:latin typeface="华文楷体" pitchFamily="2" charset="-122"/>
                <a:ea typeface="华文楷体" pitchFamily="2" charset="-122"/>
                <a:cs typeface="Times New Roman" pitchFamily="18" charset="0"/>
              </a:rPr>
              <a:t>时，蛋白摄入从</a:t>
            </a:r>
            <a:r>
              <a:rPr lang="en-US" altLang="zh-CN" sz="2000" b="1" dirty="0" smtClean="0">
                <a:solidFill>
                  <a:schemeClr val="tx2"/>
                </a:solidFill>
                <a:latin typeface="华文楷体" pitchFamily="2" charset="-122"/>
                <a:ea typeface="华文楷体" pitchFamily="2" charset="-122"/>
                <a:cs typeface="Times New Roman" pitchFamily="18" charset="0"/>
              </a:rPr>
              <a:t>0.8g </a:t>
            </a:r>
            <a:r>
              <a:rPr lang="en-US" altLang="zh-CN" sz="2000" b="1" dirty="0" smtClean="0">
                <a:solidFill>
                  <a:schemeClr val="tx2"/>
                </a:solidFill>
                <a:latin typeface="华文楷体" pitchFamily="2" charset="-122"/>
                <a:ea typeface="华文楷体" pitchFamily="2" charset="-122"/>
                <a:cs typeface="Times New Roman" pitchFamily="18" charset="0"/>
                <a:sym typeface="Wingdings" pitchFamily="2" charset="2"/>
              </a:rPr>
              <a:t> </a:t>
            </a:r>
            <a:r>
              <a:rPr lang="en-US" altLang="zh-CN" sz="2000" b="1" dirty="0" smtClean="0">
                <a:solidFill>
                  <a:schemeClr val="tx2"/>
                </a:solidFill>
                <a:latin typeface="华文楷体" pitchFamily="2" charset="-122"/>
                <a:ea typeface="华文楷体" pitchFamily="2" charset="-122"/>
                <a:cs typeface="Times New Roman" pitchFamily="18" charset="0"/>
              </a:rPr>
              <a:t>1.2-2.4g/kg/d</a:t>
            </a:r>
            <a:r>
              <a:rPr lang="zh-CN" altLang="en-US" sz="2000" b="1" dirty="0" smtClean="0">
                <a:solidFill>
                  <a:schemeClr val="tx2"/>
                </a:solidFill>
                <a:latin typeface="华文楷体" pitchFamily="2" charset="-122"/>
                <a:ea typeface="华文楷体" pitchFamily="2" charset="-122"/>
                <a:cs typeface="Times New Roman" pitchFamily="18" charset="0"/>
              </a:rPr>
              <a:t>，瘦体重有更大程度的增加并得以维持。</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逐渐减少能量摄入</a:t>
            </a:r>
            <a:r>
              <a:rPr lang="en-US" altLang="zh-CN" sz="2000" b="1" dirty="0" smtClean="0">
                <a:solidFill>
                  <a:schemeClr val="tx2"/>
                </a:solidFill>
                <a:latin typeface="华文楷体" pitchFamily="2" charset="-122"/>
                <a:ea typeface="华文楷体" pitchFamily="2" charset="-122"/>
                <a:cs typeface="Times New Roman" pitchFamily="18" charset="0"/>
              </a:rPr>
              <a:t>30%</a:t>
            </a:r>
            <a:r>
              <a:rPr lang="zh-CN" altLang="en-US" sz="2000" b="1" dirty="0" smtClean="0">
                <a:solidFill>
                  <a:schemeClr val="tx2"/>
                </a:solidFill>
                <a:latin typeface="华文楷体" pitchFamily="2" charset="-122"/>
                <a:ea typeface="华文楷体" pitchFamily="2" charset="-122"/>
                <a:cs typeface="Times New Roman" pitchFamily="18" charset="0"/>
              </a:rPr>
              <a:t>、消耗增加</a:t>
            </a:r>
            <a:r>
              <a:rPr lang="en-US" altLang="zh-CN" sz="2000" b="1" dirty="0" smtClean="0">
                <a:solidFill>
                  <a:schemeClr val="tx2"/>
                </a:solidFill>
                <a:latin typeface="华文楷体" pitchFamily="2" charset="-122"/>
                <a:ea typeface="华文楷体" pitchFamily="2" charset="-122"/>
                <a:cs typeface="Times New Roman" pitchFamily="18" charset="0"/>
              </a:rPr>
              <a:t>10%</a:t>
            </a:r>
            <a:r>
              <a:rPr lang="zh-CN" altLang="en-US" sz="2000" b="1" dirty="0" smtClean="0">
                <a:solidFill>
                  <a:schemeClr val="tx2"/>
                </a:solidFill>
                <a:latin typeface="华文楷体" pitchFamily="2" charset="-122"/>
                <a:ea typeface="华文楷体" pitchFamily="2" charset="-122"/>
                <a:cs typeface="Times New Roman" pitchFamily="18" charset="0"/>
              </a:rPr>
              <a:t>，蛋白摄入：</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None/>
            </a:pPr>
            <a:r>
              <a:rPr lang="en-US" altLang="zh-CN" sz="2000" b="1" dirty="0" smtClean="0">
                <a:solidFill>
                  <a:schemeClr val="tx2"/>
                </a:solidFill>
                <a:latin typeface="华文楷体" pitchFamily="2" charset="-122"/>
                <a:ea typeface="华文楷体" pitchFamily="2" charset="-122"/>
                <a:cs typeface="Times New Roman" pitchFamily="18" charset="0"/>
              </a:rPr>
              <a:t>      0.8</a:t>
            </a:r>
            <a:r>
              <a:rPr lang="zh-CN" altLang="en-US" sz="2000" b="1" dirty="0" smtClean="0">
                <a:solidFill>
                  <a:schemeClr val="tx2"/>
                </a:solidFill>
                <a:latin typeface="华文楷体" pitchFamily="2" charset="-122"/>
                <a:ea typeface="华文楷体" pitchFamily="2" charset="-122"/>
                <a:cs typeface="Times New Roman" pitchFamily="18" charset="0"/>
              </a:rPr>
              <a:t>、</a:t>
            </a:r>
            <a:r>
              <a:rPr lang="en-US" altLang="zh-CN" sz="2000" b="1" dirty="0" smtClean="0">
                <a:solidFill>
                  <a:schemeClr val="tx2"/>
                </a:solidFill>
                <a:latin typeface="华文楷体" pitchFamily="2" charset="-122"/>
                <a:ea typeface="华文楷体" pitchFamily="2" charset="-122"/>
                <a:cs typeface="Times New Roman" pitchFamily="18" charset="0"/>
              </a:rPr>
              <a:t>1.6</a:t>
            </a:r>
            <a:r>
              <a:rPr lang="zh-CN" altLang="en-US" sz="2000" b="1" dirty="0" smtClean="0">
                <a:solidFill>
                  <a:schemeClr val="tx2"/>
                </a:solidFill>
                <a:latin typeface="华文楷体" pitchFamily="2" charset="-122"/>
                <a:ea typeface="华文楷体" pitchFamily="2" charset="-122"/>
                <a:cs typeface="Times New Roman" pitchFamily="18" charset="0"/>
              </a:rPr>
              <a:t>和</a:t>
            </a:r>
            <a:r>
              <a:rPr lang="en-US" altLang="zh-CN" sz="2000" b="1" dirty="0" smtClean="0">
                <a:solidFill>
                  <a:schemeClr val="tx2"/>
                </a:solidFill>
                <a:latin typeface="华文楷体" pitchFamily="2" charset="-122"/>
                <a:ea typeface="华文楷体" pitchFamily="2" charset="-122"/>
                <a:cs typeface="Times New Roman" pitchFamily="18" charset="0"/>
              </a:rPr>
              <a:t>2.4g/kg/d</a:t>
            </a:r>
            <a:r>
              <a:rPr lang="zh-CN" altLang="en-US" sz="2000" b="1" dirty="0" smtClean="0">
                <a:solidFill>
                  <a:schemeClr val="tx2"/>
                </a:solidFill>
                <a:latin typeface="华文楷体" pitchFamily="2" charset="-122"/>
                <a:ea typeface="华文楷体" pitchFamily="2" charset="-122"/>
                <a:cs typeface="Times New Roman" pitchFamily="18" charset="0"/>
              </a:rPr>
              <a:t>，在</a:t>
            </a:r>
            <a:r>
              <a:rPr lang="en-US" altLang="zh-CN" sz="2000" b="1" dirty="0" smtClean="0">
                <a:solidFill>
                  <a:schemeClr val="tx2"/>
                </a:solidFill>
                <a:latin typeface="华文楷体" pitchFamily="2" charset="-122"/>
                <a:ea typeface="华文楷体" pitchFamily="2" charset="-122"/>
                <a:cs typeface="Times New Roman" pitchFamily="18" charset="0"/>
              </a:rPr>
              <a:t>0.8g/kg</a:t>
            </a:r>
            <a:r>
              <a:rPr lang="zh-CN" altLang="en-US" sz="2000" b="1" dirty="0" smtClean="0">
                <a:solidFill>
                  <a:schemeClr val="tx2"/>
                </a:solidFill>
                <a:latin typeface="华文楷体" pitchFamily="2" charset="-122"/>
                <a:ea typeface="华文楷体" pitchFamily="2" charset="-122"/>
                <a:cs typeface="Times New Roman" pitchFamily="18" charset="0"/>
              </a:rPr>
              <a:t>组，体重和瘦体重降低最多，</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None/>
            </a:pPr>
            <a:r>
              <a:rPr lang="en-US" altLang="zh-CN" sz="2000" b="1" dirty="0" smtClean="0">
                <a:solidFill>
                  <a:schemeClr val="tx2"/>
                </a:solidFill>
                <a:latin typeface="华文楷体" pitchFamily="2" charset="-122"/>
                <a:ea typeface="华文楷体" pitchFamily="2" charset="-122"/>
                <a:cs typeface="Times New Roman" pitchFamily="18" charset="0"/>
              </a:rPr>
              <a:t>      </a:t>
            </a:r>
            <a:r>
              <a:rPr lang="zh-CN" altLang="en-US" sz="2000" b="1" dirty="0" smtClean="0">
                <a:solidFill>
                  <a:schemeClr val="tx2"/>
                </a:solidFill>
                <a:latin typeface="华文楷体" pitchFamily="2" charset="-122"/>
                <a:ea typeface="华文楷体" pitchFamily="2" charset="-122"/>
                <a:cs typeface="Times New Roman" pitchFamily="18" charset="0"/>
              </a:rPr>
              <a:t>而</a:t>
            </a:r>
            <a:r>
              <a:rPr lang="en-US" altLang="zh-CN" sz="2000" b="1" dirty="0" smtClean="0">
                <a:solidFill>
                  <a:schemeClr val="tx2"/>
                </a:solidFill>
                <a:latin typeface="华文楷体" pitchFamily="2" charset="-122"/>
                <a:ea typeface="华文楷体" pitchFamily="2" charset="-122"/>
                <a:cs typeface="Times New Roman" pitchFamily="18" charset="0"/>
              </a:rPr>
              <a:t>1.6</a:t>
            </a:r>
            <a:r>
              <a:rPr lang="zh-CN" altLang="en-US" sz="2000" b="1" dirty="0" smtClean="0">
                <a:solidFill>
                  <a:schemeClr val="tx2"/>
                </a:solidFill>
                <a:latin typeface="华文楷体" pitchFamily="2" charset="-122"/>
                <a:ea typeface="华文楷体" pitchFamily="2" charset="-122"/>
                <a:cs typeface="Times New Roman" pitchFamily="18" charset="0"/>
              </a:rPr>
              <a:t>和</a:t>
            </a:r>
            <a:r>
              <a:rPr lang="en-US" altLang="zh-CN" sz="2000" b="1" dirty="0" smtClean="0">
                <a:solidFill>
                  <a:schemeClr val="tx2"/>
                </a:solidFill>
                <a:latin typeface="华文楷体" pitchFamily="2" charset="-122"/>
                <a:ea typeface="华文楷体" pitchFamily="2" charset="-122"/>
                <a:cs typeface="Times New Roman" pitchFamily="18" charset="0"/>
              </a:rPr>
              <a:t>2.4g/kg</a:t>
            </a:r>
            <a:r>
              <a:rPr lang="zh-CN" altLang="en-US" sz="2000" b="1" dirty="0" smtClean="0">
                <a:solidFill>
                  <a:schemeClr val="tx2"/>
                </a:solidFill>
                <a:latin typeface="华文楷体" pitchFamily="2" charset="-122"/>
                <a:ea typeface="华文楷体" pitchFamily="2" charset="-122"/>
                <a:cs typeface="Times New Roman" pitchFamily="18" charset="0"/>
              </a:rPr>
              <a:t>组体重明显降低，但主要是脂肪</a:t>
            </a:r>
            <a:r>
              <a:rPr lang="en-US" altLang="zh-CN" sz="2000" b="1" dirty="0" smtClean="0">
                <a:solidFill>
                  <a:schemeClr val="tx2"/>
                </a:solidFill>
                <a:latin typeface="华文楷体" pitchFamily="2" charset="-122"/>
                <a:ea typeface="华文楷体" pitchFamily="2" charset="-122"/>
                <a:cs typeface="Times New Roman" pitchFamily="18" charset="0"/>
              </a:rPr>
              <a:t>(70%</a:t>
            </a:r>
            <a:r>
              <a:rPr lang="zh-CN" altLang="en-US" sz="2000" b="1" dirty="0" smtClean="0">
                <a:solidFill>
                  <a:schemeClr val="tx2"/>
                </a:solidFill>
                <a:latin typeface="华文楷体" pitchFamily="2" charset="-122"/>
                <a:ea typeface="华文楷体" pitchFamily="2" charset="-122"/>
                <a:cs typeface="Times New Roman" pitchFamily="18" charset="0"/>
              </a:rPr>
              <a:t>和</a:t>
            </a:r>
            <a:r>
              <a:rPr lang="en-US" altLang="zh-CN" sz="2000" b="1" dirty="0" smtClean="0">
                <a:solidFill>
                  <a:schemeClr val="tx2"/>
                </a:solidFill>
                <a:latin typeface="华文楷体" pitchFamily="2" charset="-122"/>
                <a:ea typeface="华文楷体" pitchFamily="2" charset="-122"/>
                <a:cs typeface="Times New Roman" pitchFamily="18" charset="0"/>
              </a:rPr>
              <a:t>64%)</a:t>
            </a:r>
            <a:r>
              <a:rPr lang="zh-CN" altLang="en-US" sz="2000" b="1" dirty="0" smtClean="0">
                <a:solidFill>
                  <a:schemeClr val="tx2"/>
                </a:solidFill>
                <a:latin typeface="华文楷体" pitchFamily="2" charset="-122"/>
                <a:ea typeface="华文楷体" pitchFamily="2" charset="-122"/>
                <a:cs typeface="Times New Roman" pitchFamily="18" charset="0"/>
              </a:rPr>
              <a:t>。</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女性：限制热能至</a:t>
            </a:r>
            <a:r>
              <a:rPr lang="en-US" altLang="zh-CN" sz="2000" b="1" dirty="0" smtClean="0">
                <a:solidFill>
                  <a:schemeClr val="tx2"/>
                </a:solidFill>
                <a:latin typeface="华文楷体" pitchFamily="2" charset="-122"/>
                <a:ea typeface="华文楷体" pitchFamily="2" charset="-122"/>
                <a:cs typeface="Times New Roman" pitchFamily="18" charset="0"/>
              </a:rPr>
              <a:t>1600-1700kcal</a:t>
            </a:r>
            <a:r>
              <a:rPr lang="zh-CN" altLang="en-US" sz="2000" b="1" dirty="0" smtClean="0">
                <a:solidFill>
                  <a:schemeClr val="tx2"/>
                </a:solidFill>
                <a:latin typeface="华文楷体" pitchFamily="2" charset="-122"/>
                <a:ea typeface="华文楷体" pitchFamily="2" charset="-122"/>
                <a:cs typeface="Times New Roman" pitchFamily="18" charset="0"/>
              </a:rPr>
              <a:t>，</a:t>
            </a:r>
            <a:r>
              <a:rPr lang="en-US" altLang="zh-CN" sz="2000" b="1" dirty="0" smtClean="0">
                <a:solidFill>
                  <a:schemeClr val="tx2"/>
                </a:solidFill>
                <a:latin typeface="华文楷体" pitchFamily="2" charset="-122"/>
                <a:ea typeface="华文楷体" pitchFamily="2" charset="-122"/>
                <a:cs typeface="Times New Roman" pitchFamily="18" charset="0"/>
              </a:rPr>
              <a:t>CHO : Protein &gt; 3.5</a:t>
            </a:r>
            <a:r>
              <a:rPr lang="zh-CN" altLang="en-US" sz="2000" b="1" dirty="0" smtClean="0">
                <a:solidFill>
                  <a:schemeClr val="tx2"/>
                </a:solidFill>
                <a:latin typeface="华文楷体" pitchFamily="2" charset="-122"/>
                <a:ea typeface="华文楷体" pitchFamily="2" charset="-122"/>
                <a:cs typeface="Times New Roman" pitchFamily="18" charset="0"/>
              </a:rPr>
              <a:t>或 </a:t>
            </a:r>
            <a:r>
              <a:rPr lang="en-US" altLang="zh-CN" sz="2000" b="1" dirty="0" smtClean="0">
                <a:solidFill>
                  <a:schemeClr val="tx2"/>
                </a:solidFill>
                <a:latin typeface="华文楷体" pitchFamily="2" charset="-122"/>
                <a:ea typeface="华文楷体" pitchFamily="2" charset="-122"/>
                <a:cs typeface="Times New Roman" pitchFamily="18" charset="0"/>
              </a:rPr>
              <a:t>&lt; 1.5</a:t>
            </a:r>
            <a:r>
              <a:rPr lang="zh-CN" altLang="en-US" sz="2000" b="1" dirty="0" smtClean="0">
                <a:solidFill>
                  <a:schemeClr val="tx2"/>
                </a:solidFill>
                <a:latin typeface="华文楷体" pitchFamily="2" charset="-122"/>
                <a:ea typeface="华文楷体" pitchFamily="2" charset="-122"/>
                <a:cs typeface="Times New Roman" pitchFamily="18" charset="0"/>
              </a:rPr>
              <a:t>，前者：步行</a:t>
            </a:r>
            <a:r>
              <a:rPr lang="en-US" altLang="zh-CN" sz="2000" b="1" dirty="0" smtClean="0">
                <a:solidFill>
                  <a:schemeClr val="tx2"/>
                </a:solidFill>
                <a:latin typeface="华文楷体" pitchFamily="2" charset="-122"/>
                <a:ea typeface="华文楷体" pitchFamily="2" charset="-122"/>
                <a:cs typeface="Times New Roman" pitchFamily="18" charset="0"/>
              </a:rPr>
              <a:t>+</a:t>
            </a:r>
            <a:r>
              <a:rPr lang="zh-CN" altLang="en-US" sz="2000" b="1" dirty="0" smtClean="0">
                <a:solidFill>
                  <a:schemeClr val="tx2"/>
                </a:solidFill>
                <a:latin typeface="华文楷体" pitchFamily="2" charset="-122"/>
                <a:ea typeface="华文楷体" pitchFamily="2" charset="-122"/>
                <a:cs typeface="Times New Roman" pitchFamily="18" charset="0"/>
              </a:rPr>
              <a:t>力量训练，高蛋白组减掉更多的脂肪。</a:t>
            </a:r>
            <a:endParaRPr lang="en-US" altLang="zh-CN" sz="2000" b="1" dirty="0" smtClean="0">
              <a:solidFill>
                <a:schemeClr val="tx2"/>
              </a:solidFill>
              <a:latin typeface="华文楷体" pitchFamily="2" charset="-122"/>
              <a:ea typeface="华文楷体" pitchFamily="2" charset="-122"/>
              <a:cs typeface="Times New Roman" pitchFamily="18" charset="0"/>
            </a:endParaRPr>
          </a:p>
        </p:txBody>
      </p:sp>
      <p:sp>
        <p:nvSpPr>
          <p:cNvPr id="4" name="标题 1"/>
          <p:cNvSpPr txBox="1">
            <a:spLocks/>
          </p:cNvSpPr>
          <p:nvPr/>
        </p:nvSpPr>
        <p:spPr bwMode="auto">
          <a:xfrm>
            <a:off x="1115616" y="157200"/>
            <a:ext cx="7056784" cy="9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蛋白质对</a:t>
            </a:r>
            <a:r>
              <a:rPr lang="zh-CN" altLang="en-US" sz="2800" kern="0" dirty="0" smtClean="0">
                <a:solidFill>
                  <a:schemeClr val="bg1"/>
                </a:solidFill>
                <a:latin typeface="华文楷体" pitchFamily="2" charset="-122"/>
                <a:ea typeface="华文楷体" pitchFamily="2" charset="-122"/>
                <a:cs typeface="+mj-cs"/>
              </a:rPr>
              <a:t>体成分</a:t>
            </a:r>
            <a:r>
              <a:rPr kumimoji="1" lang="zh-CN" altLang="en-US"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的影响</a:t>
            </a:r>
            <a:endParaRPr kumimoji="1" lang="en-US" altLang="zh-CN"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-Amount</a:t>
            </a:r>
            <a:r>
              <a:rPr kumimoji="1" lang="zh-CN" altLang="en-US"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a:t>
            </a:r>
            <a:r>
              <a:rPr lang="zh-CN" altLang="en-US" sz="2800" kern="0" dirty="0" smtClean="0">
                <a:solidFill>
                  <a:schemeClr val="bg1"/>
                </a:solidFill>
                <a:latin typeface="华文楷体" pitchFamily="2" charset="-122"/>
                <a:ea typeface="华文楷体" pitchFamily="2" charset="-122"/>
                <a:cs typeface="+mj-cs"/>
              </a:rPr>
              <a:t>Ｅ</a:t>
            </a:r>
            <a:r>
              <a:rPr kumimoji="1" lang="en-US" altLang="zh-CN" sz="2800" b="0" i="0" u="none" strike="noStrike" kern="0" cap="none" spc="0" normalizeH="0" baseline="0" noProof="0" dirty="0" err="1" smtClean="0">
                <a:ln>
                  <a:noFill/>
                </a:ln>
                <a:solidFill>
                  <a:schemeClr val="bg1"/>
                </a:solidFill>
                <a:effectLst/>
                <a:uLnTx/>
                <a:uFillTx/>
                <a:latin typeface="华文楷体" pitchFamily="2" charset="-122"/>
                <a:ea typeface="华文楷体" pitchFamily="2" charset="-122"/>
                <a:cs typeface="+mj-cs"/>
              </a:rPr>
              <a:t>nergy</a:t>
            </a:r>
            <a:endParaRPr kumimoji="1" lang="zh-CN" altLang="en-US" sz="2800" b="0" i="0" u="none" strike="noStrike" kern="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cxnSp>
        <p:nvCxnSpPr>
          <p:cNvPr id="5" name="直接连接符 4"/>
          <p:cNvCxnSpPr/>
          <p:nvPr/>
        </p:nvCxnSpPr>
        <p:spPr>
          <a:xfrm>
            <a:off x="0" y="1057300"/>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29308"/>
            <a:ext cx="7272808" cy="3660407"/>
          </a:xfrm>
        </p:spPr>
        <p:txBody>
          <a:bodyPr/>
          <a:lstStyle/>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不同蛋白补充的效应有差异，与蛋白类型和研究设计有关。</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lvl="0">
              <a:lnSpc>
                <a:spcPct val="100000"/>
              </a:lnSpc>
              <a:buClr>
                <a:srgbClr val="FF0000"/>
              </a:buClr>
              <a:buSzPct val="100000"/>
              <a:buFont typeface="Wingdings" pitchFamily="2" charset="2"/>
              <a:buChar char="l"/>
              <a:defRPr/>
            </a:pPr>
            <a:r>
              <a:rPr lang="zh-CN" altLang="en-US" sz="2000" b="1" dirty="0" smtClean="0">
                <a:solidFill>
                  <a:schemeClr val="tx2"/>
                </a:solidFill>
                <a:latin typeface="华文楷体" pitchFamily="2" charset="-122"/>
                <a:ea typeface="华文楷体" pitchFamily="2" charset="-122"/>
                <a:cs typeface="Times New Roman" pitchFamily="18" charset="0"/>
              </a:rPr>
              <a:t>受试人群、营养习惯、训练日和非训练日的补充量、运动内容和训练计划本身，影响蛋白补充的效应。</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含蛋白的饮食可促进蛋白合成增加</a:t>
            </a:r>
            <a:r>
              <a:rPr lang="en-US" altLang="zh-CN" sz="2000" b="1" dirty="0" smtClean="0">
                <a:solidFill>
                  <a:schemeClr val="tx2"/>
                </a:solidFill>
                <a:latin typeface="华文楷体" pitchFamily="2" charset="-122"/>
                <a:ea typeface="华文楷体" pitchFamily="2" charset="-122"/>
                <a:cs typeface="Times New Roman" pitchFamily="18" charset="0"/>
              </a:rPr>
              <a:t>30-100%</a:t>
            </a:r>
            <a:r>
              <a:rPr lang="zh-CN" altLang="en-US" sz="2000" b="1" dirty="0" smtClean="0">
                <a:solidFill>
                  <a:schemeClr val="tx2"/>
                </a:solidFill>
                <a:latin typeface="华文楷体" pitchFamily="2" charset="-122"/>
                <a:ea typeface="华文楷体" pitchFamily="2" charset="-122"/>
                <a:cs typeface="Times New Roman" pitchFamily="18" charset="0"/>
              </a:rPr>
              <a:t>，主要决定性因素是其必需氨基酸含量。禁食使蛋白合成降低、肌肉蛋白负平衡。只进行抗阻运动不补充，肌肉蛋白呈现负平衡。</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运动后最初</a:t>
            </a:r>
            <a:r>
              <a:rPr lang="en-US" altLang="zh-CN" sz="2000" b="1" dirty="0" smtClean="0">
                <a:solidFill>
                  <a:schemeClr val="tx2"/>
                </a:solidFill>
                <a:latin typeface="华文楷体" pitchFamily="2" charset="-122"/>
                <a:ea typeface="华文楷体" pitchFamily="2" charset="-122"/>
                <a:cs typeface="Times New Roman" pitchFamily="18" charset="0"/>
              </a:rPr>
              <a:t>5-6</a:t>
            </a:r>
            <a:r>
              <a:rPr lang="zh-CN" altLang="en-US" sz="2000" b="1" dirty="0" smtClean="0">
                <a:solidFill>
                  <a:schemeClr val="tx2"/>
                </a:solidFill>
                <a:latin typeface="华文楷体" pitchFamily="2" charset="-122"/>
                <a:ea typeface="华文楷体" pitchFamily="2" charset="-122"/>
                <a:cs typeface="Times New Roman" pitchFamily="18" charset="0"/>
              </a:rPr>
              <a:t>小时，肌肉对蛋白补充的敏感性增加幅度最大，到</a:t>
            </a:r>
            <a:r>
              <a:rPr lang="en-US" altLang="zh-CN" sz="2000" b="1" dirty="0" smtClean="0">
                <a:solidFill>
                  <a:schemeClr val="tx2"/>
                </a:solidFill>
                <a:latin typeface="华文楷体" pitchFamily="2" charset="-122"/>
                <a:ea typeface="华文楷体" pitchFamily="2" charset="-122"/>
                <a:cs typeface="Times New Roman" pitchFamily="18" charset="0"/>
              </a:rPr>
              <a:t>24</a:t>
            </a:r>
            <a:r>
              <a:rPr lang="zh-CN" altLang="en-US" sz="2000" b="1" dirty="0" smtClean="0">
                <a:solidFill>
                  <a:schemeClr val="tx2"/>
                </a:solidFill>
                <a:latin typeface="华文楷体" pitchFamily="2" charset="-122"/>
                <a:ea typeface="华文楷体" pitchFamily="2" charset="-122"/>
                <a:cs typeface="Times New Roman" pitchFamily="18" charset="0"/>
              </a:rPr>
              <a:t>小时依然敏感。大量研究：运动后</a:t>
            </a:r>
            <a:r>
              <a:rPr lang="en-US" altLang="zh-CN" sz="2000" b="1" dirty="0" smtClean="0">
                <a:solidFill>
                  <a:schemeClr val="tx2"/>
                </a:solidFill>
                <a:latin typeface="华文楷体" pitchFamily="2" charset="-122"/>
                <a:ea typeface="华文楷体" pitchFamily="2" charset="-122"/>
                <a:cs typeface="Times New Roman" pitchFamily="18" charset="0"/>
              </a:rPr>
              <a:t>3</a:t>
            </a:r>
            <a:r>
              <a:rPr lang="zh-CN" altLang="en-US" sz="2000" b="1" dirty="0" smtClean="0">
                <a:solidFill>
                  <a:schemeClr val="tx2"/>
                </a:solidFill>
                <a:latin typeface="华文楷体" pitchFamily="2" charset="-122"/>
                <a:ea typeface="华文楷体" pitchFamily="2" charset="-122"/>
                <a:cs typeface="Times New Roman" pitchFamily="18" charset="0"/>
              </a:rPr>
              <a:t>小时以内的补充对持续增加肌肉蛋白合成和运动能力有益。</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荟萃分析：蛋白补充总量是促合成效应的关键，而不是蛋白质择时补充。但力量运动前、运动后即刻是关键时刻。追加一次，效果更好。</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1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加入肌酸和 </a:t>
            </a:r>
            <a:r>
              <a:rPr lang="en-US" altLang="zh-CN" sz="2000" b="1" dirty="0" smtClean="0">
                <a:solidFill>
                  <a:schemeClr val="tx2"/>
                </a:solidFill>
                <a:latin typeface="华文楷体" pitchFamily="2" charset="-122"/>
                <a:ea typeface="华文楷体" pitchFamily="2" charset="-122"/>
                <a:cs typeface="Times New Roman" pitchFamily="18" charset="0"/>
              </a:rPr>
              <a:t>HMB </a:t>
            </a:r>
            <a:r>
              <a:rPr lang="zh-CN" altLang="en-US" sz="2000" b="1" dirty="0" smtClean="0">
                <a:solidFill>
                  <a:schemeClr val="tx2"/>
                </a:solidFill>
                <a:latin typeface="华文楷体" pitchFamily="2" charset="-122"/>
                <a:ea typeface="华文楷体" pitchFamily="2" charset="-122"/>
                <a:cs typeface="Times New Roman" pitchFamily="18" charset="0"/>
              </a:rPr>
              <a:t>后似乎有更好的效果。</a:t>
            </a:r>
            <a:endParaRPr lang="zh-CN" altLang="en-US" sz="2000" b="1" dirty="0">
              <a:solidFill>
                <a:schemeClr val="tx2"/>
              </a:solidFill>
              <a:latin typeface="华文楷体" pitchFamily="2" charset="-122"/>
              <a:ea typeface="华文楷体" pitchFamily="2" charset="-122"/>
              <a:cs typeface="Times New Roman" pitchFamily="18" charset="0"/>
            </a:endParaRPr>
          </a:p>
        </p:txBody>
      </p:sp>
      <p:sp>
        <p:nvSpPr>
          <p:cNvPr id="4" name="标题 1"/>
          <p:cNvSpPr txBox="1">
            <a:spLocks/>
          </p:cNvSpPr>
          <p:nvPr/>
        </p:nvSpPr>
        <p:spPr bwMode="auto">
          <a:xfrm>
            <a:off x="179512" y="121196"/>
            <a:ext cx="7884368" cy="634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蛋白质对代谢的作用</a:t>
            </a:r>
            <a:endParaRPr kumimoji="1" lang="zh-CN" altLang="en-US" sz="2800" b="1" i="0" u="none" strike="noStrike" kern="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cxnSp>
        <p:nvCxnSpPr>
          <p:cNvPr id="5" name="直接连接符 4"/>
          <p:cNvCxnSpPr/>
          <p:nvPr/>
        </p:nvCxnSpPr>
        <p:spPr>
          <a:xfrm>
            <a:off x="0" y="1057300"/>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057300"/>
            <a:ext cx="7992888" cy="4080453"/>
          </a:xfrm>
        </p:spPr>
        <p:txBody>
          <a:bodyPr/>
          <a:lstStyle/>
          <a:p>
            <a:pPr>
              <a:lnSpc>
                <a:spcPct val="10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乳清蛋白：含较多亮氨酸和必须氨基酸、可溶性好、吸收好，补充后产生高浓度的血游离氨基酸。</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536575" indent="-273050">
              <a:lnSpc>
                <a:spcPct val="100000"/>
              </a:lnSpc>
              <a:buClr>
                <a:srgbClr val="FF0000"/>
              </a:buClr>
              <a:buSzPct val="100000"/>
              <a:buFont typeface="Wingdings" pitchFamily="2" charset="2"/>
              <a:buChar char="ü"/>
            </a:pPr>
            <a:r>
              <a:rPr lang="zh-CN" altLang="en-US" sz="1600" b="1" dirty="0" smtClean="0">
                <a:solidFill>
                  <a:schemeClr val="tx2"/>
                </a:solidFill>
                <a:latin typeface="华文楷体" pitchFamily="2" charset="-122"/>
                <a:ea typeface="华文楷体" pitchFamily="2" charset="-122"/>
                <a:cs typeface="Times New Roman" pitchFamily="18" charset="0"/>
              </a:rPr>
              <a:t>乳清蛋白 </a:t>
            </a:r>
            <a:r>
              <a:rPr lang="en-US" altLang="zh-CN" sz="1600" b="1" dirty="0" smtClean="0">
                <a:solidFill>
                  <a:schemeClr val="tx2"/>
                </a:solidFill>
                <a:latin typeface="华文楷体" pitchFamily="2" charset="-122"/>
                <a:ea typeface="华文楷体" pitchFamily="2" charset="-122"/>
                <a:cs typeface="Times New Roman" pitchFamily="18" charset="0"/>
                <a:sym typeface="Wingdings" pitchFamily="2" charset="2"/>
              </a:rPr>
              <a:t> </a:t>
            </a:r>
            <a:r>
              <a:rPr lang="zh-CN" altLang="en-US" sz="1600" b="1" dirty="0" smtClean="0">
                <a:solidFill>
                  <a:schemeClr val="tx2"/>
                </a:solidFill>
                <a:latin typeface="华文楷体" pitchFamily="2" charset="-122"/>
                <a:ea typeface="华文楷体" pitchFamily="2" charset="-122"/>
                <a:cs typeface="Times New Roman" pitchFamily="18" charset="0"/>
              </a:rPr>
              <a:t>效应延续到训练后</a:t>
            </a:r>
            <a:r>
              <a:rPr lang="en-US" altLang="zh-CN" sz="1600" b="1" dirty="0" smtClean="0">
                <a:solidFill>
                  <a:schemeClr val="tx2"/>
                </a:solidFill>
                <a:latin typeface="华文楷体" pitchFamily="2" charset="-122"/>
                <a:ea typeface="华文楷体" pitchFamily="2" charset="-122"/>
                <a:cs typeface="Times New Roman" pitchFamily="18" charset="0"/>
              </a:rPr>
              <a:t>10</a:t>
            </a:r>
            <a:r>
              <a:rPr lang="zh-CN" altLang="en-US" sz="1600" b="1" dirty="0" smtClean="0">
                <a:solidFill>
                  <a:schemeClr val="tx2"/>
                </a:solidFill>
                <a:latin typeface="华文楷体" pitchFamily="2" charset="-122"/>
                <a:ea typeface="华文楷体" pitchFamily="2" charset="-122"/>
                <a:cs typeface="Times New Roman" pitchFamily="18" charset="0"/>
              </a:rPr>
              <a:t>周，</a:t>
            </a:r>
            <a:r>
              <a:rPr lang="en-US" altLang="zh-CN" sz="1600" b="1" dirty="0" smtClean="0">
                <a:solidFill>
                  <a:schemeClr val="tx2"/>
                </a:solidFill>
                <a:latin typeface="华文楷体" pitchFamily="2" charset="-122"/>
                <a:ea typeface="华文楷体" pitchFamily="2" charset="-122"/>
                <a:cs typeface="Times New Roman" pitchFamily="18" charset="0"/>
              </a:rPr>
              <a:t>21</a:t>
            </a:r>
            <a:r>
              <a:rPr lang="zh-CN" altLang="en-US" sz="1600" b="1" dirty="0" smtClean="0">
                <a:solidFill>
                  <a:schemeClr val="tx2"/>
                </a:solidFill>
                <a:latin typeface="华文楷体" pitchFamily="2" charset="-122"/>
                <a:ea typeface="华文楷体" pitchFamily="2" charset="-122"/>
                <a:cs typeface="Times New Roman" pitchFamily="18" charset="0"/>
              </a:rPr>
              <a:t>周降到对照水平。</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354013" indent="-354013">
              <a:lnSpc>
                <a:spcPct val="10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运动前即刻补充：</a:t>
            </a:r>
            <a:r>
              <a:rPr lang="en-US" altLang="zh-CN" sz="1600" b="1" dirty="0" smtClean="0">
                <a:solidFill>
                  <a:schemeClr val="tx2"/>
                </a:solidFill>
                <a:latin typeface="华文楷体" pitchFamily="2" charset="-122"/>
                <a:ea typeface="华文楷体" pitchFamily="2" charset="-122"/>
                <a:cs typeface="Times New Roman" pitchFamily="18" charset="0"/>
              </a:rPr>
              <a:t>35g CHO+6g EAAs/</a:t>
            </a:r>
            <a:r>
              <a:rPr lang="zh-CN" altLang="en-US" sz="1600" b="1" dirty="0" smtClean="0">
                <a:solidFill>
                  <a:schemeClr val="tx2"/>
                </a:solidFill>
                <a:latin typeface="华文楷体" pitchFamily="2" charset="-122"/>
                <a:ea typeface="华文楷体" pitchFamily="2" charset="-122"/>
                <a:cs typeface="Times New Roman" pitchFamily="18" charset="0"/>
              </a:rPr>
              <a:t>乳清蛋白，使肌肉蛋白合成率更高（与运动后即刻、</a:t>
            </a:r>
            <a:r>
              <a:rPr lang="en-US" altLang="zh-CN" sz="1600" b="1" dirty="0" smtClean="0">
                <a:solidFill>
                  <a:schemeClr val="tx2"/>
                </a:solidFill>
                <a:latin typeface="华文楷体" pitchFamily="2" charset="-122"/>
                <a:ea typeface="华文楷体" pitchFamily="2" charset="-122"/>
                <a:cs typeface="Times New Roman" pitchFamily="18" charset="0"/>
              </a:rPr>
              <a:t>1h</a:t>
            </a:r>
            <a:r>
              <a:rPr lang="zh-CN" altLang="en-US" sz="1600" b="1" dirty="0" smtClean="0">
                <a:solidFill>
                  <a:schemeClr val="tx2"/>
                </a:solidFill>
                <a:latin typeface="华文楷体" pitchFamily="2" charset="-122"/>
                <a:ea typeface="华文楷体" pitchFamily="2" charset="-122"/>
                <a:cs typeface="Times New Roman" pitchFamily="18" charset="0"/>
              </a:rPr>
              <a:t>比）（</a:t>
            </a:r>
            <a:r>
              <a:rPr lang="en-US" altLang="zh-CN" sz="1600" b="1" dirty="0" smtClean="0">
                <a:solidFill>
                  <a:schemeClr val="tx2"/>
                </a:solidFill>
                <a:latin typeface="华文楷体" pitchFamily="2" charset="-122"/>
                <a:ea typeface="华文楷体" pitchFamily="2" charset="-122"/>
                <a:cs typeface="Times New Roman" pitchFamily="18" charset="0"/>
              </a:rPr>
              <a:t>Tipton</a:t>
            </a:r>
            <a:r>
              <a:rPr lang="zh-CN" altLang="en-US" sz="1600" b="1" dirty="0" smtClean="0">
                <a:solidFill>
                  <a:schemeClr val="tx2"/>
                </a:solidFill>
                <a:latin typeface="华文楷体" pitchFamily="2" charset="-122"/>
                <a:ea typeface="华文楷体" pitchFamily="2" charset="-122"/>
                <a:cs typeface="Times New Roman" pitchFamily="18" charset="0"/>
              </a:rPr>
              <a:t>等）。</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a:lnSpc>
                <a:spcPct val="10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运动后即刻补充（不是稍后）：促蛋白合成效果最佳。</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536575" indent="-273050">
              <a:lnSpc>
                <a:spcPct val="100000"/>
              </a:lnSpc>
              <a:buClr>
                <a:srgbClr val="FF0000"/>
              </a:buClr>
              <a:buSzPct val="100000"/>
              <a:buFont typeface="Wingdings" pitchFamily="2" charset="2"/>
              <a:buChar char="ü"/>
            </a:pPr>
            <a:r>
              <a:rPr lang="zh-CN" altLang="en-US" sz="1600" b="1" dirty="0" smtClean="0">
                <a:solidFill>
                  <a:schemeClr val="tx2"/>
                </a:solidFill>
                <a:latin typeface="华文楷体" pitchFamily="2" charset="-122"/>
                <a:ea typeface="华文楷体" pitchFamily="2" charset="-122"/>
                <a:cs typeface="Times New Roman" pitchFamily="18" charset="0"/>
              </a:rPr>
              <a:t>关键信号蛋白的峰值在运动后</a:t>
            </a:r>
            <a:r>
              <a:rPr lang="en-US" altLang="zh-CN" sz="1600" b="1" dirty="0" smtClean="0">
                <a:solidFill>
                  <a:schemeClr val="tx2"/>
                </a:solidFill>
                <a:latin typeface="华文楷体" pitchFamily="2" charset="-122"/>
                <a:ea typeface="华文楷体" pitchFamily="2" charset="-122"/>
                <a:cs typeface="Times New Roman" pitchFamily="18" charset="0"/>
              </a:rPr>
              <a:t>30-60</a:t>
            </a:r>
            <a:r>
              <a:rPr lang="zh-CN" altLang="en-US" sz="1600" b="1" dirty="0" smtClean="0">
                <a:solidFill>
                  <a:schemeClr val="tx2"/>
                </a:solidFill>
                <a:latin typeface="华文楷体" pitchFamily="2" charset="-122"/>
                <a:ea typeface="华文楷体" pitchFamily="2" charset="-122"/>
                <a:cs typeface="Times New Roman" pitchFamily="18" charset="0"/>
              </a:rPr>
              <a:t>分钟，维持到</a:t>
            </a:r>
            <a:r>
              <a:rPr lang="en-US" altLang="zh-CN" sz="1600" b="1" dirty="0" smtClean="0">
                <a:solidFill>
                  <a:schemeClr val="tx2"/>
                </a:solidFill>
                <a:latin typeface="华文楷体" pitchFamily="2" charset="-122"/>
                <a:ea typeface="华文楷体" pitchFamily="2" charset="-122"/>
                <a:cs typeface="Times New Roman" pitchFamily="18" charset="0"/>
              </a:rPr>
              <a:t>3</a:t>
            </a:r>
            <a:r>
              <a:rPr lang="zh-CN" altLang="en-US" sz="1600" b="1" dirty="0" smtClean="0">
                <a:solidFill>
                  <a:schemeClr val="tx2"/>
                </a:solidFill>
                <a:latin typeface="华文楷体" pitchFamily="2" charset="-122"/>
                <a:ea typeface="华文楷体" pitchFamily="2" charset="-122"/>
                <a:cs typeface="Times New Roman" pitchFamily="18" charset="0"/>
              </a:rPr>
              <a:t>小时，然后迅速降低到基础值，尽管血液</a:t>
            </a:r>
            <a:r>
              <a:rPr lang="en-US" altLang="zh-CN" sz="1600" b="1" dirty="0" smtClean="0">
                <a:solidFill>
                  <a:schemeClr val="tx2"/>
                </a:solidFill>
                <a:latin typeface="华文楷体" pitchFamily="2" charset="-122"/>
                <a:ea typeface="华文楷体" pitchFamily="2" charset="-122"/>
                <a:cs typeface="Times New Roman" pitchFamily="18" charset="0"/>
              </a:rPr>
              <a:t>EAAs</a:t>
            </a:r>
            <a:r>
              <a:rPr lang="zh-CN" altLang="en-US" sz="1600" b="1" dirty="0" smtClean="0">
                <a:solidFill>
                  <a:schemeClr val="tx2"/>
                </a:solidFill>
                <a:latin typeface="华文楷体" pitchFamily="2" charset="-122"/>
                <a:ea typeface="华文楷体" pitchFamily="2" charset="-122"/>
                <a:cs typeface="Times New Roman" pitchFamily="18" charset="0"/>
              </a:rPr>
              <a:t>仍处于升高的水平；</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536575" indent="-273050">
              <a:lnSpc>
                <a:spcPct val="100000"/>
              </a:lnSpc>
              <a:buClr>
                <a:srgbClr val="FF0000"/>
              </a:buClr>
              <a:buSzPct val="100000"/>
              <a:buFont typeface="Wingdings" pitchFamily="2" charset="2"/>
              <a:buChar char="ü"/>
            </a:pPr>
            <a:r>
              <a:rPr lang="zh-CN" altLang="en-US" sz="1600" b="1" dirty="0" smtClean="0">
                <a:solidFill>
                  <a:schemeClr val="tx2"/>
                </a:solidFill>
                <a:latin typeface="华文楷体" pitchFamily="2" charset="-122"/>
                <a:ea typeface="华文楷体" pitchFamily="2" charset="-122"/>
                <a:cs typeface="Times New Roman" pitchFamily="18" charset="0"/>
              </a:rPr>
              <a:t>肌原纤维和线粒体蛋白合成以及糖原合成的信号通路蛋白的合成峰值在</a:t>
            </a:r>
            <a:r>
              <a:rPr lang="en-US" altLang="zh-CN" sz="1600" b="1" dirty="0" smtClean="0">
                <a:solidFill>
                  <a:schemeClr val="tx2"/>
                </a:solidFill>
                <a:latin typeface="华文楷体" pitchFamily="2" charset="-122"/>
                <a:ea typeface="华文楷体" pitchFamily="2" charset="-122"/>
                <a:cs typeface="Times New Roman" pitchFamily="18" charset="0"/>
              </a:rPr>
              <a:t>3</a:t>
            </a:r>
            <a:r>
              <a:rPr lang="zh-CN" altLang="en-US" sz="1600" b="1" dirty="0" smtClean="0">
                <a:solidFill>
                  <a:schemeClr val="tx2"/>
                </a:solidFill>
                <a:latin typeface="华文楷体" pitchFamily="2" charset="-122"/>
                <a:ea typeface="华文楷体" pitchFamily="2" charset="-122"/>
                <a:cs typeface="Times New Roman" pitchFamily="18" charset="0"/>
              </a:rPr>
              <a:t>小时内、并维持</a:t>
            </a:r>
            <a:r>
              <a:rPr lang="en-US" altLang="zh-CN" sz="1600" b="1" dirty="0" smtClean="0">
                <a:solidFill>
                  <a:schemeClr val="tx2"/>
                </a:solidFill>
                <a:latin typeface="华文楷体" pitchFamily="2" charset="-122"/>
                <a:ea typeface="华文楷体" pitchFamily="2" charset="-122"/>
                <a:cs typeface="Times New Roman" pitchFamily="18" charset="0"/>
              </a:rPr>
              <a:t>24-72</a:t>
            </a:r>
            <a:r>
              <a:rPr lang="zh-CN" altLang="en-US" sz="1600" b="1" dirty="0" smtClean="0">
                <a:solidFill>
                  <a:schemeClr val="tx2"/>
                </a:solidFill>
                <a:latin typeface="华文楷体" pitchFamily="2" charset="-122"/>
                <a:ea typeface="华文楷体" pitchFamily="2" charset="-122"/>
                <a:cs typeface="Times New Roman" pitchFamily="18" charset="0"/>
              </a:rPr>
              <a:t>小时。</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354013" indent="-354013">
              <a:lnSpc>
                <a:spcPct val="100000"/>
              </a:lnSpc>
              <a:buClr>
                <a:srgbClr val="FF0000"/>
              </a:buClr>
              <a:buSzPct val="100000"/>
              <a:buFont typeface="Wingdings" pitchFamily="2" charset="2"/>
              <a:buChar char="l"/>
              <a:tabLst>
                <a:tab pos="354013" algn="l"/>
                <a:tab pos="446088" algn="l"/>
              </a:tabLst>
            </a:pPr>
            <a:r>
              <a:rPr lang="zh-CN" altLang="en-US" sz="1600" b="1" dirty="0" smtClean="0">
                <a:solidFill>
                  <a:schemeClr val="tx2"/>
                </a:solidFill>
                <a:latin typeface="华文楷体" pitchFamily="2" charset="-122"/>
                <a:ea typeface="华文楷体" pitchFamily="2" charset="-122"/>
                <a:cs typeface="Times New Roman" pitchFamily="18" charset="0"/>
              </a:rPr>
              <a:t>无论瘦人还是胖人：每餐</a:t>
            </a:r>
            <a:r>
              <a:rPr lang="en-US" altLang="zh-CN" sz="1600" b="1" dirty="0" smtClean="0">
                <a:solidFill>
                  <a:schemeClr val="tx2"/>
                </a:solidFill>
                <a:latin typeface="华文楷体" pitchFamily="2" charset="-122"/>
                <a:ea typeface="华文楷体" pitchFamily="2" charset="-122"/>
                <a:cs typeface="Times New Roman" pitchFamily="18" charset="0"/>
              </a:rPr>
              <a:t>20-40g</a:t>
            </a:r>
            <a:r>
              <a:rPr lang="zh-CN" altLang="en-US" sz="1600" b="1" dirty="0" smtClean="0">
                <a:solidFill>
                  <a:schemeClr val="tx2"/>
                </a:solidFill>
                <a:latin typeface="华文楷体" pitchFamily="2" charset="-122"/>
                <a:ea typeface="华文楷体" pitchFamily="2" charset="-122"/>
                <a:cs typeface="Times New Roman" pitchFamily="18" charset="0"/>
              </a:rPr>
              <a:t>，</a:t>
            </a:r>
            <a:r>
              <a:rPr lang="en-US" altLang="zh-CN" sz="1600" b="1" dirty="0" smtClean="0">
                <a:solidFill>
                  <a:schemeClr val="tx2"/>
                </a:solidFill>
                <a:latin typeface="华文楷体" pitchFamily="2" charset="-122"/>
                <a:ea typeface="华文楷体" pitchFamily="2" charset="-122"/>
                <a:cs typeface="Times New Roman" pitchFamily="18" charset="0"/>
              </a:rPr>
              <a:t>4-6</a:t>
            </a:r>
            <a:r>
              <a:rPr lang="zh-CN" altLang="en-US" sz="1600" b="1" dirty="0" smtClean="0">
                <a:solidFill>
                  <a:schemeClr val="tx2"/>
                </a:solidFill>
                <a:latin typeface="华文楷体" pitchFamily="2" charset="-122"/>
                <a:ea typeface="华文楷体" pitchFamily="2" charset="-122"/>
                <a:cs typeface="Times New Roman" pitchFamily="18" charset="0"/>
              </a:rPr>
              <a:t>餐</a:t>
            </a:r>
            <a:r>
              <a:rPr lang="en-US" altLang="zh-CN" sz="1600" b="1" dirty="0" smtClean="0">
                <a:solidFill>
                  <a:schemeClr val="tx2"/>
                </a:solidFill>
                <a:latin typeface="华文楷体" pitchFamily="2" charset="-122"/>
                <a:ea typeface="华文楷体" pitchFamily="2" charset="-122"/>
                <a:cs typeface="Times New Roman" pitchFamily="18" charset="0"/>
              </a:rPr>
              <a:t>/</a:t>
            </a:r>
            <a:r>
              <a:rPr lang="zh-CN" altLang="en-US" sz="1600" b="1" dirty="0" smtClean="0">
                <a:solidFill>
                  <a:schemeClr val="tx2"/>
                </a:solidFill>
                <a:latin typeface="华文楷体" pitchFamily="2" charset="-122"/>
                <a:ea typeface="华文楷体" pitchFamily="2" charset="-122"/>
                <a:cs typeface="Times New Roman" pitchFamily="18" charset="0"/>
              </a:rPr>
              <a:t>天改善体成分、体能。</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354013" indent="-354013">
              <a:lnSpc>
                <a:spcPct val="100000"/>
              </a:lnSpc>
              <a:buClr>
                <a:srgbClr val="FF0000"/>
              </a:buClr>
              <a:buSzPct val="100000"/>
              <a:buFont typeface="Wingdings" pitchFamily="2" charset="2"/>
              <a:buChar char="l"/>
              <a:tabLst>
                <a:tab pos="354013" algn="l"/>
                <a:tab pos="446088" algn="l"/>
              </a:tabLst>
            </a:pPr>
            <a:r>
              <a:rPr lang="zh-CN" altLang="en-US" sz="1600" b="1" dirty="0" smtClean="0">
                <a:solidFill>
                  <a:schemeClr val="tx2"/>
                </a:solidFill>
                <a:latin typeface="华文楷体" pitchFamily="2" charset="-122"/>
                <a:ea typeface="华文楷体" pitchFamily="2" charset="-122"/>
                <a:cs typeface="Times New Roman" pitchFamily="18" charset="0"/>
              </a:rPr>
              <a:t>训练后即刻补充及其后持续补充（</a:t>
            </a:r>
            <a:r>
              <a:rPr lang="en-US" altLang="zh-CN" sz="1600" b="1" dirty="0" smtClean="0">
                <a:solidFill>
                  <a:schemeClr val="tx2"/>
                </a:solidFill>
                <a:latin typeface="华文楷体" pitchFamily="2" charset="-122"/>
                <a:ea typeface="华文楷体" pitchFamily="2" charset="-122"/>
                <a:cs typeface="Times New Roman" pitchFamily="18" charset="0"/>
              </a:rPr>
              <a:t>3-4</a:t>
            </a:r>
            <a:r>
              <a:rPr lang="zh-CN" altLang="en-US" sz="1600" b="1" dirty="0" smtClean="0">
                <a:solidFill>
                  <a:schemeClr val="tx2"/>
                </a:solidFill>
                <a:latin typeface="华文楷体" pitchFamily="2" charset="-122"/>
                <a:ea typeface="华文楷体" pitchFamily="2" charset="-122"/>
                <a:cs typeface="Times New Roman" pitchFamily="18" charset="0"/>
              </a:rPr>
              <a:t>小时一次）使补充效果最好。</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354013" indent="-354013">
              <a:lnSpc>
                <a:spcPct val="100000"/>
              </a:lnSpc>
              <a:buClr>
                <a:srgbClr val="FF0000"/>
              </a:buClr>
              <a:buSzPct val="100000"/>
              <a:buFont typeface="Wingdings" pitchFamily="2" charset="2"/>
              <a:buChar char="l"/>
              <a:tabLst>
                <a:tab pos="354013" algn="l"/>
                <a:tab pos="446088" algn="l"/>
              </a:tabLst>
            </a:pPr>
            <a:r>
              <a:rPr lang="zh-CN" altLang="en-US" sz="1600" b="1" dirty="0" smtClean="0">
                <a:solidFill>
                  <a:schemeClr val="tx2"/>
                </a:solidFill>
                <a:latin typeface="华文楷体" pitchFamily="2" charset="-122"/>
                <a:ea typeface="华文楷体" pitchFamily="2" charset="-122"/>
                <a:cs typeface="Times New Roman" pitchFamily="18" charset="0"/>
              </a:rPr>
              <a:t>要改善抗阻运动的正适应作用，蛋白总量和能量摄入似乎最重要的，在非运动员补充时间（运动前、后）似乎不是太重要。</a:t>
            </a:r>
            <a:endParaRPr lang="en-US" altLang="zh-CN" sz="1600" b="1" dirty="0" smtClean="0">
              <a:solidFill>
                <a:schemeClr val="tx2"/>
              </a:solidFill>
              <a:latin typeface="华文楷体" pitchFamily="2" charset="-122"/>
              <a:ea typeface="华文楷体" pitchFamily="2" charset="-122"/>
              <a:cs typeface="Times New Roman" pitchFamily="18" charset="0"/>
            </a:endParaRPr>
          </a:p>
        </p:txBody>
      </p:sp>
      <p:sp>
        <p:nvSpPr>
          <p:cNvPr id="4" name="标题 1"/>
          <p:cNvSpPr txBox="1">
            <a:spLocks/>
          </p:cNvSpPr>
          <p:nvPr/>
        </p:nvSpPr>
        <p:spPr bwMode="auto">
          <a:xfrm>
            <a:off x="395536" y="-94828"/>
            <a:ext cx="7704856" cy="9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800" b="0"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蛋白质对代谢的作用</a:t>
            </a:r>
            <a:endParaRPr kumimoji="1" lang="zh-CN" altLang="en-US" sz="2800" b="0" i="0" u="none" strike="noStrike" kern="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cxnSp>
        <p:nvCxnSpPr>
          <p:cNvPr id="5" name="直接连接符 4"/>
          <p:cNvCxnSpPr/>
          <p:nvPr/>
        </p:nvCxnSpPr>
        <p:spPr>
          <a:xfrm>
            <a:off x="0" y="1057300"/>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1477347"/>
            <a:ext cx="7200800" cy="3720413"/>
          </a:xfrm>
        </p:spPr>
        <p:txBody>
          <a:bodyPr/>
          <a:lstStyle/>
          <a:p>
            <a:pPr>
              <a:lnSpc>
                <a:spcPct val="11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肌肉蛋白合成增加的关键因素：循环</a:t>
            </a:r>
            <a:r>
              <a:rPr lang="en-US" altLang="zh-CN" sz="1600" b="1" dirty="0" smtClean="0">
                <a:solidFill>
                  <a:schemeClr val="tx2"/>
                </a:solidFill>
                <a:latin typeface="华文楷体" pitchFamily="2" charset="-122"/>
                <a:ea typeface="华文楷体" pitchFamily="2" charset="-122"/>
                <a:cs typeface="Times New Roman" pitchFamily="18" charset="0"/>
              </a:rPr>
              <a:t>EAAs</a:t>
            </a:r>
            <a:r>
              <a:rPr lang="zh-CN" altLang="en-US" sz="1600" b="1" dirty="0" smtClean="0">
                <a:solidFill>
                  <a:schemeClr val="tx2"/>
                </a:solidFill>
                <a:latin typeface="华文楷体" pitchFamily="2" charset="-122"/>
                <a:ea typeface="华文楷体" pitchFamily="2" charset="-122"/>
                <a:cs typeface="Times New Roman" pitchFamily="18" charset="0"/>
              </a:rPr>
              <a:t>含量、组成和清除率。</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a:lnSpc>
                <a:spcPct val="11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蛋白</a:t>
            </a:r>
            <a:r>
              <a:rPr lang="en-US" altLang="zh-CN" sz="1600" b="1" dirty="0" smtClean="0">
                <a:solidFill>
                  <a:schemeClr val="tx2"/>
                </a:solidFill>
                <a:latin typeface="华文楷体" pitchFamily="2" charset="-122"/>
                <a:ea typeface="华文楷体" pitchFamily="2" charset="-122"/>
                <a:cs typeface="Times New Roman" pitchFamily="18" charset="0"/>
              </a:rPr>
              <a:t>20-40g</a:t>
            </a:r>
            <a:r>
              <a:rPr lang="zh-CN" altLang="en-US" sz="1600" b="1" dirty="0" smtClean="0">
                <a:solidFill>
                  <a:schemeClr val="tx2"/>
                </a:solidFill>
                <a:latin typeface="华文楷体" pitchFamily="2" charset="-122"/>
                <a:ea typeface="华文楷体" pitchFamily="2" charset="-122"/>
                <a:cs typeface="Times New Roman" pitchFamily="18" charset="0"/>
              </a:rPr>
              <a:t> </a:t>
            </a:r>
            <a:r>
              <a:rPr lang="en-US" altLang="zh-CN" sz="1600" b="1" dirty="0" smtClean="0">
                <a:solidFill>
                  <a:schemeClr val="tx2"/>
                </a:solidFill>
                <a:latin typeface="华文楷体" pitchFamily="2" charset="-122"/>
                <a:ea typeface="华文楷体" pitchFamily="2" charset="-122"/>
                <a:cs typeface="Times New Roman" pitchFamily="18" charset="0"/>
              </a:rPr>
              <a:t>(10–12g</a:t>
            </a:r>
            <a:r>
              <a:rPr lang="zh-CN" altLang="en-US" sz="1600" b="1" dirty="0" smtClean="0">
                <a:solidFill>
                  <a:schemeClr val="tx2"/>
                </a:solidFill>
                <a:latin typeface="华文楷体" pitchFamily="2" charset="-122"/>
                <a:ea typeface="华文楷体" pitchFamily="2" charset="-122"/>
                <a:cs typeface="Times New Roman" pitchFamily="18" charset="0"/>
              </a:rPr>
              <a:t>必需氨基酸，</a:t>
            </a:r>
            <a:r>
              <a:rPr lang="en-US" altLang="zh-CN" sz="1600" b="1" dirty="0" smtClean="0">
                <a:solidFill>
                  <a:schemeClr val="tx2"/>
                </a:solidFill>
                <a:latin typeface="华文楷体" pitchFamily="2" charset="-122"/>
                <a:ea typeface="华文楷体" pitchFamily="2" charset="-122"/>
                <a:cs typeface="Times New Roman" pitchFamily="18" charset="0"/>
              </a:rPr>
              <a:t>1–3g</a:t>
            </a:r>
            <a:r>
              <a:rPr lang="zh-CN" altLang="en-US" sz="1600" b="1" dirty="0" smtClean="0">
                <a:solidFill>
                  <a:schemeClr val="tx2"/>
                </a:solidFill>
                <a:latin typeface="华文楷体" pitchFamily="2" charset="-122"/>
                <a:ea typeface="华文楷体" pitchFamily="2" charset="-122"/>
                <a:cs typeface="Times New Roman" pitchFamily="18" charset="0"/>
              </a:rPr>
              <a:t>亮氨酸</a:t>
            </a:r>
            <a:r>
              <a:rPr lang="en-US" altLang="zh-CN" sz="1600" b="1" dirty="0" smtClean="0">
                <a:solidFill>
                  <a:schemeClr val="tx2"/>
                </a:solidFill>
                <a:latin typeface="华文楷体" pitchFamily="2" charset="-122"/>
                <a:ea typeface="华文楷体" pitchFamily="2" charset="-122"/>
                <a:cs typeface="Times New Roman" pitchFamily="18" charset="0"/>
              </a:rPr>
              <a:t>)</a:t>
            </a:r>
            <a:r>
              <a:rPr lang="zh-CN" altLang="en-US" sz="1600" b="1" dirty="0" smtClean="0">
                <a:solidFill>
                  <a:schemeClr val="tx2"/>
                </a:solidFill>
                <a:latin typeface="华文楷体" pitchFamily="2" charset="-122"/>
                <a:ea typeface="华文楷体" pitchFamily="2" charset="-122"/>
                <a:cs typeface="Times New Roman" pitchFamily="18" charset="0"/>
              </a:rPr>
              <a:t>刺激骨骼肌蛋白合成，平衡的必需氨基酸使蛋白合成最大化。</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536575" indent="-354013">
              <a:lnSpc>
                <a:spcPct val="110000"/>
              </a:lnSpc>
              <a:buClr>
                <a:srgbClr val="FF0000"/>
              </a:buClr>
              <a:buSzPct val="100000"/>
              <a:buFont typeface="Wingdings" pitchFamily="2" charset="2"/>
              <a:buChar char="ü"/>
              <a:tabLst>
                <a:tab pos="536575" algn="l"/>
              </a:tabLst>
            </a:pPr>
            <a:r>
              <a:rPr lang="en-US" altLang="zh-CN" sz="1600" b="1" dirty="0" smtClean="0">
                <a:solidFill>
                  <a:schemeClr val="tx2"/>
                </a:solidFill>
                <a:latin typeface="华文楷体" pitchFamily="2" charset="-122"/>
                <a:ea typeface="华文楷体" pitchFamily="2" charset="-122"/>
                <a:cs typeface="Times New Roman" pitchFamily="18" charset="0"/>
              </a:rPr>
              <a:t>Tipton</a:t>
            </a:r>
            <a:r>
              <a:rPr lang="zh-CN" altLang="en-US" sz="1600" b="1" dirty="0" smtClean="0">
                <a:solidFill>
                  <a:schemeClr val="tx2"/>
                </a:solidFill>
                <a:latin typeface="华文楷体" pitchFamily="2" charset="-122"/>
                <a:ea typeface="华文楷体" pitchFamily="2" charset="-122"/>
                <a:cs typeface="Times New Roman" pitchFamily="18" charset="0"/>
              </a:rPr>
              <a:t>等：抗阻训练前、后补充</a:t>
            </a:r>
            <a:r>
              <a:rPr lang="en-US" altLang="zh-CN" sz="1600" b="1" dirty="0" smtClean="0">
                <a:solidFill>
                  <a:schemeClr val="tx2"/>
                </a:solidFill>
                <a:latin typeface="华文楷体" pitchFamily="2" charset="-122"/>
                <a:ea typeface="华文楷体" pitchFamily="2" charset="-122"/>
                <a:cs typeface="Times New Roman" pitchFamily="18" charset="0"/>
              </a:rPr>
              <a:t>9-15g</a:t>
            </a:r>
            <a:r>
              <a:rPr lang="zh-CN" altLang="en-US" sz="1600" b="1" dirty="0" smtClean="0">
                <a:solidFill>
                  <a:schemeClr val="tx2"/>
                </a:solidFill>
                <a:latin typeface="华文楷体" pitchFamily="2" charset="-122"/>
                <a:ea typeface="华文楷体" pitchFamily="2" charset="-122"/>
                <a:cs typeface="Times New Roman" pitchFamily="18" charset="0"/>
              </a:rPr>
              <a:t>必需氨基酸</a:t>
            </a:r>
            <a:r>
              <a:rPr lang="en-US" altLang="zh-CN" sz="1600" b="1" dirty="0" smtClean="0">
                <a:solidFill>
                  <a:schemeClr val="tx2"/>
                </a:solidFill>
                <a:latin typeface="华文楷体" pitchFamily="2" charset="-122"/>
                <a:ea typeface="华文楷体" pitchFamily="2" charset="-122"/>
                <a:cs typeface="Times New Roman" pitchFamily="18" charset="0"/>
              </a:rPr>
              <a:t>/</a:t>
            </a:r>
            <a:r>
              <a:rPr lang="zh-CN" altLang="en-US" sz="1600" b="1" dirty="0" smtClean="0">
                <a:solidFill>
                  <a:schemeClr val="tx2"/>
                </a:solidFill>
                <a:latin typeface="华文楷体" pitchFamily="2" charset="-122"/>
                <a:ea typeface="华文楷体" pitchFamily="2" charset="-122"/>
                <a:cs typeface="Times New Roman" pitchFamily="18" charset="0"/>
              </a:rPr>
              <a:t>乳清蛋白  </a:t>
            </a:r>
            <a:r>
              <a:rPr lang="en-US" altLang="zh-CN" sz="1600" b="1" dirty="0" smtClean="0">
                <a:solidFill>
                  <a:schemeClr val="tx2"/>
                </a:solidFill>
                <a:latin typeface="华文楷体" pitchFamily="2" charset="-122"/>
                <a:ea typeface="华文楷体" pitchFamily="2" charset="-122"/>
                <a:cs typeface="Times New Roman" pitchFamily="18" charset="0"/>
                <a:sym typeface="Wingdings" pitchFamily="2" charset="2"/>
              </a:rPr>
              <a:t>  </a:t>
            </a:r>
            <a:r>
              <a:rPr lang="zh-CN" altLang="en-US" sz="1600" b="1" dirty="0" smtClean="0">
                <a:solidFill>
                  <a:schemeClr val="tx2"/>
                </a:solidFill>
                <a:latin typeface="华文楷体" pitchFamily="2" charset="-122"/>
                <a:ea typeface="华文楷体" pitchFamily="2" charset="-122"/>
                <a:cs typeface="Times New Roman" pitchFamily="18" charset="0"/>
              </a:rPr>
              <a:t>增加肌肉蛋白合成达</a:t>
            </a:r>
            <a:r>
              <a:rPr lang="en-US" altLang="zh-CN" sz="1600" b="1" dirty="0" smtClean="0">
                <a:solidFill>
                  <a:schemeClr val="tx2"/>
                </a:solidFill>
                <a:latin typeface="华文楷体" pitchFamily="2" charset="-122"/>
                <a:ea typeface="华文楷体" pitchFamily="2" charset="-122"/>
                <a:cs typeface="Times New Roman" pitchFamily="18" charset="0"/>
              </a:rPr>
              <a:t>24h</a:t>
            </a:r>
            <a:r>
              <a:rPr lang="zh-CN" altLang="en-US" sz="1600" b="1" dirty="0" smtClean="0">
                <a:solidFill>
                  <a:schemeClr val="tx2"/>
                </a:solidFill>
                <a:latin typeface="华文楷体" pitchFamily="2" charset="-122"/>
                <a:ea typeface="华文楷体" pitchFamily="2" charset="-122"/>
                <a:cs typeface="Times New Roman" pitchFamily="18" charset="0"/>
              </a:rPr>
              <a:t>（不仅在运动后</a:t>
            </a:r>
            <a:r>
              <a:rPr lang="en-US" altLang="zh-CN" sz="1600" b="1" dirty="0" smtClean="0">
                <a:solidFill>
                  <a:schemeClr val="tx2"/>
                </a:solidFill>
                <a:latin typeface="华文楷体" pitchFamily="2" charset="-122"/>
                <a:ea typeface="华文楷体" pitchFamily="2" charset="-122"/>
                <a:cs typeface="Times New Roman" pitchFamily="18" charset="0"/>
              </a:rPr>
              <a:t>3-4</a:t>
            </a:r>
            <a:r>
              <a:rPr lang="zh-CN" altLang="en-US" sz="1600" b="1" dirty="0" smtClean="0">
                <a:solidFill>
                  <a:schemeClr val="tx2"/>
                </a:solidFill>
                <a:latin typeface="华文楷体" pitchFamily="2" charset="-122"/>
                <a:ea typeface="华文楷体" pitchFamily="2" charset="-122"/>
                <a:cs typeface="Times New Roman" pitchFamily="18" charset="0"/>
              </a:rPr>
              <a:t>小时内）。</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marL="536575" indent="-354013">
              <a:lnSpc>
                <a:spcPct val="110000"/>
              </a:lnSpc>
              <a:buClr>
                <a:srgbClr val="FF0000"/>
              </a:buClr>
              <a:buSzPct val="100000"/>
              <a:buFont typeface="Wingdings" pitchFamily="2" charset="2"/>
              <a:buChar char="ü"/>
            </a:pPr>
            <a:r>
              <a:rPr lang="en-US" altLang="zh-CN" sz="1600" b="1" dirty="0" err="1" smtClean="0">
                <a:solidFill>
                  <a:schemeClr val="tx2"/>
                </a:solidFill>
                <a:latin typeface="华文楷体" pitchFamily="2" charset="-122"/>
                <a:ea typeface="华文楷体" pitchFamily="2" charset="-122"/>
                <a:cs typeface="Times New Roman" pitchFamily="18" charset="0"/>
              </a:rPr>
              <a:t>Borsheim</a:t>
            </a:r>
            <a:r>
              <a:rPr lang="zh-CN" altLang="en-US" sz="1600" b="1" dirty="0" smtClean="0">
                <a:solidFill>
                  <a:schemeClr val="tx2"/>
                </a:solidFill>
                <a:latin typeface="华文楷体" pitchFamily="2" charset="-122"/>
                <a:ea typeface="华文楷体" pitchFamily="2" charset="-122"/>
                <a:cs typeface="Times New Roman" pitchFamily="18" charset="0"/>
              </a:rPr>
              <a:t>等：</a:t>
            </a:r>
            <a:r>
              <a:rPr lang="en-US" altLang="zh-CN" sz="1600" b="1" dirty="0" smtClean="0">
                <a:solidFill>
                  <a:schemeClr val="tx2"/>
                </a:solidFill>
                <a:latin typeface="华文楷体" pitchFamily="2" charset="-122"/>
                <a:ea typeface="华文楷体" pitchFamily="2" charset="-122"/>
                <a:cs typeface="Times New Roman" pitchFamily="18" charset="0"/>
              </a:rPr>
              <a:t>3-6g</a:t>
            </a:r>
            <a:r>
              <a:rPr lang="zh-CN" altLang="en-US" sz="1600" b="1" dirty="0" smtClean="0">
                <a:solidFill>
                  <a:schemeClr val="tx2"/>
                </a:solidFill>
                <a:latin typeface="华文楷体" pitchFamily="2" charset="-122"/>
                <a:ea typeface="华文楷体" pitchFamily="2" charset="-122"/>
                <a:cs typeface="Times New Roman" pitchFamily="18" charset="0"/>
              </a:rPr>
              <a:t>必需氨基酸 </a:t>
            </a:r>
            <a:r>
              <a:rPr lang="en-US" altLang="zh-CN" sz="1600" b="1" dirty="0" smtClean="0">
                <a:solidFill>
                  <a:schemeClr val="tx2"/>
                </a:solidFill>
                <a:latin typeface="华文楷体" pitchFamily="2" charset="-122"/>
                <a:ea typeface="华文楷体" pitchFamily="2" charset="-122"/>
                <a:cs typeface="Times New Roman" pitchFamily="18" charset="0"/>
                <a:sym typeface="Wingdings" pitchFamily="2" charset="2"/>
              </a:rPr>
              <a:t> </a:t>
            </a:r>
            <a:r>
              <a:rPr lang="zh-CN" altLang="en-US" sz="1600" b="1" dirty="0" smtClean="0">
                <a:solidFill>
                  <a:schemeClr val="tx2"/>
                </a:solidFill>
                <a:latin typeface="华文楷体" pitchFamily="2" charset="-122"/>
                <a:ea typeface="华文楷体" pitchFamily="2" charset="-122"/>
                <a:cs typeface="Times New Roman" pitchFamily="18" charset="0"/>
              </a:rPr>
              <a:t>肌肉净蛋白翻倍，呈剂量</a:t>
            </a:r>
            <a:r>
              <a:rPr lang="en-US" altLang="zh-CN" sz="1600" b="1" dirty="0" smtClean="0">
                <a:solidFill>
                  <a:schemeClr val="tx2"/>
                </a:solidFill>
                <a:latin typeface="华文楷体" pitchFamily="2" charset="-122"/>
                <a:ea typeface="华文楷体" pitchFamily="2" charset="-122"/>
                <a:cs typeface="Times New Roman" pitchFamily="18" charset="0"/>
              </a:rPr>
              <a:t>-</a:t>
            </a:r>
            <a:r>
              <a:rPr lang="zh-CN" altLang="en-US" sz="1600" b="1" dirty="0" smtClean="0">
                <a:solidFill>
                  <a:schemeClr val="tx2"/>
                </a:solidFill>
                <a:latin typeface="华文楷体" pitchFamily="2" charset="-122"/>
                <a:ea typeface="华文楷体" pitchFamily="2" charset="-122"/>
                <a:cs typeface="Times New Roman" pitchFamily="18" charset="0"/>
              </a:rPr>
              <a:t>效应关系。</a:t>
            </a:r>
            <a:endParaRPr lang="en-US" altLang="zh-CN" sz="1600" b="1" dirty="0" smtClean="0">
              <a:solidFill>
                <a:schemeClr val="tx2"/>
              </a:solidFill>
              <a:latin typeface="华文楷体" pitchFamily="2" charset="-122"/>
              <a:ea typeface="华文楷体" pitchFamily="2" charset="-122"/>
              <a:cs typeface="Times New Roman" pitchFamily="18" charset="0"/>
            </a:endParaRPr>
          </a:p>
          <a:p>
            <a:pPr>
              <a:lnSpc>
                <a:spcPct val="110000"/>
              </a:lnSpc>
              <a:buClr>
                <a:srgbClr val="FF0000"/>
              </a:buClr>
              <a:buSzPct val="100000"/>
              <a:buFont typeface="Wingdings" pitchFamily="2" charset="2"/>
              <a:buChar char="l"/>
            </a:pPr>
            <a:r>
              <a:rPr lang="zh-CN" altLang="en-US" sz="1600" b="1" dirty="0" smtClean="0">
                <a:solidFill>
                  <a:schemeClr val="tx2"/>
                </a:solidFill>
                <a:latin typeface="华文楷体" pitchFamily="2" charset="-122"/>
                <a:ea typeface="华文楷体" pitchFamily="2" charset="-122"/>
                <a:cs typeface="Times New Roman" pitchFamily="18" charset="0"/>
              </a:rPr>
              <a:t>每次</a:t>
            </a:r>
            <a:r>
              <a:rPr lang="en-US" altLang="zh-CN" sz="1600" b="1" dirty="0" smtClean="0">
                <a:solidFill>
                  <a:schemeClr val="tx2"/>
                </a:solidFill>
                <a:latin typeface="华文楷体" pitchFamily="2" charset="-122"/>
                <a:ea typeface="华文楷体" pitchFamily="2" charset="-122"/>
                <a:cs typeface="Times New Roman" pitchFamily="18" charset="0"/>
              </a:rPr>
              <a:t>1-3g</a:t>
            </a:r>
            <a:r>
              <a:rPr lang="zh-CN" altLang="en-US" sz="1600" b="1" dirty="0" smtClean="0">
                <a:solidFill>
                  <a:schemeClr val="tx2"/>
                </a:solidFill>
                <a:latin typeface="华文楷体" pitchFamily="2" charset="-122"/>
                <a:ea typeface="华文楷体" pitchFamily="2" charset="-122"/>
                <a:cs typeface="Times New Roman" pitchFamily="18" charset="0"/>
              </a:rPr>
              <a:t>亮氨酸是刺激蛋白合成必需的，更大剂量效果更好。</a:t>
            </a:r>
            <a:endParaRPr lang="en-US" altLang="zh-CN" sz="1600" b="1" dirty="0" smtClean="0">
              <a:solidFill>
                <a:schemeClr val="tx2"/>
              </a:solidFill>
              <a:latin typeface="华文楷体" pitchFamily="2" charset="-122"/>
              <a:ea typeface="华文楷体" pitchFamily="2" charset="-122"/>
              <a:cs typeface="Times New Roman" pitchFamily="18" charset="0"/>
            </a:endParaRPr>
          </a:p>
        </p:txBody>
      </p:sp>
      <p:sp>
        <p:nvSpPr>
          <p:cNvPr id="4" name="标题 1"/>
          <p:cNvSpPr txBox="1">
            <a:spLocks/>
          </p:cNvSpPr>
          <p:nvPr/>
        </p:nvSpPr>
        <p:spPr bwMode="auto">
          <a:xfrm>
            <a:off x="467544" y="193204"/>
            <a:ext cx="7884368" cy="52805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蛋白质对代谢的作用</a:t>
            </a:r>
            <a:r>
              <a:rPr kumimoji="1" lang="en-US" altLang="zh-CN" sz="2800" b="1"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——EAAs</a:t>
            </a:r>
            <a:endParaRPr kumimoji="1" lang="zh-CN" altLang="en-US" sz="2800" b="1" i="0" u="none" strike="noStrike" kern="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cxnSp>
        <p:nvCxnSpPr>
          <p:cNvPr id="5" name="直接连接符 4"/>
          <p:cNvCxnSpPr/>
          <p:nvPr/>
        </p:nvCxnSpPr>
        <p:spPr>
          <a:xfrm>
            <a:off x="0" y="1057300"/>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3608" y="1477347"/>
            <a:ext cx="7128792" cy="3660407"/>
          </a:xfrm>
        </p:spPr>
        <p:txBody>
          <a:bodyPr/>
          <a:lstStyle/>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rPr>
              <a:t>多种蛋白来源可供选择，但各具优缺点</a:t>
            </a:r>
            <a:r>
              <a:rPr lang="en-US" altLang="zh-CN" sz="2000" b="1" dirty="0" smtClean="0">
                <a:solidFill>
                  <a:schemeClr val="tx2"/>
                </a:solidFill>
                <a:latin typeface="华文楷体" pitchFamily="2" charset="-122"/>
                <a:ea typeface="华文楷体" pitchFamily="2" charset="-122"/>
              </a:rPr>
              <a:t>;</a:t>
            </a: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rPr>
              <a:t>蛋白质的评价通常根据其氨基酸的含量，特别是必需氨基酸的含量进行评价。</a:t>
            </a:r>
            <a:endParaRPr lang="en-US" altLang="zh-CN" sz="2000" b="1" dirty="0" smtClean="0">
              <a:solidFill>
                <a:schemeClr val="tx2"/>
              </a:solidFill>
              <a:latin typeface="华文楷体" pitchFamily="2" charset="-122"/>
              <a:ea typeface="华文楷体" pitchFamily="2" charset="-122"/>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rPr>
              <a:t>较多研究表明：亮氨酸含量和消化吸收率对运动员的能力、训练、竞赛和恢复均产生重要作用。</a:t>
            </a:r>
            <a:endParaRPr lang="en-US" altLang="zh-CN" sz="2000" b="1" dirty="0" smtClean="0">
              <a:solidFill>
                <a:schemeClr val="tx2"/>
              </a:solidFill>
              <a:latin typeface="华文楷体" pitchFamily="2" charset="-122"/>
              <a:ea typeface="华文楷体" pitchFamily="2" charset="-122"/>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rPr>
              <a:t>多来源混合物可能使亮氨酸、必需氨基酸、生物活性肽、抗氧化物等的作用互补。</a:t>
            </a:r>
            <a:endParaRPr lang="en-US" altLang="zh-CN" sz="2000" b="1" dirty="0" smtClean="0">
              <a:solidFill>
                <a:schemeClr val="tx2"/>
              </a:solidFill>
              <a:latin typeface="华文楷体" pitchFamily="2" charset="-122"/>
              <a:ea typeface="华文楷体" pitchFamily="2" charset="-122"/>
            </a:endParaRPr>
          </a:p>
          <a:p>
            <a:pPr>
              <a:lnSpc>
                <a:spcPct val="100000"/>
              </a:lnSpc>
              <a:buClr>
                <a:srgbClr val="FF0000"/>
              </a:buClr>
              <a:buSzPct val="100000"/>
              <a:buFont typeface="Wingdings" pitchFamily="2" charset="2"/>
              <a:buChar char="l"/>
            </a:pPr>
            <a:r>
              <a:rPr lang="zh-CN" altLang="en-US" sz="2000" b="1" dirty="0" smtClean="0">
                <a:solidFill>
                  <a:schemeClr val="tx2"/>
                </a:solidFill>
                <a:latin typeface="华文楷体" pitchFamily="2" charset="-122"/>
                <a:ea typeface="华文楷体" pitchFamily="2" charset="-122"/>
                <a:cs typeface="Times New Roman" pitchFamily="18" charset="0"/>
              </a:rPr>
              <a:t>研究表明：来源于鸡蛋、乳清蛋白、酪蛋白、牛肉、大豆、全乳的蛋白，具有更大的促合成效应。</a:t>
            </a:r>
            <a:endParaRPr lang="en-US" altLang="zh-CN" sz="2000" b="1" dirty="0" smtClean="0">
              <a:solidFill>
                <a:schemeClr val="tx2"/>
              </a:solidFill>
              <a:latin typeface="华文楷体" pitchFamily="2" charset="-122"/>
              <a:ea typeface="华文楷体" pitchFamily="2" charset="-122"/>
              <a:cs typeface="Times New Roman" pitchFamily="18" charset="0"/>
            </a:endParaRPr>
          </a:p>
          <a:p>
            <a:pPr>
              <a:lnSpc>
                <a:spcPct val="130000"/>
              </a:lnSpc>
              <a:buClr>
                <a:srgbClr val="FF0000"/>
              </a:buClr>
              <a:buSzPct val="100000"/>
              <a:buFont typeface="Wingdings" pitchFamily="2" charset="2"/>
              <a:buChar char="l"/>
            </a:pPr>
            <a:endParaRPr lang="en-US" altLang="zh-CN" sz="2200" dirty="0" smtClean="0">
              <a:latin typeface="黑体" pitchFamily="49" charset="-122"/>
              <a:ea typeface="黑体" pitchFamily="49" charset="-122"/>
            </a:endParaRPr>
          </a:p>
        </p:txBody>
      </p:sp>
      <p:sp>
        <p:nvSpPr>
          <p:cNvPr id="4" name="标题 1"/>
          <p:cNvSpPr txBox="1">
            <a:spLocks/>
          </p:cNvSpPr>
          <p:nvPr/>
        </p:nvSpPr>
        <p:spPr bwMode="auto">
          <a:xfrm>
            <a:off x="395536" y="-166836"/>
            <a:ext cx="4536504" cy="9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0" cap="none" spc="0" normalizeH="0" baseline="0" noProof="0" dirty="0" smtClean="0">
                <a:ln>
                  <a:noFill/>
                </a:ln>
                <a:solidFill>
                  <a:schemeClr val="bg1"/>
                </a:solidFill>
                <a:effectLst/>
                <a:uLnTx/>
                <a:uFillTx/>
                <a:latin typeface="华文楷体" pitchFamily="2" charset="-122"/>
                <a:ea typeface="华文楷体" pitchFamily="2" charset="-122"/>
                <a:cs typeface="+mj-cs"/>
              </a:rPr>
              <a:t>补充蛋白质的来源</a:t>
            </a:r>
            <a:endParaRPr kumimoji="1" lang="zh-CN" altLang="en-US" sz="2800" b="1" i="0" u="none" strike="noStrike" kern="0" cap="none" spc="0" normalizeH="0" baseline="0" noProof="0" dirty="0">
              <a:ln>
                <a:noFill/>
              </a:ln>
              <a:solidFill>
                <a:schemeClr val="bg1"/>
              </a:solidFill>
              <a:effectLst/>
              <a:uLnTx/>
              <a:uFillTx/>
              <a:latin typeface="华文楷体" pitchFamily="2" charset="-122"/>
              <a:ea typeface="华文楷体" pitchFamily="2" charset="-122"/>
              <a:cs typeface="+mj-cs"/>
            </a:endParaRPr>
          </a:p>
        </p:txBody>
      </p:sp>
      <p:cxnSp>
        <p:nvCxnSpPr>
          <p:cNvPr id="5" name="直接连接符 4"/>
          <p:cNvCxnSpPr/>
          <p:nvPr/>
        </p:nvCxnSpPr>
        <p:spPr>
          <a:xfrm>
            <a:off x="0" y="1057300"/>
            <a:ext cx="9144000" cy="0"/>
          </a:xfrm>
          <a:prstGeom prst="line">
            <a:avLst/>
          </a:prstGeom>
          <a:ln w="50800">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841276"/>
            <a:ext cx="6416824" cy="1013354"/>
          </a:xfrm>
          <a:prstGeom prst="rect">
            <a:avLst/>
          </a:prstGeom>
        </p:spPr>
        <p:txBody>
          <a:bodyPr/>
          <a:lstStyle/>
          <a:p>
            <a:pPr eaLnBrk="1" hangingPunct="1"/>
            <a:r>
              <a:rPr lang="zh-CN" altLang="en-US" sz="2800" dirty="0" smtClean="0">
                <a:solidFill>
                  <a:srgbClr val="0000FF"/>
                </a:solidFill>
                <a:latin typeface="华文楷体" pitchFamily="2" charset="-122"/>
                <a:ea typeface="华文楷体" pitchFamily="2" charset="-122"/>
              </a:rPr>
              <a:t>蛋白质的选择补充：</a:t>
            </a:r>
          </a:p>
        </p:txBody>
      </p:sp>
      <p:sp>
        <p:nvSpPr>
          <p:cNvPr id="152579" name="Rectangle 3"/>
          <p:cNvSpPr>
            <a:spLocks noGrp="1" noChangeArrowheads="1"/>
          </p:cNvSpPr>
          <p:nvPr>
            <p:ph type="body" idx="4294967295"/>
          </p:nvPr>
        </p:nvSpPr>
        <p:spPr>
          <a:xfrm>
            <a:off x="539750" y="1477698"/>
            <a:ext cx="8001000" cy="3556000"/>
          </a:xfrm>
          <a:prstGeom prst="rect">
            <a:avLst/>
          </a:prstGeom>
        </p:spPr>
        <p:txBody>
          <a:bodyPr/>
          <a:lstStyle/>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乳清蛋白</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酪蛋白</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大豆蛋白</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蛋清蛋白</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氨基酸类</a:t>
            </a:r>
          </a:p>
          <a:p>
            <a:pPr eaLnBrk="1" hangingPunct="1">
              <a:buClr>
                <a:srgbClr val="008000"/>
              </a:buClr>
              <a:buFont typeface="Wingdings" pitchFamily="2" charset="2"/>
              <a:buChar char="n"/>
            </a:pPr>
            <a:r>
              <a:rPr lang="zh-CN" altLang="en-US" sz="2400" b="1" dirty="0" smtClean="0">
                <a:solidFill>
                  <a:schemeClr val="tx2"/>
                </a:solidFill>
                <a:latin typeface="华文楷体" pitchFamily="2" charset="-122"/>
                <a:ea typeface="华文楷体" pitchFamily="2" charset="-122"/>
              </a:rPr>
              <a:t>肽类</a:t>
            </a:r>
          </a:p>
        </p:txBody>
      </p:sp>
      <p:pic>
        <p:nvPicPr>
          <p:cNvPr id="152581" name="Picture 5" descr="timg?image&amp;quality=80&amp;size=b9999_10000&amp;sec=1511453172986&amp;di=98a1bb6904a4d9760a96f97246406d94&amp;imgtype=0&amp;src=http%3A%2F%2Fcdn"/>
          <p:cNvPicPr>
            <a:picLocks noChangeAspect="1" noChangeArrowheads="1"/>
          </p:cNvPicPr>
          <p:nvPr/>
        </p:nvPicPr>
        <p:blipFill>
          <a:blip r:embed="rId2" cstate="print"/>
          <a:srcRect/>
          <a:stretch>
            <a:fillRect/>
          </a:stretch>
        </p:blipFill>
        <p:spPr bwMode="auto">
          <a:xfrm>
            <a:off x="5148263" y="2557199"/>
            <a:ext cx="3587750" cy="224102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1042988" y="1297782"/>
            <a:ext cx="7205662" cy="2406385"/>
          </a:xfrm>
          <a:prstGeom prst="rect">
            <a:avLst/>
          </a:prstGeom>
          <a:noFill/>
          <a:ln w="9525">
            <a:noFill/>
            <a:miter lim="800000"/>
            <a:headEnd/>
            <a:tailEnd/>
          </a:ln>
        </p:spPr>
      </p:pic>
      <p:sp>
        <p:nvSpPr>
          <p:cNvPr id="289795" name="Text Box 3"/>
          <p:cNvSpPr txBox="1">
            <a:spLocks noChangeArrowheads="1"/>
          </p:cNvSpPr>
          <p:nvPr/>
        </p:nvSpPr>
        <p:spPr bwMode="auto">
          <a:xfrm>
            <a:off x="1042989" y="3937001"/>
            <a:ext cx="7559675" cy="369332"/>
          </a:xfrm>
          <a:prstGeom prst="rect">
            <a:avLst/>
          </a:prstGeom>
          <a:noFill/>
          <a:ln w="9525">
            <a:noFill/>
            <a:miter lim="800000"/>
            <a:headEnd/>
            <a:tailEnd/>
          </a:ln>
          <a:effectLst/>
        </p:spPr>
        <p:txBody>
          <a:bodyPr>
            <a:spAutoFit/>
          </a:bodyPr>
          <a:lstStyle/>
          <a:p>
            <a:pPr>
              <a:spcBef>
                <a:spcPct val="50000"/>
              </a:spcBef>
              <a:defRPr/>
            </a:pPr>
            <a:r>
              <a:rPr lang="zh-CN" altLang="en-US" b="1" dirty="0" smtClean="0">
                <a:solidFill>
                  <a:srgbClr val="FF3300"/>
                </a:solidFill>
                <a:effectLst>
                  <a:outerShdw blurRad="38100" dist="38100" dir="2700000" algn="tl">
                    <a:srgbClr val="C0C0C0"/>
                  </a:outerShdw>
                </a:effectLst>
                <a:ea typeface="宋体" pitchFamily="2" charset="-122"/>
              </a:rPr>
              <a:t>合理</a:t>
            </a:r>
            <a:r>
              <a:rPr lang="zh-CN" altLang="en-US" b="1" dirty="0">
                <a:solidFill>
                  <a:srgbClr val="FF3300"/>
                </a:solidFill>
                <a:effectLst>
                  <a:outerShdw blurRad="38100" dist="38100" dir="2700000" algn="tl">
                    <a:srgbClr val="C0C0C0"/>
                  </a:outerShdw>
                </a:effectLst>
                <a:ea typeface="宋体" pitchFamily="2" charset="-122"/>
              </a:rPr>
              <a:t>摄取比例：蛋白质：脂肪：碳水化合物</a:t>
            </a:r>
            <a:r>
              <a:rPr lang="en-US" altLang="zh-CN" b="1" dirty="0">
                <a:solidFill>
                  <a:srgbClr val="FF3300"/>
                </a:solidFill>
                <a:effectLst>
                  <a:outerShdw blurRad="38100" dist="38100" dir="2700000" algn="tl">
                    <a:srgbClr val="C0C0C0"/>
                  </a:outerShdw>
                </a:effectLst>
                <a:ea typeface="宋体" pitchFamily="2" charset="-122"/>
              </a:rPr>
              <a:t>=1</a:t>
            </a:r>
            <a:r>
              <a:rPr lang="zh-CN" altLang="en-US" b="1" dirty="0">
                <a:solidFill>
                  <a:srgbClr val="FF3300"/>
                </a:solidFill>
                <a:effectLst>
                  <a:outerShdw blurRad="38100" dist="38100" dir="2700000" algn="tl">
                    <a:srgbClr val="C0C0C0"/>
                  </a:outerShdw>
                </a:effectLst>
                <a:ea typeface="宋体" pitchFamily="2" charset="-122"/>
              </a:rPr>
              <a:t>：</a:t>
            </a:r>
            <a:r>
              <a:rPr lang="en-US" altLang="zh-CN" b="1" dirty="0">
                <a:solidFill>
                  <a:srgbClr val="FF3300"/>
                </a:solidFill>
                <a:effectLst>
                  <a:outerShdw blurRad="38100" dist="38100" dir="2700000" algn="tl">
                    <a:srgbClr val="C0C0C0"/>
                  </a:outerShdw>
                </a:effectLst>
                <a:ea typeface="宋体" pitchFamily="2" charset="-122"/>
              </a:rPr>
              <a:t>1</a:t>
            </a:r>
            <a:r>
              <a:rPr lang="zh-CN" altLang="en-US" b="1" dirty="0">
                <a:solidFill>
                  <a:srgbClr val="FF3300"/>
                </a:solidFill>
                <a:effectLst>
                  <a:outerShdw blurRad="38100" dist="38100" dir="2700000" algn="tl">
                    <a:srgbClr val="C0C0C0"/>
                  </a:outerShdw>
                </a:effectLst>
                <a:ea typeface="宋体" pitchFamily="2" charset="-122"/>
              </a:rPr>
              <a:t>：</a:t>
            </a:r>
            <a:r>
              <a:rPr lang="en-US" altLang="zh-CN" b="1" dirty="0">
                <a:solidFill>
                  <a:srgbClr val="FF3300"/>
                </a:solidFill>
                <a:effectLst>
                  <a:outerShdw blurRad="38100" dist="38100" dir="2700000" algn="tl">
                    <a:srgbClr val="C0C0C0"/>
                  </a:outerShdw>
                </a:effectLst>
                <a:ea typeface="宋体" pitchFamily="2" charset="-122"/>
              </a:rPr>
              <a:t>7</a:t>
            </a:r>
          </a:p>
        </p:txBody>
      </p:sp>
      <p:sp>
        <p:nvSpPr>
          <p:cNvPr id="84996" name="Line 4"/>
          <p:cNvSpPr>
            <a:spLocks noChangeShapeType="1"/>
          </p:cNvSpPr>
          <p:nvPr/>
        </p:nvSpPr>
        <p:spPr bwMode="auto">
          <a:xfrm>
            <a:off x="1116014" y="3037417"/>
            <a:ext cx="7056437" cy="0"/>
          </a:xfrm>
          <a:prstGeom prst="line">
            <a:avLst/>
          </a:prstGeom>
          <a:noFill/>
          <a:ln w="76200">
            <a:solidFill>
              <a:schemeClr val="bg1"/>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952500"/>
          </a:xfrm>
          <a:prstGeom prst="rect">
            <a:avLst/>
          </a:prstGeom>
        </p:spPr>
        <p:txBody>
          <a:bodyPr/>
          <a:lstStyle/>
          <a:p>
            <a:pPr algn="ctr"/>
            <a:r>
              <a:rPr lang="zh-CN" altLang="en-US" sz="3600" b="1" dirty="0" smtClean="0">
                <a:solidFill>
                  <a:srgbClr val="002060"/>
                </a:solidFill>
                <a:latin typeface="楷体" pitchFamily="49" charset="-122"/>
                <a:ea typeface="楷体" pitchFamily="49" charset="-122"/>
              </a:rPr>
              <a:t>国家队营养科技助力整体工作</a:t>
            </a:r>
            <a:endParaRPr lang="zh-CN" altLang="en-US" sz="3600" b="1" dirty="0">
              <a:solidFill>
                <a:srgbClr val="002060"/>
              </a:solidFill>
              <a:latin typeface="楷体" pitchFamily="49" charset="-122"/>
              <a:ea typeface="楷体" pitchFamily="49" charset="-122"/>
            </a:endParaRPr>
          </a:p>
        </p:txBody>
      </p:sp>
      <p:pic>
        <p:nvPicPr>
          <p:cNvPr id="6" name="图片 5" descr="COC标.jpeg"/>
          <p:cNvPicPr>
            <a:picLocks noChangeAspect="1"/>
          </p:cNvPicPr>
          <p:nvPr/>
        </p:nvPicPr>
        <p:blipFill>
          <a:blip r:embed="rId2" cstate="print"/>
          <a:stretch>
            <a:fillRect/>
          </a:stretch>
        </p:blipFill>
        <p:spPr>
          <a:xfrm>
            <a:off x="7596336" y="121196"/>
            <a:ext cx="720080" cy="796588"/>
          </a:xfrm>
          <a:prstGeom prst="rect">
            <a:avLst/>
          </a:prstGeom>
        </p:spPr>
      </p:pic>
      <p:sp>
        <p:nvSpPr>
          <p:cNvPr id="7" name="矩形 6"/>
          <p:cNvSpPr/>
          <p:nvPr/>
        </p:nvSpPr>
        <p:spPr>
          <a:xfrm>
            <a:off x="0" y="1129308"/>
            <a:ext cx="9144000" cy="4893647"/>
          </a:xfrm>
          <a:prstGeom prst="rect">
            <a:avLst/>
          </a:prstGeom>
        </p:spPr>
        <p:txBody>
          <a:bodyPr wrap="square">
            <a:spAutoFit/>
          </a:bodyPr>
          <a:lstStyle/>
          <a:p>
            <a:r>
              <a:rPr lang="zh-CN" altLang="en-US" sz="2000" b="1" dirty="0" smtClean="0">
                <a:solidFill>
                  <a:srgbClr val="002060"/>
                </a:solidFill>
                <a:latin typeface="楷体" pitchFamily="49" charset="-122"/>
                <a:ea typeface="楷体" pitchFamily="49" charset="-122"/>
              </a:rPr>
              <a:t> ◆ </a:t>
            </a:r>
            <a:r>
              <a:rPr lang="zh-CN" altLang="en-US" sz="2400" b="1" dirty="0" smtClean="0">
                <a:solidFill>
                  <a:srgbClr val="002060"/>
                </a:solidFill>
                <a:latin typeface="楷体" pitchFamily="49" charset="-122"/>
                <a:ea typeface="楷体" pitchFamily="49" charset="-122"/>
              </a:rPr>
              <a:t>营养科技保障计划覆盖：</a:t>
            </a:r>
            <a:endParaRPr lang="en-US" altLang="zh-CN" sz="2400" b="1" dirty="0" smtClean="0">
              <a:solidFill>
                <a:srgbClr val="002060"/>
              </a:solidFill>
              <a:latin typeface="楷体" pitchFamily="49" charset="-122"/>
              <a:ea typeface="楷体" pitchFamily="49" charset="-122"/>
            </a:endParaRPr>
          </a:p>
          <a:p>
            <a:endParaRPr lang="en-US" altLang="zh-CN" sz="800" b="1" dirty="0" smtClean="0">
              <a:solidFill>
                <a:srgbClr val="002060"/>
              </a:solidFill>
              <a:latin typeface="楷体" pitchFamily="49" charset="-122"/>
              <a:ea typeface="楷体" pitchFamily="49" charset="-122"/>
            </a:endParaRPr>
          </a:p>
          <a:p>
            <a:endParaRPr lang="en-US" altLang="zh-CN" sz="800" b="1" dirty="0" smtClean="0">
              <a:solidFill>
                <a:srgbClr val="002060"/>
              </a:solidFill>
              <a:latin typeface="楷体" pitchFamily="49" charset="-122"/>
              <a:ea typeface="楷体" pitchFamily="49" charset="-122"/>
            </a:endParaRPr>
          </a:p>
          <a:p>
            <a:pPr lvl="0" indent="304800" fontAlgn="base">
              <a:spcBef>
                <a:spcPct val="0"/>
              </a:spcBef>
              <a:spcAft>
                <a:spcPct val="0"/>
              </a:spcAft>
            </a:pPr>
            <a:r>
              <a:rPr lang="en-US" altLang="zh-CN" sz="2000" b="1" dirty="0" smtClean="0">
                <a:solidFill>
                  <a:srgbClr val="002060"/>
                </a:solidFill>
                <a:latin typeface="楷体" pitchFamily="49" charset="-122"/>
                <a:ea typeface="楷体" pitchFamily="49" charset="-122"/>
                <a:cs typeface="Arial Unicode MS" pitchFamily="34" charset="-122"/>
              </a:rPr>
              <a:t>1</a:t>
            </a:r>
            <a:r>
              <a:rPr lang="zh-CN" altLang="en-US" sz="2000" b="1" dirty="0" smtClean="0">
                <a:solidFill>
                  <a:srgbClr val="002060"/>
                </a:solidFill>
                <a:latin typeface="楷体" pitchFamily="49" charset="-122"/>
                <a:ea typeface="楷体" pitchFamily="49" charset="-122"/>
                <a:cs typeface="Arial Unicode MS" pitchFamily="34" charset="-122"/>
              </a:rPr>
              <a:t>）开展</a:t>
            </a:r>
            <a:r>
              <a:rPr lang="zh-CN" altLang="en-US" sz="2000" b="1" dirty="0" smtClean="0">
                <a:solidFill>
                  <a:schemeClr val="tx2"/>
                </a:solidFill>
                <a:latin typeface="楷体" pitchFamily="49" charset="-122"/>
                <a:ea typeface="楷体" pitchFamily="49" charset="-122"/>
                <a:cs typeface="Arial Unicode MS" pitchFamily="34" charset="-122"/>
              </a:rPr>
              <a:t>日常</a:t>
            </a:r>
            <a:r>
              <a:rPr lang="zh-CN" altLang="en-US" sz="2000" b="1" dirty="0" smtClean="0">
                <a:solidFill>
                  <a:srgbClr val="FF0000"/>
                </a:solidFill>
                <a:latin typeface="楷体" pitchFamily="49" charset="-122"/>
                <a:ea typeface="楷体" pitchFamily="49" charset="-122"/>
                <a:cs typeface="Arial Unicode MS" pitchFamily="34" charset="-122"/>
              </a:rPr>
              <a:t>膳食营养评估</a:t>
            </a:r>
            <a:r>
              <a:rPr lang="zh-CN" altLang="en-US" sz="2000" b="1" dirty="0" smtClean="0">
                <a:solidFill>
                  <a:schemeClr val="tx2"/>
                </a:solidFill>
                <a:latin typeface="楷体" pitchFamily="49" charset="-122"/>
                <a:ea typeface="楷体" pitchFamily="49" charset="-122"/>
                <a:cs typeface="Times New Roman" pitchFamily="18" charset="0"/>
              </a:rPr>
              <a:t>，建立运动员</a:t>
            </a:r>
            <a:r>
              <a:rPr lang="zh-CN" altLang="en-US" sz="2000" b="1" dirty="0" smtClean="0">
                <a:solidFill>
                  <a:srgbClr val="FF0000"/>
                </a:solidFill>
                <a:latin typeface="楷体" pitchFamily="49" charset="-122"/>
                <a:ea typeface="楷体" pitchFamily="49" charset="-122"/>
                <a:cs typeface="Arial Unicode MS" pitchFamily="34" charset="-122"/>
              </a:rPr>
              <a:t>营养档案</a:t>
            </a:r>
            <a:r>
              <a:rPr lang="zh-CN" altLang="en-US" sz="2000" b="1" dirty="0" smtClean="0">
                <a:solidFill>
                  <a:schemeClr val="tx2"/>
                </a:solidFill>
                <a:latin typeface="楷体" pitchFamily="49" charset="-122"/>
                <a:ea typeface="楷体" pitchFamily="49" charset="-122"/>
                <a:cs typeface="Times New Roman" pitchFamily="18" charset="0"/>
              </a:rPr>
              <a:t>；</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2</a:t>
            </a:r>
            <a:r>
              <a:rPr lang="zh-CN" altLang="en-US" sz="2000" b="1" dirty="0" smtClean="0">
                <a:solidFill>
                  <a:schemeClr val="tx2"/>
                </a:solidFill>
                <a:latin typeface="楷体" pitchFamily="49" charset="-122"/>
                <a:ea typeface="楷体" pitchFamily="49" charset="-122"/>
                <a:cs typeface="Times New Roman" pitchFamily="18" charset="0"/>
              </a:rPr>
              <a:t>）调研运动项目</a:t>
            </a:r>
            <a:r>
              <a:rPr lang="zh-CN" altLang="en-US" sz="2000" b="1" dirty="0" smtClean="0">
                <a:solidFill>
                  <a:srgbClr val="FF0000"/>
                </a:solidFill>
                <a:latin typeface="楷体" pitchFamily="49" charset="-122"/>
                <a:ea typeface="楷体" pitchFamily="49" charset="-122"/>
                <a:cs typeface="Arial Unicode MS" pitchFamily="34" charset="-122"/>
              </a:rPr>
              <a:t>营养需求特征</a:t>
            </a:r>
            <a:r>
              <a:rPr lang="zh-CN" altLang="en-US" sz="2000" b="1" dirty="0" smtClean="0">
                <a:solidFill>
                  <a:schemeClr val="tx2"/>
                </a:solidFill>
                <a:latin typeface="楷体" pitchFamily="49" charset="-122"/>
                <a:ea typeface="楷体" pitchFamily="49" charset="-122"/>
                <a:cs typeface="Times New Roman" pitchFamily="18" charset="0"/>
              </a:rPr>
              <a:t>，研究制定</a:t>
            </a:r>
            <a:r>
              <a:rPr lang="zh-CN" altLang="en-US" sz="2000" b="1" dirty="0" smtClean="0">
                <a:solidFill>
                  <a:srgbClr val="FF0000"/>
                </a:solidFill>
                <a:latin typeface="楷体" pitchFamily="49" charset="-122"/>
                <a:ea typeface="楷体" pitchFamily="49" charset="-122"/>
                <a:cs typeface="Arial Unicode MS" pitchFamily="34" charset="-122"/>
              </a:rPr>
              <a:t>营养摄入推荐标准</a:t>
            </a:r>
            <a:r>
              <a:rPr lang="zh-CN" altLang="en-US" sz="2000" b="1" dirty="0" smtClean="0">
                <a:solidFill>
                  <a:schemeClr val="tx2"/>
                </a:solidFill>
                <a:latin typeface="楷体" pitchFamily="49" charset="-122"/>
                <a:ea typeface="楷体" pitchFamily="49" charset="-122"/>
                <a:cs typeface="Times New Roman" pitchFamily="18" charset="0"/>
              </a:rPr>
              <a:t>；</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3</a:t>
            </a:r>
            <a:r>
              <a:rPr lang="zh-CN" altLang="en-US" sz="2000" b="1" dirty="0" smtClean="0">
                <a:solidFill>
                  <a:schemeClr val="tx2"/>
                </a:solidFill>
                <a:latin typeface="楷体" pitchFamily="49" charset="-122"/>
                <a:ea typeface="楷体" pitchFamily="49" charset="-122"/>
                <a:cs typeface="Times New Roman" pitchFamily="18" charset="0"/>
              </a:rPr>
              <a:t>）针对状态及健康问题制定</a:t>
            </a:r>
            <a:r>
              <a:rPr lang="zh-CN" altLang="en-US" sz="2000" b="1" dirty="0" smtClean="0">
                <a:solidFill>
                  <a:srgbClr val="FF0000"/>
                </a:solidFill>
                <a:latin typeface="楷体" pitchFamily="49" charset="-122"/>
                <a:ea typeface="楷体" pitchFamily="49" charset="-122"/>
                <a:cs typeface="Arial Unicode MS" pitchFamily="34" charset="-122"/>
              </a:rPr>
              <a:t>个性化膳食营养方案</a:t>
            </a:r>
            <a:r>
              <a:rPr lang="zh-CN" altLang="en-US" sz="2000" b="1" dirty="0" smtClean="0">
                <a:solidFill>
                  <a:schemeClr val="tx2"/>
                </a:solidFill>
                <a:latin typeface="楷体" pitchFamily="49" charset="-122"/>
                <a:ea typeface="楷体" pitchFamily="49" charset="-122"/>
                <a:cs typeface="Times New Roman" pitchFamily="18" charset="0"/>
              </a:rPr>
              <a:t>，并监督营养计划的执行；</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4</a:t>
            </a:r>
            <a:r>
              <a:rPr lang="zh-CN" altLang="en-US" sz="2000" b="1" dirty="0" smtClean="0">
                <a:solidFill>
                  <a:schemeClr val="tx2"/>
                </a:solidFill>
                <a:latin typeface="楷体" pitchFamily="49" charset="-122"/>
                <a:ea typeface="楷体" pitchFamily="49" charset="-122"/>
                <a:cs typeface="Times New Roman" pitchFamily="18" charset="0"/>
              </a:rPr>
              <a:t>）开展</a:t>
            </a:r>
            <a:r>
              <a:rPr lang="zh-CN" altLang="en-US" sz="2000" b="1" dirty="0" smtClean="0">
                <a:solidFill>
                  <a:srgbClr val="FF0000"/>
                </a:solidFill>
                <a:latin typeface="楷体" pitchFamily="49" charset="-122"/>
                <a:ea typeface="楷体" pitchFamily="49" charset="-122"/>
                <a:cs typeface="Arial Unicode MS" pitchFamily="34" charset="-122"/>
              </a:rPr>
              <a:t>训练加餐及营养食品补充</a:t>
            </a:r>
            <a:r>
              <a:rPr lang="zh-CN" altLang="en-US" sz="2000" b="1" dirty="0" smtClean="0">
                <a:solidFill>
                  <a:schemeClr val="tx2"/>
                </a:solidFill>
                <a:latin typeface="楷体" pitchFamily="49" charset="-122"/>
                <a:ea typeface="楷体" pitchFamily="49" charset="-122"/>
                <a:cs typeface="Arial Unicode MS" pitchFamily="34" charset="-122"/>
              </a:rPr>
              <a:t>计划</a:t>
            </a:r>
            <a:r>
              <a:rPr lang="zh-CN" altLang="en-US" sz="2000" b="1" dirty="0" smtClean="0">
                <a:solidFill>
                  <a:schemeClr val="tx2"/>
                </a:solidFill>
                <a:latin typeface="楷体" pitchFamily="49" charset="-122"/>
                <a:ea typeface="楷体" pitchFamily="49" charset="-122"/>
                <a:cs typeface="Times New Roman" pitchFamily="18" charset="0"/>
              </a:rPr>
              <a:t>；</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5</a:t>
            </a:r>
            <a:r>
              <a:rPr lang="zh-CN" altLang="en-US" sz="2000" b="1" dirty="0" smtClean="0">
                <a:solidFill>
                  <a:schemeClr val="tx2"/>
                </a:solidFill>
                <a:latin typeface="楷体" pitchFamily="49" charset="-122"/>
                <a:ea typeface="楷体" pitchFamily="49" charset="-122"/>
                <a:cs typeface="Times New Roman" pitchFamily="18" charset="0"/>
              </a:rPr>
              <a:t>）围绕训练周期和大赛</a:t>
            </a:r>
            <a:r>
              <a:rPr lang="zh-CN" altLang="en-US" sz="2000" b="1" dirty="0" smtClean="0">
                <a:solidFill>
                  <a:srgbClr val="FF0000"/>
                </a:solidFill>
                <a:latin typeface="楷体" pitchFamily="49" charset="-122"/>
                <a:ea typeface="楷体" pitchFamily="49" charset="-122"/>
                <a:cs typeface="Arial Unicode MS" pitchFamily="34" charset="-122"/>
              </a:rPr>
              <a:t>备战营养保障</a:t>
            </a:r>
            <a:r>
              <a:rPr lang="zh-CN" altLang="en-US" sz="2000" b="1" dirty="0" smtClean="0">
                <a:solidFill>
                  <a:schemeClr val="tx2"/>
                </a:solidFill>
                <a:latin typeface="楷体" pitchFamily="49" charset="-122"/>
                <a:ea typeface="楷体" pitchFamily="49" charset="-122"/>
                <a:cs typeface="Arial Unicode MS" pitchFamily="34" charset="-122"/>
              </a:rPr>
              <a:t>方案</a:t>
            </a:r>
            <a:r>
              <a:rPr lang="zh-CN" altLang="en-US" sz="2000" b="1" dirty="0" smtClean="0">
                <a:solidFill>
                  <a:schemeClr val="tx2"/>
                </a:solidFill>
                <a:latin typeface="楷体" pitchFamily="49" charset="-122"/>
                <a:ea typeface="楷体" pitchFamily="49" charset="-122"/>
                <a:cs typeface="Times New Roman" pitchFamily="18" charset="0"/>
              </a:rPr>
              <a:t>；</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Calibri" pitchFamily="34" charset="0"/>
                <a:ea typeface="楷体" pitchFamily="49" charset="-122"/>
                <a:cs typeface="Times New Roman" pitchFamily="18" charset="0"/>
              </a:rPr>
              <a:t>6</a:t>
            </a:r>
            <a:r>
              <a:rPr lang="zh-CN" altLang="en-US" sz="2000" b="1" dirty="0" smtClean="0">
                <a:solidFill>
                  <a:schemeClr val="tx2"/>
                </a:solidFill>
                <a:latin typeface="楷体" pitchFamily="49" charset="-122"/>
                <a:ea typeface="楷体" pitchFamily="49" charset="-122"/>
                <a:cs typeface="Times New Roman" pitchFamily="18" charset="0"/>
              </a:rPr>
              <a:t>）编订</a:t>
            </a:r>
            <a:r>
              <a:rPr lang="zh-CN" altLang="en-US" sz="2000" b="1" dirty="0" smtClean="0">
                <a:solidFill>
                  <a:srgbClr val="FF0000"/>
                </a:solidFill>
                <a:latin typeface="楷体" pitchFamily="49" charset="-122"/>
                <a:ea typeface="楷体" pitchFamily="49" charset="-122"/>
                <a:cs typeface="Arial Unicode MS" pitchFamily="34" charset="-122"/>
              </a:rPr>
              <a:t>年度膳食营养报告</a:t>
            </a:r>
            <a:r>
              <a:rPr lang="zh-CN" altLang="en-US" sz="2000" b="1" dirty="0" smtClean="0">
                <a:solidFill>
                  <a:schemeClr val="tx2"/>
                </a:solidFill>
                <a:latin typeface="楷体" pitchFamily="49" charset="-122"/>
                <a:ea typeface="楷体" pitchFamily="49" charset="-122"/>
                <a:cs typeface="Times New Roman" pitchFamily="18" charset="0"/>
              </a:rPr>
              <a:t>及</a:t>
            </a:r>
            <a:r>
              <a:rPr lang="zh-CN" altLang="en-US" sz="2000" b="1" dirty="0" smtClean="0">
                <a:solidFill>
                  <a:srgbClr val="FF0000"/>
                </a:solidFill>
                <a:latin typeface="楷体" pitchFamily="49" charset="-122"/>
                <a:ea typeface="楷体" pitchFamily="49" charset="-122"/>
                <a:cs typeface="Arial Unicode MS" pitchFamily="34" charset="-122"/>
              </a:rPr>
              <a:t>膳食营养指南</a:t>
            </a:r>
            <a:r>
              <a:rPr lang="zh-CN" altLang="en-US" sz="2000" b="1" dirty="0" smtClean="0">
                <a:solidFill>
                  <a:schemeClr val="tx2"/>
                </a:solidFill>
                <a:latin typeface="楷体" pitchFamily="49" charset="-122"/>
                <a:ea typeface="楷体" pitchFamily="49" charset="-122"/>
                <a:cs typeface="Times New Roman" pitchFamily="18" charset="0"/>
              </a:rPr>
              <a:t>；</a:t>
            </a:r>
            <a:endParaRPr lang="en-US" altLang="zh-CN" sz="20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7</a:t>
            </a:r>
            <a:r>
              <a:rPr lang="zh-CN" altLang="en-US" sz="2000" b="1" dirty="0" smtClean="0">
                <a:solidFill>
                  <a:schemeClr val="tx2"/>
                </a:solidFill>
                <a:latin typeface="楷体" pitchFamily="49" charset="-122"/>
                <a:ea typeface="楷体" pitchFamily="49" charset="-122"/>
                <a:cs typeface="Times New Roman" pitchFamily="18" charset="0"/>
              </a:rPr>
              <a:t>）</a:t>
            </a:r>
            <a:r>
              <a:rPr lang="zh-CN" altLang="en-US" sz="2000" b="1" dirty="0" smtClean="0">
                <a:solidFill>
                  <a:schemeClr val="tx2"/>
                </a:solidFill>
                <a:latin typeface="楷体" pitchFamily="49" charset="-122"/>
                <a:ea typeface="楷体" pitchFamily="49" charset="-122"/>
              </a:rPr>
              <a:t>实现运动员餐厅</a:t>
            </a:r>
            <a:r>
              <a:rPr lang="zh-CN" altLang="en-US" sz="2000" b="1" dirty="0" smtClean="0">
                <a:solidFill>
                  <a:srgbClr val="FF0000"/>
                </a:solidFill>
                <a:latin typeface="楷体" pitchFamily="49" charset="-122"/>
                <a:ea typeface="楷体" pitchFamily="49" charset="-122"/>
                <a:cs typeface="Arial Unicode MS" pitchFamily="34" charset="-122"/>
              </a:rPr>
              <a:t>菜品优化及标准化</a:t>
            </a:r>
            <a:r>
              <a:rPr lang="zh-CN" altLang="en-US" sz="2000" b="1" dirty="0" smtClean="0">
                <a:solidFill>
                  <a:srgbClr val="C00000"/>
                </a:solidFill>
                <a:latin typeface="楷体" pitchFamily="49" charset="-122"/>
                <a:ea typeface="楷体" pitchFamily="49" charset="-122"/>
              </a:rPr>
              <a:t>，</a:t>
            </a:r>
            <a:r>
              <a:rPr lang="zh-CN" altLang="zh-CN" sz="2000" b="1" dirty="0" smtClean="0">
                <a:solidFill>
                  <a:schemeClr val="tx2"/>
                </a:solidFill>
                <a:latin typeface="楷体" pitchFamily="49" charset="-122"/>
                <a:ea typeface="楷体" pitchFamily="49" charset="-122"/>
              </a:rPr>
              <a:t>按照营养摄入推荐标准</a:t>
            </a:r>
            <a:r>
              <a:rPr lang="zh-CN" altLang="zh-CN" sz="2000" b="1" dirty="0" smtClean="0">
                <a:solidFill>
                  <a:schemeClr val="tx2"/>
                </a:solidFill>
                <a:latin typeface="楷体" pitchFamily="49" charset="-122"/>
                <a:ea typeface="楷体" pitchFamily="49" charset="-122"/>
                <a:cs typeface="Arial Unicode MS" pitchFamily="34" charset="-122"/>
              </a:rPr>
              <a:t>协助</a:t>
            </a:r>
            <a:r>
              <a:rPr lang="zh-CN" altLang="en-US" sz="2000" b="1" dirty="0" smtClean="0">
                <a:solidFill>
                  <a:srgbClr val="FF0000"/>
                </a:solidFill>
                <a:latin typeface="楷体" pitchFamily="49" charset="-122"/>
                <a:ea typeface="楷体" pitchFamily="49" charset="-122"/>
                <a:cs typeface="Arial Unicode MS" pitchFamily="34" charset="-122"/>
              </a:rPr>
              <a:t>科学配餐</a:t>
            </a:r>
            <a:r>
              <a:rPr lang="zh-CN" altLang="zh-CN" sz="2000" b="1" dirty="0" smtClean="0">
                <a:solidFill>
                  <a:schemeClr val="tx2"/>
                </a:solidFill>
                <a:latin typeface="楷体" pitchFamily="49" charset="-122"/>
                <a:ea typeface="楷体" pitchFamily="49" charset="-122"/>
              </a:rPr>
              <a:t>；</a:t>
            </a:r>
            <a:endParaRPr lang="en-US" altLang="zh-CN" sz="2000" b="1" dirty="0" smtClean="0">
              <a:solidFill>
                <a:schemeClr val="tx2"/>
              </a:solidFill>
              <a:latin typeface="楷体" pitchFamily="49" charset="-122"/>
              <a:ea typeface="楷体" pitchFamily="49" charset="-122"/>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8</a:t>
            </a:r>
            <a:r>
              <a:rPr lang="zh-CN" altLang="en-US" sz="2000" b="1" dirty="0" smtClean="0">
                <a:solidFill>
                  <a:schemeClr val="tx2"/>
                </a:solidFill>
                <a:latin typeface="楷体" pitchFamily="49" charset="-122"/>
                <a:ea typeface="楷体" pitchFamily="49" charset="-122"/>
                <a:cs typeface="Times New Roman" pitchFamily="18" charset="0"/>
              </a:rPr>
              <a:t>）</a:t>
            </a:r>
            <a:r>
              <a:rPr lang="zh-CN" altLang="zh-CN" sz="2000" b="1" dirty="0" smtClean="0">
                <a:solidFill>
                  <a:schemeClr val="tx2"/>
                </a:solidFill>
                <a:latin typeface="楷体" pitchFamily="49" charset="-122"/>
                <a:ea typeface="楷体" pitchFamily="49" charset="-122"/>
              </a:rPr>
              <a:t>协助餐厅制作食品标签等</a:t>
            </a:r>
            <a:r>
              <a:rPr lang="zh-CN" altLang="zh-CN" sz="2000" b="1" dirty="0" smtClean="0">
                <a:solidFill>
                  <a:srgbClr val="FF0000"/>
                </a:solidFill>
                <a:latin typeface="楷体" pitchFamily="49" charset="-122"/>
                <a:ea typeface="楷体" pitchFamily="49" charset="-122"/>
                <a:cs typeface="Arial Unicode MS" pitchFamily="34" charset="-122"/>
              </a:rPr>
              <a:t>营养知识宣教</a:t>
            </a:r>
            <a:r>
              <a:rPr lang="zh-CN" altLang="zh-CN" sz="2000" b="1" dirty="0" smtClean="0">
                <a:solidFill>
                  <a:schemeClr val="tx2"/>
                </a:solidFill>
                <a:latin typeface="楷体" pitchFamily="49" charset="-122"/>
                <a:ea typeface="楷体" pitchFamily="49" charset="-122"/>
                <a:cs typeface="Arial Unicode MS" pitchFamily="34" charset="-122"/>
              </a:rPr>
              <a:t>资料</a:t>
            </a:r>
            <a:r>
              <a:rPr lang="zh-CN" altLang="en-US" sz="2000" b="1" dirty="0" smtClean="0">
                <a:solidFill>
                  <a:schemeClr val="tx2"/>
                </a:solidFill>
                <a:latin typeface="楷体" pitchFamily="49" charset="-122"/>
                <a:ea typeface="楷体" pitchFamily="49" charset="-122"/>
              </a:rPr>
              <a:t>及</a:t>
            </a:r>
            <a:r>
              <a:rPr lang="zh-CN" altLang="en-US" sz="2000" b="1" dirty="0" smtClean="0">
                <a:solidFill>
                  <a:srgbClr val="FF0000"/>
                </a:solidFill>
                <a:latin typeface="楷体" pitchFamily="49" charset="-122"/>
                <a:ea typeface="楷体" pitchFamily="49" charset="-122"/>
                <a:cs typeface="Arial Unicode MS" pitchFamily="34" charset="-122"/>
              </a:rPr>
              <a:t>科学化供餐</a:t>
            </a:r>
            <a:r>
              <a:rPr lang="zh-CN" altLang="en-US" sz="2000" b="1" dirty="0" smtClean="0">
                <a:solidFill>
                  <a:schemeClr val="tx2"/>
                </a:solidFill>
                <a:latin typeface="楷体" pitchFamily="49" charset="-122"/>
                <a:ea typeface="楷体" pitchFamily="49" charset="-122"/>
              </a:rPr>
              <a:t>；</a:t>
            </a:r>
            <a:endParaRPr lang="en-US" altLang="zh-CN" sz="2000" b="1" dirty="0" smtClean="0">
              <a:solidFill>
                <a:schemeClr val="tx2"/>
              </a:solidFill>
              <a:latin typeface="楷体" pitchFamily="49" charset="-122"/>
              <a:ea typeface="楷体" pitchFamily="49" charset="-122"/>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9</a:t>
            </a:r>
            <a:r>
              <a:rPr lang="zh-CN" altLang="en-US" sz="2000" b="1" dirty="0" smtClean="0">
                <a:solidFill>
                  <a:schemeClr val="tx2"/>
                </a:solidFill>
                <a:latin typeface="楷体" pitchFamily="49" charset="-122"/>
                <a:ea typeface="楷体" pitchFamily="49" charset="-122"/>
                <a:cs typeface="Times New Roman" pitchFamily="18" charset="0"/>
              </a:rPr>
              <a:t>）开展运动员</a:t>
            </a:r>
            <a:r>
              <a:rPr lang="zh-CN" altLang="en-US" sz="2000" b="1" dirty="0" smtClean="0">
                <a:solidFill>
                  <a:schemeClr val="tx2"/>
                </a:solidFill>
                <a:latin typeface="楷体" pitchFamily="49" charset="-122"/>
                <a:ea typeface="楷体" pitchFamily="49" charset="-122"/>
                <a:cs typeface="Arial Unicode MS" pitchFamily="34" charset="-122"/>
              </a:rPr>
              <a:t>日常</a:t>
            </a:r>
            <a:r>
              <a:rPr lang="zh-CN" altLang="en-US" sz="2000" b="1" dirty="0" smtClean="0">
                <a:solidFill>
                  <a:srgbClr val="FF0000"/>
                </a:solidFill>
                <a:latin typeface="楷体" pitchFamily="49" charset="-122"/>
                <a:ea typeface="楷体" pitchFamily="49" charset="-122"/>
                <a:cs typeface="Arial Unicode MS" pitchFamily="34" charset="-122"/>
              </a:rPr>
              <a:t>营养知识教育</a:t>
            </a:r>
            <a:r>
              <a:rPr lang="zh-CN" altLang="en-US" sz="2000" b="1" dirty="0" smtClean="0">
                <a:solidFill>
                  <a:schemeClr val="tx2"/>
                </a:solidFill>
                <a:latin typeface="楷体" pitchFamily="49" charset="-122"/>
                <a:ea typeface="楷体" pitchFamily="49" charset="-122"/>
                <a:cs typeface="Times New Roman" pitchFamily="18" charset="0"/>
              </a:rPr>
              <a:t>、营养讲座和咨询；</a:t>
            </a:r>
            <a:endParaRPr lang="en-US" altLang="zh-CN" sz="800" b="1" dirty="0" smtClean="0">
              <a:solidFill>
                <a:schemeClr val="tx2"/>
              </a:solidFill>
              <a:latin typeface="楷体" pitchFamily="49" charset="-122"/>
              <a:ea typeface="楷体" pitchFamily="49" charset="-122"/>
              <a:cs typeface="Times New Roman" pitchFamily="18" charset="0"/>
            </a:endParaRPr>
          </a:p>
          <a:p>
            <a:pPr lvl="0" indent="304800" fontAlgn="base">
              <a:spcBef>
                <a:spcPct val="0"/>
              </a:spcBef>
              <a:spcAft>
                <a:spcPct val="0"/>
              </a:spcAft>
            </a:pPr>
            <a:r>
              <a:rPr lang="en-US" altLang="zh-CN" sz="2000" b="1" dirty="0" smtClean="0">
                <a:solidFill>
                  <a:schemeClr val="tx2"/>
                </a:solidFill>
                <a:latin typeface="楷体" pitchFamily="49" charset="-122"/>
                <a:ea typeface="楷体" pitchFamily="49" charset="-122"/>
                <a:cs typeface="Times New Roman" pitchFamily="18" charset="0"/>
              </a:rPr>
              <a:t>10</a:t>
            </a:r>
            <a:r>
              <a:rPr lang="zh-CN" altLang="en-US" sz="2000" b="1" dirty="0" smtClean="0">
                <a:solidFill>
                  <a:schemeClr val="tx2"/>
                </a:solidFill>
                <a:latin typeface="楷体" pitchFamily="49" charset="-122"/>
                <a:ea typeface="楷体" pitchFamily="49" charset="-122"/>
                <a:cs typeface="Times New Roman" pitchFamily="18" charset="0"/>
              </a:rPr>
              <a:t>）</a:t>
            </a:r>
            <a:r>
              <a:rPr lang="zh-CN" altLang="en-US" sz="2000" b="1" u="sng" dirty="0" smtClean="0">
                <a:solidFill>
                  <a:schemeClr val="tx2"/>
                </a:solidFill>
                <a:latin typeface="楷体" pitchFamily="49" charset="-122"/>
                <a:ea typeface="楷体" pitchFamily="49" charset="-122"/>
              </a:rPr>
              <a:t>构建</a:t>
            </a:r>
            <a:r>
              <a:rPr lang="zh-CN" altLang="en-US" sz="2000" b="1" u="sng" dirty="0" smtClean="0">
                <a:solidFill>
                  <a:srgbClr val="FF0000"/>
                </a:solidFill>
                <a:latin typeface="楷体" pitchFamily="49" charset="-122"/>
                <a:ea typeface="楷体" pitchFamily="49" charset="-122"/>
                <a:cs typeface="Arial Unicode MS" pitchFamily="34" charset="-122"/>
              </a:rPr>
              <a:t>智慧餐厅</a:t>
            </a:r>
            <a:r>
              <a:rPr lang="zh-CN" altLang="en-US" sz="2000" b="1" u="sng" dirty="0" smtClean="0">
                <a:solidFill>
                  <a:schemeClr val="tx2"/>
                </a:solidFill>
                <a:latin typeface="楷体" pitchFamily="49" charset="-122"/>
                <a:ea typeface="楷体" pitchFamily="49" charset="-122"/>
              </a:rPr>
              <a:t>及搭建数据平台</a:t>
            </a:r>
            <a:r>
              <a:rPr lang="zh-CN" altLang="zh-CN" sz="2000" b="1" u="sng" dirty="0" smtClean="0">
                <a:solidFill>
                  <a:schemeClr val="tx2"/>
                </a:solidFill>
                <a:latin typeface="楷体" pitchFamily="49" charset="-122"/>
                <a:ea typeface="楷体" pitchFamily="49" charset="-122"/>
              </a:rPr>
              <a:t>，实现运动员</a:t>
            </a:r>
            <a:r>
              <a:rPr lang="zh-CN" altLang="en-US" sz="2000" b="1" u="sng" dirty="0" smtClean="0">
                <a:solidFill>
                  <a:schemeClr val="tx2"/>
                </a:solidFill>
                <a:latin typeface="楷体" pitchFamily="49" charset="-122"/>
                <a:ea typeface="楷体" pitchFamily="49" charset="-122"/>
              </a:rPr>
              <a:t>数字化</a:t>
            </a:r>
            <a:r>
              <a:rPr lang="zh-CN" altLang="en-US" sz="2000" b="1" u="sng" dirty="0" smtClean="0">
                <a:solidFill>
                  <a:srgbClr val="FF0000"/>
                </a:solidFill>
                <a:latin typeface="楷体" pitchFamily="49" charset="-122"/>
                <a:ea typeface="楷体" pitchFamily="49" charset="-122"/>
                <a:cs typeface="Arial Unicode MS" pitchFamily="34" charset="-122"/>
              </a:rPr>
              <a:t>营养管理</a:t>
            </a:r>
            <a:r>
              <a:rPr lang="zh-CN" altLang="zh-CN" sz="2000" b="1" u="sng" dirty="0" smtClean="0">
                <a:latin typeface="楷体" pitchFamily="49" charset="-122"/>
                <a:ea typeface="楷体" pitchFamily="49" charset="-122"/>
              </a:rPr>
              <a:t>。</a:t>
            </a:r>
            <a:endParaRPr lang="en-US" altLang="zh-CN" sz="2000" b="1" u="sng" dirty="0" smtClean="0">
              <a:latin typeface="楷体" pitchFamily="49" charset="-122"/>
              <a:ea typeface="楷体" pitchFamily="49" charset="-122"/>
              <a:cs typeface="Times New Roman" pitchFamily="18" charset="0"/>
            </a:endParaRPr>
          </a:p>
          <a:p>
            <a:pPr lvl="0" indent="304800" fontAlgn="base">
              <a:spcBef>
                <a:spcPct val="0"/>
              </a:spcBef>
              <a:spcAft>
                <a:spcPct val="0"/>
              </a:spcAft>
            </a:pPr>
            <a:endParaRPr lang="zh-CN" altLang="en-US" b="1" dirty="0" smtClean="0">
              <a:solidFill>
                <a:schemeClr val="tx2"/>
              </a:solidFill>
              <a:latin typeface="Arial" pitchFamily="34" charset="0"/>
              <a:ea typeface="宋体" pitchFamily="2" charset="-122"/>
              <a:cs typeface="宋体" pitchFamily="2" charset="-122"/>
            </a:endParaRPr>
          </a:p>
          <a:p>
            <a:pPr lvl="0" indent="304800" fontAlgn="base">
              <a:spcBef>
                <a:spcPct val="0"/>
              </a:spcBef>
              <a:spcAft>
                <a:spcPct val="0"/>
              </a:spcAft>
            </a:pPr>
            <a:endParaRPr lang="en-US" altLang="zh-CN" b="1" dirty="0" smtClean="0">
              <a:solidFill>
                <a:srgbClr val="002060"/>
              </a:solidFill>
              <a:latin typeface="楷体" pitchFamily="49" charset="-122"/>
              <a:ea typeface="楷体" pitchFamily="49" charset="-122"/>
            </a:endParaRPr>
          </a:p>
          <a:p>
            <a:r>
              <a:rPr lang="en-US" altLang="zh-CN" b="1" dirty="0" smtClean="0">
                <a:solidFill>
                  <a:srgbClr val="002060"/>
                </a:solidFill>
                <a:latin typeface="楷体" pitchFamily="49" charset="-122"/>
                <a:ea typeface="楷体" pitchFamily="49" charset="-122"/>
              </a:rPr>
              <a:t/>
            </a:r>
            <a:br>
              <a:rPr lang="en-US" altLang="zh-CN" b="1" dirty="0" smtClean="0">
                <a:solidFill>
                  <a:srgbClr val="002060"/>
                </a:solidFill>
                <a:latin typeface="楷体" pitchFamily="49" charset="-122"/>
                <a:ea typeface="楷体" pitchFamily="49" charset="-122"/>
              </a:rPr>
            </a:br>
            <a:endParaRPr lang="zh-CN" altLang="en-US" dirty="0"/>
          </a:p>
        </p:txBody>
      </p:sp>
      <p:sp>
        <p:nvSpPr>
          <p:cNvPr id="9" name="标题 1"/>
          <p:cNvSpPr txBox="1">
            <a:spLocks/>
          </p:cNvSpPr>
          <p:nvPr/>
        </p:nvSpPr>
        <p:spPr>
          <a:xfrm>
            <a:off x="467544" y="193204"/>
            <a:ext cx="4716356" cy="5847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chemeClr val="bg1"/>
                </a:solidFill>
                <a:effectLst/>
                <a:uLnTx/>
                <a:uFillTx/>
                <a:latin typeface="楷体" pitchFamily="49" charset="-122"/>
                <a:ea typeface="楷体" pitchFamily="49" charset="-122"/>
                <a:cs typeface="+mn-cs"/>
              </a:rPr>
              <a:t>国家队营养科技整体工作</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95536" y="841276"/>
            <a:ext cx="8139178" cy="540000"/>
          </a:xfrm>
        </p:spPr>
        <p:txBody>
          <a:bodyPr/>
          <a:lstStyle/>
          <a:p>
            <a:pPr eaLnBrk="1" hangingPunct="1">
              <a:defRPr/>
            </a:pPr>
            <a:r>
              <a:rPr lang="zh-CN" altLang="en-US" dirty="0" smtClean="0">
                <a:solidFill>
                  <a:srgbClr val="0000FF"/>
                </a:solidFill>
                <a:effectLst>
                  <a:outerShdw blurRad="38100" dist="38100" dir="2700000" algn="tl">
                    <a:srgbClr val="C0C0C0"/>
                  </a:outerShdw>
                </a:effectLst>
              </a:rPr>
              <a:t>赛前期（</a:t>
            </a:r>
            <a:r>
              <a:rPr lang="en-US" altLang="zh-CN" dirty="0" smtClean="0">
                <a:solidFill>
                  <a:srgbClr val="0000FF"/>
                </a:solidFill>
                <a:effectLst>
                  <a:outerShdw blurRad="38100" dist="38100" dir="2700000" algn="tl">
                    <a:srgbClr val="C0C0C0"/>
                  </a:outerShdw>
                </a:effectLst>
              </a:rPr>
              <a:t>1</a:t>
            </a:r>
            <a:r>
              <a:rPr lang="zh-CN" altLang="en-US" dirty="0" smtClean="0">
                <a:solidFill>
                  <a:srgbClr val="0000FF"/>
                </a:solidFill>
                <a:effectLst>
                  <a:outerShdw blurRad="38100" dist="38100" dir="2700000" algn="tl">
                    <a:srgbClr val="C0C0C0"/>
                  </a:outerShdw>
                </a:effectLst>
              </a:rPr>
              <a:t>周）的食物安排：</a:t>
            </a:r>
          </a:p>
        </p:txBody>
      </p:sp>
      <p:sp>
        <p:nvSpPr>
          <p:cNvPr id="86019" name="Rectangle 3"/>
          <p:cNvSpPr>
            <a:spLocks noGrp="1" noChangeArrowheads="1"/>
          </p:cNvSpPr>
          <p:nvPr>
            <p:ph type="body" idx="1"/>
          </p:nvPr>
        </p:nvSpPr>
        <p:spPr>
          <a:xfrm>
            <a:off x="566739" y="1460500"/>
            <a:ext cx="8181975" cy="3556000"/>
          </a:xfrm>
        </p:spPr>
        <p:txBody>
          <a:bodyPr/>
          <a:lstStyle/>
          <a:p>
            <a:pPr eaLnBrk="1" hangingPunct="1">
              <a:lnSpc>
                <a:spcPct val="100000"/>
              </a:lnSpc>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为了储备肌糖原，通常在赛前 </a:t>
            </a:r>
            <a:r>
              <a:rPr lang="en-US" altLang="zh-CN" sz="2000" b="1" dirty="0" smtClean="0">
                <a:solidFill>
                  <a:schemeClr val="tx2"/>
                </a:solidFill>
                <a:latin typeface="华文楷体" pitchFamily="2" charset="-122"/>
                <a:ea typeface="华文楷体" pitchFamily="2" charset="-122"/>
              </a:rPr>
              <a:t>7</a:t>
            </a:r>
            <a:r>
              <a:rPr lang="zh-CN" altLang="en-US" sz="2000" b="1" dirty="0" smtClean="0">
                <a:solidFill>
                  <a:schemeClr val="tx2"/>
                </a:solidFill>
                <a:latin typeface="华文楷体" pitchFamily="2" charset="-122"/>
                <a:ea typeface="华文楷体" pitchFamily="2" charset="-122"/>
              </a:rPr>
              <a:t>天开始减少食物中碳水化合物的比例（</a:t>
            </a:r>
            <a:r>
              <a:rPr lang="en-US" altLang="zh-CN" sz="2000" b="1" dirty="0" smtClean="0">
                <a:solidFill>
                  <a:schemeClr val="tx2"/>
                </a:solidFill>
                <a:latin typeface="华文楷体" pitchFamily="2" charset="-122"/>
                <a:ea typeface="华文楷体" pitchFamily="2" charset="-122"/>
              </a:rPr>
              <a:t>42%</a:t>
            </a:r>
            <a:r>
              <a:rPr lang="zh-CN" altLang="en-US" sz="2000" b="1" dirty="0" smtClean="0">
                <a:solidFill>
                  <a:schemeClr val="tx2"/>
                </a:solidFill>
                <a:latin typeface="华文楷体" pitchFamily="2" charset="-122"/>
                <a:ea typeface="华文楷体" pitchFamily="2" charset="-122"/>
              </a:rPr>
              <a:t>），增加脂肪的比例（</a:t>
            </a:r>
            <a:r>
              <a:rPr lang="en-US" altLang="zh-CN" sz="2000" b="1" dirty="0" smtClean="0">
                <a:solidFill>
                  <a:schemeClr val="tx2"/>
                </a:solidFill>
                <a:latin typeface="华文楷体" pitchFamily="2" charset="-122"/>
                <a:ea typeface="华文楷体" pitchFamily="2" charset="-122"/>
              </a:rPr>
              <a:t>36%</a:t>
            </a:r>
            <a:r>
              <a:rPr lang="zh-CN" altLang="en-US" sz="2000" b="1" dirty="0" smtClean="0">
                <a:solidFill>
                  <a:schemeClr val="tx2"/>
                </a:solidFill>
                <a:latin typeface="华文楷体" pitchFamily="2" charset="-122"/>
                <a:ea typeface="华文楷体" pitchFamily="2" charset="-122"/>
              </a:rPr>
              <a:t>）；在赛前 </a:t>
            </a:r>
            <a:r>
              <a:rPr lang="en-US" altLang="zh-CN" sz="2000" b="1" dirty="0" smtClean="0">
                <a:solidFill>
                  <a:schemeClr val="tx2"/>
                </a:solidFill>
                <a:latin typeface="华文楷体" pitchFamily="2" charset="-122"/>
                <a:ea typeface="华文楷体" pitchFamily="2" charset="-122"/>
              </a:rPr>
              <a:t>3</a:t>
            </a:r>
            <a:r>
              <a:rPr lang="zh-CN" altLang="en-US" sz="2000" b="1" dirty="0" smtClean="0">
                <a:solidFill>
                  <a:schemeClr val="tx2"/>
                </a:solidFill>
                <a:latin typeface="华文楷体" pitchFamily="2" charset="-122"/>
                <a:ea typeface="华文楷体" pitchFamily="2" charset="-122"/>
              </a:rPr>
              <a:t>天增大碳水化合物的比例（</a:t>
            </a:r>
            <a:r>
              <a:rPr lang="en-US" altLang="zh-CN" sz="2000" b="1" dirty="0" smtClean="0">
                <a:solidFill>
                  <a:schemeClr val="tx2"/>
                </a:solidFill>
                <a:latin typeface="华文楷体" pitchFamily="2" charset="-122"/>
                <a:ea typeface="华文楷体" pitchFamily="2" charset="-122"/>
              </a:rPr>
              <a:t>61%</a:t>
            </a:r>
            <a:r>
              <a:rPr lang="zh-CN" altLang="en-US" sz="2000" b="1" dirty="0" smtClean="0">
                <a:solidFill>
                  <a:schemeClr val="tx2"/>
                </a:solidFill>
                <a:latin typeface="华文楷体" pitchFamily="2" charset="-122"/>
                <a:ea typeface="华文楷体" pitchFamily="2" charset="-122"/>
              </a:rPr>
              <a:t>），减少脂肪的比例（</a:t>
            </a:r>
            <a:r>
              <a:rPr lang="en-US" altLang="zh-CN" sz="2000" b="1" dirty="0" smtClean="0">
                <a:solidFill>
                  <a:schemeClr val="tx2"/>
                </a:solidFill>
                <a:latin typeface="华文楷体" pitchFamily="2" charset="-122"/>
                <a:ea typeface="华文楷体" pitchFamily="2" charset="-122"/>
              </a:rPr>
              <a:t>22%</a:t>
            </a:r>
            <a:r>
              <a:rPr lang="zh-CN" altLang="en-US" sz="2000" b="1" dirty="0" smtClean="0">
                <a:solidFill>
                  <a:schemeClr val="tx2"/>
                </a:solidFill>
                <a:latin typeface="华文楷体" pitchFamily="2" charset="-122"/>
                <a:ea typeface="华文楷体" pitchFamily="2" charset="-122"/>
              </a:rPr>
              <a:t>）。</a:t>
            </a:r>
          </a:p>
          <a:p>
            <a:pPr eaLnBrk="1" hangingPunct="1">
              <a:lnSpc>
                <a:spcPct val="100000"/>
              </a:lnSpc>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选择自己常吃的、喜欢的食物。</a:t>
            </a:r>
          </a:p>
          <a:p>
            <a:pPr eaLnBrk="1" hangingPunct="1">
              <a:lnSpc>
                <a:spcPct val="100000"/>
              </a:lnSpc>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赛前</a:t>
            </a:r>
            <a:r>
              <a:rPr lang="en-US" altLang="zh-CN" sz="2000" b="1" dirty="0" smtClean="0">
                <a:solidFill>
                  <a:schemeClr val="tx2"/>
                </a:solidFill>
                <a:latin typeface="华文楷体" pitchFamily="2" charset="-122"/>
                <a:ea typeface="华文楷体" pitchFamily="2" charset="-122"/>
              </a:rPr>
              <a:t>1</a:t>
            </a:r>
            <a:r>
              <a:rPr lang="zh-CN" altLang="en-US" sz="2000" b="1" dirty="0" smtClean="0">
                <a:solidFill>
                  <a:schemeClr val="tx2"/>
                </a:solidFill>
                <a:latin typeface="华文楷体" pitchFamily="2" charset="-122"/>
                <a:ea typeface="华文楷体" pitchFamily="2" charset="-122"/>
              </a:rPr>
              <a:t>周逐渐减少训练量，但能量摄取量并不减少，以增加肌糖原储备。</a:t>
            </a:r>
          </a:p>
          <a:p>
            <a:pPr eaLnBrk="1" hangingPunct="1">
              <a:lnSpc>
                <a:spcPct val="100000"/>
              </a:lnSpc>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体重可能略有增加。</a:t>
            </a:r>
          </a:p>
        </p:txBody>
      </p:sp>
      <p:sp>
        <p:nvSpPr>
          <p:cNvPr id="86020" name="Rectangle 4"/>
          <p:cNvSpPr>
            <a:spLocks noChangeArrowheads="1"/>
          </p:cNvSpPr>
          <p:nvPr/>
        </p:nvSpPr>
        <p:spPr bwMode="auto">
          <a:xfrm>
            <a:off x="323850" y="5233204"/>
            <a:ext cx="8280400" cy="276999"/>
          </a:xfrm>
          <a:prstGeom prst="rect">
            <a:avLst/>
          </a:prstGeom>
          <a:noFill/>
          <a:ln w="9525">
            <a:noFill/>
            <a:miter lim="800000"/>
            <a:headEnd/>
            <a:tailEnd/>
          </a:ln>
        </p:spPr>
        <p:txBody>
          <a:bodyPr anchor="ctr">
            <a:spAutoFit/>
          </a:bodyPr>
          <a:lstStyle/>
          <a:p>
            <a:r>
              <a:rPr lang="zh-CN" altLang="en-US" sz="1200"/>
              <a:t>董二为</a:t>
            </a:r>
            <a:r>
              <a:rPr lang="en-US" altLang="zh-CN" sz="1200"/>
              <a:t>,</a:t>
            </a:r>
            <a:r>
              <a:rPr lang="zh-CN" altLang="en-US" sz="1200"/>
              <a:t>翁庆章</a:t>
            </a:r>
            <a:r>
              <a:rPr lang="en-US" altLang="zh-CN" sz="1200"/>
              <a:t>. </a:t>
            </a:r>
            <a:r>
              <a:rPr lang="zh-CN" altLang="en-US" sz="1200"/>
              <a:t>马拉松比赛制胜的关键因素</a:t>
            </a:r>
            <a:r>
              <a:rPr lang="en-US" altLang="zh-CN" sz="1200"/>
              <a:t>(1)</a:t>
            </a:r>
            <a:r>
              <a:rPr lang="en-US" altLang="zh-CN" sz="1200">
                <a:latin typeface="Arial" charset="0"/>
              </a:rPr>
              <a:t>——</a:t>
            </a:r>
            <a:r>
              <a:rPr lang="en-US" altLang="zh-CN" sz="1200"/>
              <a:t> </a:t>
            </a:r>
            <a:r>
              <a:rPr lang="zh-CN" altLang="en-US" sz="1200"/>
              <a:t>现场营养科学指导</a:t>
            </a:r>
            <a:r>
              <a:rPr lang="en-US" altLang="zh-CN" sz="1200"/>
              <a:t>. </a:t>
            </a:r>
            <a:r>
              <a:rPr lang="zh-CN" altLang="en-US" sz="1200"/>
              <a:t>中国体育科技，</a:t>
            </a:r>
            <a:r>
              <a:rPr lang="en-US" altLang="zh-CN" sz="1200"/>
              <a:t>2000</a:t>
            </a:r>
            <a:r>
              <a:rPr lang="zh-CN" altLang="en-US" sz="1200"/>
              <a:t>，</a:t>
            </a:r>
            <a:r>
              <a:rPr lang="en-US" altLang="zh-CN" sz="1200"/>
              <a:t>36</a:t>
            </a:r>
            <a:r>
              <a:rPr lang="zh-CN" altLang="en-US" sz="1200"/>
              <a:t>（</a:t>
            </a:r>
            <a:r>
              <a:rPr lang="en-US" altLang="zh-CN" sz="1200"/>
              <a:t>5</a:t>
            </a:r>
            <a:r>
              <a:rPr lang="zh-CN" altLang="en-US" sz="1200"/>
              <a:t>）：</a:t>
            </a:r>
            <a:r>
              <a:rPr lang="en-US" altLang="zh-CN" sz="1200"/>
              <a:t>14-16</a:t>
            </a:r>
            <a:endParaRPr lang="en-US" altLang="zh-C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95536" y="841276"/>
            <a:ext cx="8139178" cy="540000"/>
          </a:xfrm>
        </p:spPr>
        <p:txBody>
          <a:bodyPr/>
          <a:lstStyle/>
          <a:p>
            <a:pPr eaLnBrk="1" hangingPunct="1">
              <a:defRPr/>
            </a:pPr>
            <a:r>
              <a:rPr lang="zh-CN" altLang="en-US" b="1" dirty="0" smtClean="0">
                <a:solidFill>
                  <a:srgbClr val="0000FF"/>
                </a:solidFill>
                <a:effectLst>
                  <a:outerShdw blurRad="38100" dist="38100" dir="2700000" algn="tl">
                    <a:srgbClr val="C0C0C0"/>
                  </a:outerShdw>
                </a:effectLst>
              </a:rPr>
              <a:t>赛前餐</a:t>
            </a:r>
          </a:p>
        </p:txBody>
      </p:sp>
      <p:sp>
        <p:nvSpPr>
          <p:cNvPr id="87043" name="Rectangle 3"/>
          <p:cNvSpPr>
            <a:spLocks noGrp="1" noChangeArrowheads="1"/>
          </p:cNvSpPr>
          <p:nvPr>
            <p:ph type="body" idx="1"/>
          </p:nvPr>
        </p:nvSpPr>
        <p:spPr>
          <a:xfrm>
            <a:off x="467544" y="1513871"/>
            <a:ext cx="8139178" cy="4201129"/>
          </a:xfrm>
        </p:spPr>
        <p:txBody>
          <a:bodyPr/>
          <a:lstStyle/>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高碳水化合物、适量小分子糖、低脂肪、低蛋白质、少膳食纤维、高密度、易消化、习惯性的食物结构</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确定个性化餐量</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就餐时间（赛前</a:t>
            </a:r>
            <a:r>
              <a:rPr lang="en-US" altLang="zh-CN" sz="2000" b="1" dirty="0" smtClean="0">
                <a:solidFill>
                  <a:schemeClr val="tx2"/>
                </a:solidFill>
                <a:latin typeface="华文楷体" pitchFamily="2" charset="-122"/>
                <a:ea typeface="华文楷体" pitchFamily="2" charset="-122"/>
              </a:rPr>
              <a:t>3</a:t>
            </a:r>
            <a:r>
              <a:rPr lang="zh-CN" altLang="en-US" sz="2000" b="1" dirty="0" smtClean="0">
                <a:solidFill>
                  <a:schemeClr val="tx2"/>
                </a:solidFill>
                <a:latin typeface="华文楷体" pitchFamily="2" charset="-122"/>
                <a:ea typeface="华文楷体" pitchFamily="2" charset="-122"/>
              </a:rPr>
              <a:t>～</a:t>
            </a:r>
            <a:r>
              <a:rPr lang="en-US" altLang="zh-CN" sz="2000" b="1" dirty="0" smtClean="0">
                <a:solidFill>
                  <a:schemeClr val="tx2"/>
                </a:solidFill>
                <a:latin typeface="华文楷体" pitchFamily="2" charset="-122"/>
                <a:ea typeface="华文楷体" pitchFamily="2" charset="-122"/>
              </a:rPr>
              <a:t>5</a:t>
            </a:r>
            <a:r>
              <a:rPr lang="zh-CN" altLang="en-US" sz="2000" b="1" dirty="0" smtClean="0">
                <a:solidFill>
                  <a:schemeClr val="tx2"/>
                </a:solidFill>
                <a:latin typeface="华文楷体" pitchFamily="2" charset="-122"/>
                <a:ea typeface="华文楷体" pitchFamily="2" charset="-122"/>
              </a:rPr>
              <a:t>小时）</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赛前的饮水或运动饮料</a:t>
            </a:r>
          </a:p>
          <a:p>
            <a:pPr eaLnBrk="1" hangingPunct="1">
              <a:buClr>
                <a:srgbClr val="008000"/>
              </a:buClr>
              <a:buFont typeface="Wingdings" pitchFamily="2" charset="2"/>
              <a:buChar char="p"/>
            </a:pPr>
            <a:r>
              <a:rPr lang="zh-CN" altLang="en-US" sz="2000" b="1" dirty="0" smtClean="0">
                <a:solidFill>
                  <a:schemeClr val="tx2"/>
                </a:solidFill>
                <a:latin typeface="华文楷体" pitchFamily="2" charset="-122"/>
                <a:ea typeface="华文楷体" pitchFamily="2" charset="-122"/>
              </a:rPr>
              <a:t>如果比赛在早晨（比如</a:t>
            </a:r>
            <a:r>
              <a:rPr lang="en-US" altLang="zh-CN" sz="2000" b="1" dirty="0" smtClean="0">
                <a:solidFill>
                  <a:schemeClr val="tx2"/>
                </a:solidFill>
                <a:latin typeface="华文楷体" pitchFamily="2" charset="-122"/>
                <a:ea typeface="华文楷体" pitchFamily="2" charset="-122"/>
              </a:rPr>
              <a:t>8</a:t>
            </a:r>
            <a:r>
              <a:rPr lang="zh-CN" altLang="en-US" sz="2000" b="1" dirty="0" smtClean="0">
                <a:solidFill>
                  <a:schemeClr val="tx2"/>
                </a:solidFill>
                <a:latin typeface="华文楷体" pitchFamily="2" charset="-122"/>
                <a:ea typeface="华文楷体" pitchFamily="2" charset="-122"/>
              </a:rPr>
              <a:t>点），要么不用早餐，只补充少量能量胶等，或者早起吃早餐</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67544" y="697260"/>
            <a:ext cx="8139178" cy="540000"/>
          </a:xfrm>
        </p:spPr>
        <p:txBody>
          <a:bodyPr/>
          <a:lstStyle/>
          <a:p>
            <a:pPr eaLnBrk="1" hangingPunct="1">
              <a:defRPr/>
            </a:pPr>
            <a:r>
              <a:rPr lang="zh-CN" altLang="en-US" b="1" dirty="0" smtClean="0">
                <a:solidFill>
                  <a:srgbClr val="0000FF"/>
                </a:solidFill>
                <a:effectLst>
                  <a:outerShdw blurRad="38100" dist="38100" dir="2700000" algn="tl">
                    <a:srgbClr val="C0C0C0"/>
                  </a:outerShdw>
                </a:effectLst>
              </a:rPr>
              <a:t>赛中的营养补充</a:t>
            </a:r>
          </a:p>
        </p:txBody>
      </p:sp>
      <p:sp>
        <p:nvSpPr>
          <p:cNvPr id="88067" name="Rectangle 3"/>
          <p:cNvSpPr>
            <a:spLocks noGrp="1" noChangeArrowheads="1"/>
          </p:cNvSpPr>
          <p:nvPr>
            <p:ph type="body" idx="1"/>
          </p:nvPr>
        </p:nvSpPr>
        <p:spPr>
          <a:xfrm>
            <a:off x="467544" y="1513871"/>
            <a:ext cx="8139178" cy="4201129"/>
          </a:xfrm>
        </p:spPr>
        <p:txBody>
          <a:bodyPr/>
          <a:lstStyle/>
          <a:p>
            <a:pPr eaLnBrk="1" hangingPunct="1"/>
            <a:r>
              <a:rPr lang="zh-CN" altLang="en-US" sz="2000" b="1" dirty="0" smtClean="0">
                <a:solidFill>
                  <a:schemeClr val="tx2"/>
                </a:solidFill>
                <a:latin typeface="华文楷体" pitchFamily="2" charset="-122"/>
                <a:ea typeface="华文楷体" pitchFamily="2" charset="-122"/>
              </a:rPr>
              <a:t>及时补充饮料：矿泉水、运动饮料，少量多次</a:t>
            </a:r>
          </a:p>
          <a:p>
            <a:pPr eaLnBrk="1" hangingPunct="1"/>
            <a:r>
              <a:rPr lang="zh-CN" altLang="en-US" sz="2000" b="1" dirty="0" smtClean="0">
                <a:solidFill>
                  <a:schemeClr val="tx2"/>
                </a:solidFill>
                <a:latin typeface="华文楷体" pitchFamily="2" charset="-122"/>
                <a:ea typeface="华文楷体" pitchFamily="2" charset="-122"/>
              </a:rPr>
              <a:t>营养品：盐丸、 能量胶、糖块、香蕉等，适合自己</a:t>
            </a:r>
          </a:p>
          <a:p>
            <a:pPr eaLnBrk="1" hangingPunct="1"/>
            <a:endParaRPr lang="en-US" altLang="zh-CN" sz="2000" b="1" dirty="0" smtClean="0">
              <a:solidFill>
                <a:schemeClr val="tx2"/>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7544" y="769268"/>
            <a:ext cx="8139178" cy="540000"/>
          </a:xfrm>
        </p:spPr>
        <p:txBody>
          <a:bodyPr/>
          <a:lstStyle/>
          <a:p>
            <a:pPr eaLnBrk="1" hangingPunct="1">
              <a:defRPr/>
            </a:pPr>
            <a:r>
              <a:rPr lang="zh-CN" altLang="en-US" dirty="0" smtClean="0">
                <a:solidFill>
                  <a:srgbClr val="0000FF"/>
                </a:solidFill>
                <a:effectLst>
                  <a:outerShdw blurRad="38100" dist="38100" dir="2700000" algn="tl">
                    <a:srgbClr val="C0C0C0"/>
                  </a:outerShdw>
                </a:effectLst>
              </a:rPr>
              <a:t>临赛前和赛中补充能量的重要性</a:t>
            </a:r>
            <a:r>
              <a:rPr lang="zh-CN" altLang="en-US" dirty="0" smtClean="0">
                <a:solidFill>
                  <a:srgbClr val="0000FF"/>
                </a:solidFill>
                <a:effectLst>
                  <a:outerShdw blurRad="38100" dist="38100" dir="2700000" algn="tl">
                    <a:srgbClr val="C0C0C0"/>
                  </a:outerShdw>
                </a:effectLst>
                <a:sym typeface="Wingdings" pitchFamily="2" charset="2"/>
              </a:rPr>
              <a:t>（以马拉松为例）</a:t>
            </a:r>
            <a:endParaRPr lang="zh-CN" altLang="en-US" dirty="0" smtClean="0">
              <a:solidFill>
                <a:srgbClr val="0000FF"/>
              </a:solidFill>
              <a:effectLst>
                <a:outerShdw blurRad="38100" dist="38100" dir="2700000" algn="tl">
                  <a:srgbClr val="C0C0C0"/>
                </a:outerShdw>
              </a:effectLst>
            </a:endParaRPr>
          </a:p>
        </p:txBody>
      </p:sp>
      <p:sp>
        <p:nvSpPr>
          <p:cNvPr id="89091" name="Rectangle 3"/>
          <p:cNvSpPr>
            <a:spLocks noGrp="1" noChangeArrowheads="1"/>
          </p:cNvSpPr>
          <p:nvPr>
            <p:ph type="body" idx="1"/>
          </p:nvPr>
        </p:nvSpPr>
        <p:spPr>
          <a:xfrm>
            <a:off x="467544" y="1513871"/>
            <a:ext cx="8139178" cy="4201129"/>
          </a:xfrm>
        </p:spPr>
        <p:txBody>
          <a:bodyPr/>
          <a:lstStyle/>
          <a:p>
            <a:pPr eaLnBrk="1" hangingPunct="1">
              <a:lnSpc>
                <a:spcPct val="90000"/>
              </a:lnSpc>
              <a:buClr>
                <a:srgbClr val="008000"/>
              </a:buClr>
              <a:buFont typeface="Wingdings" pitchFamily="2" charset="2"/>
              <a:buChar char="l"/>
            </a:pPr>
            <a:r>
              <a:rPr lang="zh-CN" altLang="en-US" sz="2000" b="1" dirty="0" smtClean="0">
                <a:solidFill>
                  <a:schemeClr val="tx2"/>
                </a:solidFill>
                <a:latin typeface="华文楷体" pitchFamily="2" charset="-122"/>
                <a:ea typeface="华文楷体" pitchFamily="2" charset="-122"/>
              </a:rPr>
              <a:t>马拉松全程可能消耗的能量：大约</a:t>
            </a:r>
            <a:r>
              <a:rPr lang="en-US" altLang="zh-CN" sz="2000" b="1" dirty="0" smtClean="0">
                <a:solidFill>
                  <a:schemeClr val="tx2"/>
                </a:solidFill>
                <a:latin typeface="华文楷体" pitchFamily="2" charset="-122"/>
                <a:ea typeface="华文楷体" pitchFamily="2" charset="-122"/>
              </a:rPr>
              <a:t>2400</a:t>
            </a:r>
            <a:r>
              <a:rPr lang="zh-CN" altLang="en-US" sz="2000" b="1" dirty="0" smtClean="0">
                <a:solidFill>
                  <a:schemeClr val="tx2"/>
                </a:solidFill>
                <a:latin typeface="华文楷体" pitchFamily="2" charset="-122"/>
                <a:ea typeface="华文楷体" pitchFamily="2" charset="-122"/>
              </a:rPr>
              <a:t>千卡（</a:t>
            </a:r>
            <a:r>
              <a:rPr lang="en-US" altLang="zh-CN" sz="2000" b="1" dirty="0" smtClean="0">
                <a:solidFill>
                  <a:schemeClr val="tx2"/>
                </a:solidFill>
                <a:latin typeface="华文楷体" pitchFamily="2" charset="-122"/>
                <a:ea typeface="华文楷体" pitchFamily="2" charset="-122"/>
              </a:rPr>
              <a:t>10032</a:t>
            </a:r>
            <a:r>
              <a:rPr lang="zh-CN" altLang="en-US" sz="2000" b="1" dirty="0" smtClean="0">
                <a:solidFill>
                  <a:schemeClr val="tx2"/>
                </a:solidFill>
                <a:latin typeface="华文楷体" pitchFamily="2" charset="-122"/>
                <a:ea typeface="华文楷体" pitchFamily="2" charset="-122"/>
              </a:rPr>
              <a:t>千焦）</a:t>
            </a:r>
          </a:p>
          <a:p>
            <a:pPr eaLnBrk="1" hangingPunct="1">
              <a:lnSpc>
                <a:spcPct val="90000"/>
              </a:lnSpc>
              <a:buClr>
                <a:srgbClr val="008000"/>
              </a:buClr>
              <a:buFont typeface="Wingdings" pitchFamily="2" charset="2"/>
              <a:buChar char="l"/>
            </a:pPr>
            <a:r>
              <a:rPr lang="en-US" altLang="zh-CN" sz="2000" b="1" dirty="0" smtClean="0">
                <a:solidFill>
                  <a:schemeClr val="tx2"/>
                </a:solidFill>
                <a:latin typeface="华文楷体" pitchFamily="2" charset="-122"/>
                <a:ea typeface="华文楷体" pitchFamily="2" charset="-122"/>
              </a:rPr>
              <a:t>1g</a:t>
            </a:r>
            <a:r>
              <a:rPr lang="zh-CN" altLang="en-US" sz="2000" b="1" dirty="0" smtClean="0">
                <a:solidFill>
                  <a:schemeClr val="tx2"/>
                </a:solidFill>
                <a:latin typeface="华文楷体" pitchFamily="2" charset="-122"/>
                <a:ea typeface="华文楷体" pitchFamily="2" charset="-122"/>
              </a:rPr>
              <a:t>糖氧化后产生的能量：</a:t>
            </a:r>
            <a:r>
              <a:rPr lang="en-US" altLang="zh-CN" sz="2000" b="1" dirty="0" smtClean="0">
                <a:solidFill>
                  <a:schemeClr val="tx2"/>
                </a:solidFill>
                <a:latin typeface="华文楷体" pitchFamily="2" charset="-122"/>
                <a:ea typeface="华文楷体" pitchFamily="2" charset="-122"/>
              </a:rPr>
              <a:t>4</a:t>
            </a:r>
            <a:r>
              <a:rPr lang="zh-CN" altLang="en-US" sz="2000" b="1" dirty="0" smtClean="0">
                <a:solidFill>
                  <a:schemeClr val="tx2"/>
                </a:solidFill>
                <a:latin typeface="华文楷体" pitchFamily="2" charset="-122"/>
                <a:ea typeface="华文楷体" pitchFamily="2" charset="-122"/>
              </a:rPr>
              <a:t>千卡（</a:t>
            </a:r>
            <a:r>
              <a:rPr lang="en-US" altLang="zh-CN" sz="2000" b="1" dirty="0" smtClean="0">
                <a:solidFill>
                  <a:schemeClr val="tx2"/>
                </a:solidFill>
                <a:latin typeface="华文楷体" pitchFamily="2" charset="-122"/>
                <a:ea typeface="华文楷体" pitchFamily="2" charset="-122"/>
              </a:rPr>
              <a:t>16.72</a:t>
            </a:r>
            <a:r>
              <a:rPr lang="zh-CN" altLang="en-US" sz="2000" b="1" dirty="0" smtClean="0">
                <a:solidFill>
                  <a:schemeClr val="tx2"/>
                </a:solidFill>
                <a:latin typeface="华文楷体" pitchFamily="2" charset="-122"/>
                <a:ea typeface="华文楷体" pitchFamily="2" charset="-122"/>
              </a:rPr>
              <a:t>千焦）</a:t>
            </a:r>
          </a:p>
          <a:p>
            <a:pPr eaLnBrk="1" hangingPunct="1">
              <a:lnSpc>
                <a:spcPct val="90000"/>
              </a:lnSpc>
              <a:buClr>
                <a:srgbClr val="008000"/>
              </a:buClr>
              <a:buFont typeface="Wingdings" pitchFamily="2" charset="2"/>
              <a:buChar char="l"/>
            </a:pPr>
            <a:r>
              <a:rPr lang="zh-CN" altLang="en-US" sz="2000" b="1" dirty="0" smtClean="0">
                <a:solidFill>
                  <a:schemeClr val="tx2"/>
                </a:solidFill>
                <a:latin typeface="华文楷体" pitchFamily="2" charset="-122"/>
                <a:ea typeface="华文楷体" pitchFamily="2" charset="-122"/>
              </a:rPr>
              <a:t>一般人身体储备的糖原为：</a:t>
            </a:r>
            <a:r>
              <a:rPr lang="en-US" altLang="zh-CN" sz="2000" b="1" dirty="0" smtClean="0">
                <a:solidFill>
                  <a:schemeClr val="tx2"/>
                </a:solidFill>
                <a:latin typeface="华文楷体" pitchFamily="2" charset="-122"/>
                <a:ea typeface="华文楷体" pitchFamily="2" charset="-122"/>
              </a:rPr>
              <a:t>303~350g</a:t>
            </a:r>
            <a:r>
              <a:rPr lang="zh-CN" altLang="en-US" sz="2000" b="1" dirty="0" smtClean="0">
                <a:solidFill>
                  <a:schemeClr val="tx2"/>
                </a:solidFill>
                <a:latin typeface="华文楷体" pitchFamily="2" charset="-122"/>
                <a:ea typeface="华文楷体" pitchFamily="2" charset="-122"/>
              </a:rPr>
              <a:t>，经过训练的人为</a:t>
            </a:r>
            <a:r>
              <a:rPr lang="en-US" altLang="zh-CN" sz="2000" b="1" dirty="0" smtClean="0">
                <a:solidFill>
                  <a:schemeClr val="tx2"/>
                </a:solidFill>
                <a:latin typeface="华文楷体" pitchFamily="2" charset="-122"/>
                <a:ea typeface="华文楷体" pitchFamily="2" charset="-122"/>
              </a:rPr>
              <a:t>350~500g</a:t>
            </a:r>
          </a:p>
          <a:p>
            <a:pPr eaLnBrk="1" hangingPunct="1">
              <a:lnSpc>
                <a:spcPct val="90000"/>
              </a:lnSpc>
              <a:buClr>
                <a:srgbClr val="008000"/>
              </a:buClr>
              <a:buFont typeface="Wingdings" pitchFamily="2" charset="2"/>
              <a:buChar char="l"/>
            </a:pPr>
            <a:r>
              <a:rPr lang="en-US" altLang="zh-CN" sz="2000" b="1" dirty="0" smtClean="0">
                <a:solidFill>
                  <a:schemeClr val="tx2"/>
                </a:solidFill>
                <a:latin typeface="华文楷体" pitchFamily="2" charset="-122"/>
                <a:ea typeface="华文楷体" pitchFamily="2" charset="-122"/>
              </a:rPr>
              <a:t>500g</a:t>
            </a:r>
            <a:r>
              <a:rPr lang="zh-CN" altLang="en-US" sz="2000" b="1" dirty="0" smtClean="0">
                <a:solidFill>
                  <a:schemeClr val="tx2"/>
                </a:solidFill>
                <a:latin typeface="华文楷体" pitchFamily="2" charset="-122"/>
                <a:ea typeface="华文楷体" pitchFamily="2" charset="-122"/>
              </a:rPr>
              <a:t>糖，完全氧化产生的能量为</a:t>
            </a:r>
            <a:r>
              <a:rPr lang="en-US" altLang="zh-CN" sz="2000" b="1" dirty="0" smtClean="0">
                <a:solidFill>
                  <a:schemeClr val="tx2"/>
                </a:solidFill>
                <a:latin typeface="华文楷体" pitchFamily="2" charset="-122"/>
                <a:ea typeface="华文楷体" pitchFamily="2" charset="-122"/>
              </a:rPr>
              <a:t>2000</a:t>
            </a:r>
            <a:r>
              <a:rPr lang="zh-CN" altLang="en-US" sz="2000" b="1" dirty="0" smtClean="0">
                <a:solidFill>
                  <a:schemeClr val="tx2"/>
                </a:solidFill>
                <a:latin typeface="华文楷体" pitchFamily="2" charset="-122"/>
                <a:ea typeface="华文楷体" pitchFamily="2" charset="-122"/>
              </a:rPr>
              <a:t>千卡（</a:t>
            </a:r>
            <a:r>
              <a:rPr lang="en-US" altLang="zh-CN" sz="2000" b="1" dirty="0" smtClean="0">
                <a:solidFill>
                  <a:schemeClr val="tx2"/>
                </a:solidFill>
                <a:latin typeface="华文楷体" pitchFamily="2" charset="-122"/>
                <a:ea typeface="华文楷体" pitchFamily="2" charset="-122"/>
              </a:rPr>
              <a:t>8360</a:t>
            </a:r>
            <a:r>
              <a:rPr lang="zh-CN" altLang="en-US" sz="2000" b="1" dirty="0" smtClean="0">
                <a:solidFill>
                  <a:schemeClr val="tx2"/>
                </a:solidFill>
                <a:latin typeface="华文楷体" pitchFamily="2" charset="-122"/>
                <a:ea typeface="华文楷体" pitchFamily="2" charset="-122"/>
              </a:rPr>
              <a:t>千焦）</a:t>
            </a:r>
          </a:p>
          <a:p>
            <a:pPr eaLnBrk="1" hangingPunct="1">
              <a:lnSpc>
                <a:spcPct val="90000"/>
              </a:lnSpc>
              <a:buClr>
                <a:srgbClr val="008000"/>
              </a:buClr>
              <a:buFont typeface="Wingdings" pitchFamily="2" charset="2"/>
              <a:buChar char="l"/>
            </a:pPr>
            <a:r>
              <a:rPr lang="zh-CN" altLang="en-US" sz="2000" b="1" dirty="0" smtClean="0">
                <a:solidFill>
                  <a:schemeClr val="tx2"/>
                </a:solidFill>
                <a:latin typeface="华文楷体" pitchFamily="2" charset="-122"/>
                <a:ea typeface="华文楷体" pitchFamily="2" charset="-122"/>
              </a:rPr>
              <a:t>糖原储备不够一个全程马拉松（还没有排除非工作肌所含的肌糖原）</a:t>
            </a:r>
          </a:p>
          <a:p>
            <a:pPr eaLnBrk="1" hangingPunct="1">
              <a:lnSpc>
                <a:spcPct val="90000"/>
              </a:lnSpc>
              <a:buClr>
                <a:srgbClr val="008000"/>
              </a:buClr>
              <a:buFont typeface="Wingdings" pitchFamily="2" charset="2"/>
              <a:buChar char="l"/>
            </a:pPr>
            <a:r>
              <a:rPr lang="zh-CN" altLang="en-US" sz="2000" b="1" dirty="0" smtClean="0">
                <a:solidFill>
                  <a:schemeClr val="tx2"/>
                </a:solidFill>
                <a:latin typeface="华文楷体" pitchFamily="2" charset="-122"/>
                <a:ea typeface="华文楷体" pitchFamily="2" charset="-122"/>
              </a:rPr>
              <a:t>因此，临赛前和赛中都要额外补充糖</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5536" y="193204"/>
            <a:ext cx="8139178" cy="540000"/>
          </a:xfrm>
        </p:spPr>
        <p:txBody>
          <a:bodyPr/>
          <a:lstStyle/>
          <a:p>
            <a:pPr eaLnBrk="1" hangingPunct="1">
              <a:defRPr/>
            </a:pPr>
            <a:r>
              <a:rPr lang="zh-CN" altLang="en-US" sz="2800" b="1" dirty="0" smtClean="0">
                <a:solidFill>
                  <a:schemeClr val="bg1"/>
                </a:solidFill>
                <a:latin typeface="华文楷体" pitchFamily="2" charset="-122"/>
                <a:ea typeface="华文楷体" pitchFamily="2" charset="-122"/>
              </a:rPr>
              <a:t>赛后餐及营养补充</a:t>
            </a:r>
          </a:p>
        </p:txBody>
      </p:sp>
      <p:sp>
        <p:nvSpPr>
          <p:cNvPr id="90115" name="Rectangle 4"/>
          <p:cNvSpPr>
            <a:spLocks noGrp="1" noChangeArrowheads="1"/>
          </p:cNvSpPr>
          <p:nvPr>
            <p:ph type="body" idx="1"/>
          </p:nvPr>
        </p:nvSpPr>
        <p:spPr>
          <a:xfrm>
            <a:off x="566738" y="2497667"/>
            <a:ext cx="8001000" cy="2518833"/>
          </a:xfrm>
          <a:noFill/>
        </p:spPr>
        <p:txBody>
          <a:bodyPr/>
          <a:lstStyle/>
          <a:p>
            <a:pPr marL="571500" indent="-571500" eaLnBrk="1" hangingPunct="1">
              <a:lnSpc>
                <a:spcPct val="90000"/>
              </a:lnSpc>
              <a:buClr>
                <a:srgbClr val="008000"/>
              </a:buClr>
              <a:buFont typeface="Wingdings" pitchFamily="2" charset="2"/>
              <a:buChar char="p"/>
            </a:pPr>
            <a:r>
              <a:rPr lang="zh-CN" altLang="en-US" sz="2400" b="1" dirty="0" smtClean="0">
                <a:solidFill>
                  <a:schemeClr val="tx2"/>
                </a:solidFill>
                <a:latin typeface="华文楷体" pitchFamily="2" charset="-122"/>
                <a:ea typeface="华文楷体" pitchFamily="2" charset="-122"/>
              </a:rPr>
              <a:t>赛后补糖的时间越早越好。</a:t>
            </a:r>
          </a:p>
          <a:p>
            <a:pPr marL="571500" indent="-571500" eaLnBrk="1" hangingPunct="1">
              <a:lnSpc>
                <a:spcPct val="90000"/>
              </a:lnSpc>
              <a:buClr>
                <a:srgbClr val="008000"/>
              </a:buClr>
              <a:buFont typeface="Wingdings" pitchFamily="2" charset="2"/>
              <a:buChar char="p"/>
            </a:pPr>
            <a:r>
              <a:rPr lang="zh-CN" altLang="en-US" sz="2400" b="1" dirty="0" smtClean="0">
                <a:solidFill>
                  <a:schemeClr val="tx2"/>
                </a:solidFill>
                <a:latin typeface="华文楷体" pitchFamily="2" charset="-122"/>
                <a:ea typeface="华文楷体" pitchFamily="2" charset="-122"/>
              </a:rPr>
              <a:t>赛后</a:t>
            </a:r>
            <a:r>
              <a:rPr lang="en-US" altLang="zh-CN" sz="2400" b="1" dirty="0" smtClean="0">
                <a:solidFill>
                  <a:schemeClr val="tx2"/>
                </a:solidFill>
                <a:latin typeface="华文楷体" pitchFamily="2" charset="-122"/>
                <a:ea typeface="华文楷体" pitchFamily="2" charset="-122"/>
              </a:rPr>
              <a:t>2</a:t>
            </a:r>
            <a:r>
              <a:rPr lang="zh-CN" altLang="en-US" sz="2400" b="1" dirty="0" smtClean="0">
                <a:solidFill>
                  <a:schemeClr val="tx2"/>
                </a:solidFill>
                <a:latin typeface="华文楷体" pitchFamily="2" charset="-122"/>
                <a:ea typeface="华文楷体" pitchFamily="2" charset="-122"/>
              </a:rPr>
              <a:t>小时内及每隔 </a:t>
            </a:r>
            <a:r>
              <a:rPr lang="en-US" altLang="zh-CN" sz="2400" b="1" dirty="0" smtClean="0">
                <a:solidFill>
                  <a:schemeClr val="tx2"/>
                </a:solidFill>
                <a:latin typeface="华文楷体" pitchFamily="2" charset="-122"/>
                <a:ea typeface="华文楷体" pitchFamily="2" charset="-122"/>
              </a:rPr>
              <a:t>1</a:t>
            </a:r>
            <a:r>
              <a:rPr lang="zh-CN" altLang="en-US" sz="2400" b="1" dirty="0" smtClean="0">
                <a:solidFill>
                  <a:schemeClr val="tx2"/>
                </a:solidFill>
                <a:latin typeface="华文楷体" pitchFamily="2" charset="-122"/>
                <a:ea typeface="华文楷体" pitchFamily="2" charset="-122"/>
              </a:rPr>
              <a:t>～</a:t>
            </a:r>
            <a:r>
              <a:rPr lang="en-US" altLang="zh-CN" sz="2400" b="1" dirty="0" smtClean="0">
                <a:solidFill>
                  <a:schemeClr val="tx2"/>
                </a:solidFill>
                <a:latin typeface="华文楷体" pitchFamily="2" charset="-122"/>
                <a:ea typeface="华文楷体" pitchFamily="2" charset="-122"/>
              </a:rPr>
              <a:t>2</a:t>
            </a:r>
            <a:r>
              <a:rPr lang="zh-CN" altLang="en-US" sz="2400" b="1" dirty="0" smtClean="0">
                <a:solidFill>
                  <a:schemeClr val="tx2"/>
                </a:solidFill>
                <a:latin typeface="华文楷体" pitchFamily="2" charset="-122"/>
                <a:ea typeface="华文楷体" pitchFamily="2" charset="-122"/>
              </a:rPr>
              <a:t>小时连续补充。</a:t>
            </a:r>
          </a:p>
          <a:p>
            <a:pPr marL="571500" indent="-571500" eaLnBrk="1" hangingPunct="1">
              <a:lnSpc>
                <a:spcPct val="90000"/>
              </a:lnSpc>
              <a:buClr>
                <a:srgbClr val="008000"/>
              </a:buClr>
              <a:buFont typeface="Wingdings" pitchFamily="2" charset="2"/>
              <a:buChar char="p"/>
            </a:pPr>
            <a:r>
              <a:rPr lang="zh-CN" altLang="en-US" sz="2400" b="1" dirty="0" smtClean="0">
                <a:solidFill>
                  <a:schemeClr val="tx2"/>
                </a:solidFill>
                <a:latin typeface="华文楷体" pitchFamily="2" charset="-122"/>
                <a:ea typeface="华文楷体" pitchFamily="2" charset="-122"/>
              </a:rPr>
              <a:t>此时葡萄糖吸收最快，最有利于合成肌糖原。</a:t>
            </a:r>
          </a:p>
          <a:p>
            <a:pPr marL="571500" indent="-571500" eaLnBrk="1" hangingPunct="1">
              <a:lnSpc>
                <a:spcPct val="90000"/>
              </a:lnSpc>
              <a:buClr>
                <a:srgbClr val="008000"/>
              </a:buClr>
              <a:buFont typeface="Wingdings" pitchFamily="2" charset="2"/>
              <a:buChar char="p"/>
            </a:pPr>
            <a:r>
              <a:rPr lang="zh-CN" altLang="en-US" sz="2400" b="1" dirty="0" smtClean="0">
                <a:solidFill>
                  <a:schemeClr val="tx2"/>
                </a:solidFill>
                <a:latin typeface="华文楷体" pitchFamily="2" charset="-122"/>
                <a:ea typeface="华文楷体" pitchFamily="2" charset="-122"/>
              </a:rPr>
              <a:t>低聚糖因渗透压仅为葡萄糖的 </a:t>
            </a:r>
            <a:r>
              <a:rPr lang="en-US" altLang="zh-CN" sz="2400" b="1" dirty="0" smtClean="0">
                <a:solidFill>
                  <a:schemeClr val="tx2"/>
                </a:solidFill>
                <a:latin typeface="华文楷体" pitchFamily="2" charset="-122"/>
                <a:ea typeface="华文楷体" pitchFamily="2" charset="-122"/>
              </a:rPr>
              <a:t>1/4</a:t>
            </a:r>
            <a:r>
              <a:rPr lang="zh-CN" altLang="en-US" sz="2400" b="1" dirty="0" smtClean="0">
                <a:solidFill>
                  <a:schemeClr val="tx2"/>
                </a:solidFill>
                <a:latin typeface="华文楷体" pitchFamily="2" charset="-122"/>
                <a:ea typeface="华文楷体" pitchFamily="2" charset="-122"/>
              </a:rPr>
              <a:t>，易快速吸收。因甜度小，宜被接受。</a:t>
            </a:r>
          </a:p>
        </p:txBody>
      </p:sp>
      <p:sp>
        <p:nvSpPr>
          <p:cNvPr id="250885" name="Rectangle 5"/>
          <p:cNvSpPr>
            <a:spLocks noChangeArrowheads="1"/>
          </p:cNvSpPr>
          <p:nvPr/>
        </p:nvSpPr>
        <p:spPr bwMode="auto">
          <a:xfrm>
            <a:off x="611560" y="1561356"/>
            <a:ext cx="3661580" cy="646331"/>
          </a:xfrm>
          <a:prstGeom prst="rect">
            <a:avLst/>
          </a:prstGeom>
          <a:noFill/>
          <a:ln w="9525">
            <a:noFill/>
            <a:miter lim="800000"/>
            <a:headEnd/>
            <a:tailEnd/>
          </a:ln>
          <a:effectLst/>
        </p:spPr>
        <p:txBody>
          <a:bodyPr wrap="none">
            <a:spAutoFit/>
          </a:bodyPr>
          <a:lstStyle/>
          <a:p>
            <a:pPr>
              <a:defRPr/>
            </a:pPr>
            <a:r>
              <a:rPr lang="zh-CN" altLang="en-US" sz="3600" b="1">
                <a:solidFill>
                  <a:srgbClr val="660066"/>
                </a:solidFill>
                <a:effectLst>
                  <a:outerShdw blurRad="38100" dist="38100" dir="2700000" algn="tl">
                    <a:srgbClr val="C0C0C0"/>
                  </a:outerShdw>
                </a:effectLst>
                <a:ea typeface="宋体" pitchFamily="2" charset="-122"/>
              </a:rPr>
              <a:t>（</a:t>
            </a:r>
            <a:r>
              <a:rPr lang="en-US" altLang="zh-CN" sz="3600" b="1">
                <a:solidFill>
                  <a:srgbClr val="660066"/>
                </a:solidFill>
                <a:effectLst>
                  <a:outerShdw blurRad="38100" dist="38100" dir="2700000" algn="tl">
                    <a:srgbClr val="C0C0C0"/>
                  </a:outerShdw>
                </a:effectLst>
                <a:ea typeface="宋体" pitchFamily="2" charset="-122"/>
              </a:rPr>
              <a:t>1</a:t>
            </a:r>
            <a:r>
              <a:rPr lang="zh-CN" altLang="en-US" sz="3600" b="1">
                <a:solidFill>
                  <a:srgbClr val="660066"/>
                </a:solidFill>
                <a:effectLst>
                  <a:outerShdw blurRad="38100" dist="38100" dir="2700000" algn="tl">
                    <a:srgbClr val="C0C0C0"/>
                  </a:outerShdw>
                </a:effectLst>
                <a:ea typeface="宋体" pitchFamily="2" charset="-122"/>
              </a:rPr>
              <a:t>）赛后补糖：</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67544" y="841276"/>
            <a:ext cx="8139178" cy="540000"/>
          </a:xfrm>
        </p:spPr>
        <p:txBody>
          <a:bodyPr/>
          <a:lstStyle/>
          <a:p>
            <a:pPr eaLnBrk="1" hangingPunct="1">
              <a:defRPr/>
            </a:pPr>
            <a:r>
              <a:rPr lang="zh-CN" altLang="en-US" b="1" dirty="0" smtClean="0">
                <a:solidFill>
                  <a:srgbClr val="0000FF"/>
                </a:solidFill>
                <a:effectLst>
                  <a:outerShdw blurRad="38100" dist="38100" dir="2700000" algn="tl">
                    <a:srgbClr val="C0C0C0"/>
                  </a:outerShdw>
                </a:effectLst>
              </a:rPr>
              <a:t>赛后餐：</a:t>
            </a:r>
          </a:p>
        </p:txBody>
      </p:sp>
      <p:pic>
        <p:nvPicPr>
          <p:cNvPr id="91139" name="Picture 3"/>
          <p:cNvPicPr>
            <a:picLocks noChangeAspect="1" noChangeArrowheads="1"/>
          </p:cNvPicPr>
          <p:nvPr/>
        </p:nvPicPr>
        <p:blipFill>
          <a:blip r:embed="rId2" cstate="print"/>
          <a:srcRect/>
          <a:stretch>
            <a:fillRect/>
          </a:stretch>
        </p:blipFill>
        <p:spPr bwMode="auto">
          <a:xfrm>
            <a:off x="684214" y="1477699"/>
            <a:ext cx="7704137" cy="2795323"/>
          </a:xfrm>
          <a:prstGeom prst="rect">
            <a:avLst/>
          </a:prstGeom>
          <a:noFill/>
          <a:ln w="9525">
            <a:noFill/>
            <a:miter lim="800000"/>
            <a:headEnd/>
            <a:tailEnd/>
          </a:ln>
        </p:spPr>
      </p:pic>
      <p:sp>
        <p:nvSpPr>
          <p:cNvPr id="91140" name="Text Box 4"/>
          <p:cNvSpPr txBox="1">
            <a:spLocks noChangeArrowheads="1"/>
          </p:cNvSpPr>
          <p:nvPr/>
        </p:nvSpPr>
        <p:spPr bwMode="auto">
          <a:xfrm>
            <a:off x="539750" y="4717521"/>
            <a:ext cx="8064500" cy="830997"/>
          </a:xfrm>
          <a:prstGeom prst="rect">
            <a:avLst/>
          </a:prstGeom>
          <a:solidFill>
            <a:schemeClr val="accent1"/>
          </a:solidFill>
          <a:ln w="9525">
            <a:noFill/>
            <a:miter lim="800000"/>
            <a:headEnd/>
            <a:tailEnd/>
          </a:ln>
        </p:spPr>
        <p:txBody>
          <a:bodyPr>
            <a:spAutoFit/>
          </a:bodyPr>
          <a:lstStyle/>
          <a:p>
            <a:pPr>
              <a:spcBef>
                <a:spcPct val="50000"/>
              </a:spcBef>
            </a:pPr>
            <a:r>
              <a:rPr lang="zh-CN" altLang="en-US" sz="2400" b="1" dirty="0">
                <a:solidFill>
                  <a:schemeClr val="tx2"/>
                </a:solidFill>
                <a:latin typeface="华文楷体" pitchFamily="2" charset="-122"/>
                <a:ea typeface="华文楷体" pitchFamily="2" charset="-122"/>
              </a:rPr>
              <a:t>赛后胃肠道系统缺血，消化酶分泌功能抑制，不宜过早和大量进餐。一般认为赛后</a:t>
            </a:r>
            <a:r>
              <a:rPr lang="en-US" altLang="zh-CN" sz="2400" b="1" dirty="0">
                <a:solidFill>
                  <a:schemeClr val="tx2"/>
                </a:solidFill>
                <a:latin typeface="华文楷体" pitchFamily="2" charset="-122"/>
                <a:ea typeface="华文楷体" pitchFamily="2" charset="-122"/>
              </a:rPr>
              <a:t>40~50</a:t>
            </a:r>
            <a:r>
              <a:rPr lang="zh-CN" altLang="en-US" sz="2400" b="1" dirty="0">
                <a:solidFill>
                  <a:schemeClr val="tx2"/>
                </a:solidFill>
                <a:latin typeface="华文楷体" pitchFamily="2" charset="-122"/>
                <a:ea typeface="华文楷体" pitchFamily="2" charset="-122"/>
              </a:rPr>
              <a:t>分钟后可进餐。</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67544" y="985292"/>
            <a:ext cx="8139178" cy="540000"/>
          </a:xfrm>
        </p:spPr>
        <p:txBody>
          <a:bodyPr/>
          <a:lstStyle/>
          <a:p>
            <a:pPr eaLnBrk="1" hangingPunct="1">
              <a:defRPr/>
            </a:pPr>
            <a:r>
              <a:rPr lang="zh-CN" altLang="en-US" b="1" dirty="0" smtClean="0">
                <a:solidFill>
                  <a:srgbClr val="0000FF"/>
                </a:solidFill>
              </a:rPr>
              <a:t>其它一些营养成分：</a:t>
            </a:r>
          </a:p>
        </p:txBody>
      </p:sp>
      <p:sp>
        <p:nvSpPr>
          <p:cNvPr id="102403" name="Rectangle 3"/>
          <p:cNvSpPr>
            <a:spLocks noGrp="1" noChangeArrowheads="1"/>
          </p:cNvSpPr>
          <p:nvPr>
            <p:ph type="body" idx="1"/>
          </p:nvPr>
        </p:nvSpPr>
        <p:spPr>
          <a:xfrm>
            <a:off x="566738" y="1657615"/>
            <a:ext cx="8001000" cy="3358885"/>
          </a:xfrm>
        </p:spPr>
        <p:txBody>
          <a:bodyPr/>
          <a:lstStyle/>
          <a:p>
            <a:pPr eaLnBrk="1" hangingPunct="1">
              <a:buClr>
                <a:srgbClr val="008000"/>
              </a:buClr>
              <a:buFont typeface="Wingdings" pitchFamily="2" charset="2"/>
              <a:buChar char="l"/>
            </a:pPr>
            <a:r>
              <a:rPr lang="en-US" altLang="zh-CN" sz="2000" b="1" dirty="0" err="1" smtClean="0">
                <a:solidFill>
                  <a:schemeClr val="tx2"/>
                </a:solidFill>
                <a:latin typeface="华文楷体" pitchFamily="2" charset="-122"/>
                <a:ea typeface="华文楷体" pitchFamily="2" charset="-122"/>
              </a:rPr>
              <a:t>Methylsulfonylmethane</a:t>
            </a:r>
            <a:r>
              <a:rPr lang="en-US" altLang="zh-CN" sz="2000" b="1" dirty="0" smtClean="0">
                <a:solidFill>
                  <a:schemeClr val="tx2"/>
                </a:solidFill>
                <a:latin typeface="华文楷体" pitchFamily="2" charset="-122"/>
                <a:ea typeface="华文楷体" pitchFamily="2" charset="-122"/>
              </a:rPr>
              <a:t>(MSM)</a:t>
            </a:r>
            <a:r>
              <a:rPr lang="zh-CN" altLang="en-US" sz="2000" b="1" dirty="0" smtClean="0">
                <a:solidFill>
                  <a:schemeClr val="tx2"/>
                </a:solidFill>
                <a:latin typeface="华文楷体" pitchFamily="2" charset="-122"/>
                <a:ea typeface="华文楷体" pitchFamily="2" charset="-122"/>
              </a:rPr>
              <a:t>甲基磺酰基甲烷</a:t>
            </a:r>
          </a:p>
          <a:p>
            <a:pPr eaLnBrk="1" hangingPunct="1">
              <a:buClr>
                <a:srgbClr val="008000"/>
              </a:buClr>
              <a:buFont typeface="Wingdings" pitchFamily="2" charset="2"/>
              <a:buChar char="l"/>
            </a:pPr>
            <a:r>
              <a:rPr lang="en-US" altLang="zh-CN" sz="2000" b="1" dirty="0" smtClean="0">
                <a:solidFill>
                  <a:schemeClr val="tx2"/>
                </a:solidFill>
                <a:latin typeface="华文楷体" pitchFamily="2" charset="-122"/>
                <a:ea typeface="华文楷体" pitchFamily="2" charset="-122"/>
              </a:rPr>
              <a:t>β-</a:t>
            </a:r>
            <a:r>
              <a:rPr lang="en-US" altLang="zh-CN" sz="2000" b="1" dirty="0" err="1" smtClean="0">
                <a:solidFill>
                  <a:schemeClr val="tx2"/>
                </a:solidFill>
                <a:latin typeface="华文楷体" pitchFamily="2" charset="-122"/>
                <a:ea typeface="华文楷体" pitchFamily="2" charset="-122"/>
              </a:rPr>
              <a:t>hydroxy</a:t>
            </a:r>
            <a:r>
              <a:rPr lang="en-US" altLang="zh-CN" sz="2000" b="1" dirty="0" smtClean="0">
                <a:solidFill>
                  <a:schemeClr val="tx2"/>
                </a:solidFill>
                <a:latin typeface="华文楷体" pitchFamily="2" charset="-122"/>
                <a:ea typeface="华文楷体" pitchFamily="2" charset="-122"/>
              </a:rPr>
              <a:t>-β-</a:t>
            </a:r>
            <a:r>
              <a:rPr lang="en-US" altLang="zh-CN" sz="2000" b="1" dirty="0" err="1" smtClean="0">
                <a:solidFill>
                  <a:schemeClr val="tx2"/>
                </a:solidFill>
                <a:latin typeface="华文楷体" pitchFamily="2" charset="-122"/>
                <a:ea typeface="华文楷体" pitchFamily="2" charset="-122"/>
              </a:rPr>
              <a:t>methylbutyrate</a:t>
            </a:r>
            <a:r>
              <a:rPr lang="en-US" altLang="zh-CN" sz="2000" b="1" dirty="0" smtClean="0">
                <a:solidFill>
                  <a:schemeClr val="tx2"/>
                </a:solidFill>
                <a:latin typeface="华文楷体" pitchFamily="2" charset="-122"/>
                <a:ea typeface="华文楷体" pitchFamily="2" charset="-122"/>
              </a:rPr>
              <a:t> (HMB) β-</a:t>
            </a:r>
            <a:r>
              <a:rPr lang="zh-CN" altLang="en-US" sz="2000" b="1" dirty="0" smtClean="0">
                <a:solidFill>
                  <a:schemeClr val="tx2"/>
                </a:solidFill>
                <a:latin typeface="华文楷体" pitchFamily="2" charset="-122"/>
                <a:ea typeface="华文楷体" pitchFamily="2" charset="-122"/>
              </a:rPr>
              <a:t>羟基</a:t>
            </a:r>
            <a:r>
              <a:rPr lang="en-US" altLang="zh-CN" sz="2000" b="1" dirty="0" smtClean="0">
                <a:solidFill>
                  <a:schemeClr val="tx2"/>
                </a:solidFill>
                <a:latin typeface="华文楷体" pitchFamily="2" charset="-122"/>
                <a:ea typeface="华文楷体" pitchFamily="2" charset="-122"/>
              </a:rPr>
              <a:t>-β-</a:t>
            </a:r>
            <a:r>
              <a:rPr lang="zh-CN" altLang="en-US" sz="2000" b="1" dirty="0" smtClean="0">
                <a:solidFill>
                  <a:schemeClr val="tx2"/>
                </a:solidFill>
                <a:latin typeface="华文楷体" pitchFamily="2" charset="-122"/>
                <a:ea typeface="华文楷体" pitchFamily="2" charset="-122"/>
              </a:rPr>
              <a:t>甲基丁酸盐复合物</a:t>
            </a:r>
          </a:p>
          <a:p>
            <a:pPr eaLnBrk="1" hangingPunct="1">
              <a:buClr>
                <a:srgbClr val="008000"/>
              </a:buClr>
              <a:buFont typeface="Wingdings" pitchFamily="2" charset="2"/>
              <a:buChar char="l"/>
            </a:pPr>
            <a:r>
              <a:rPr lang="en-US" altLang="zh-CN" sz="2000" b="1" dirty="0" err="1" smtClean="0">
                <a:solidFill>
                  <a:schemeClr val="tx2"/>
                </a:solidFill>
                <a:latin typeface="华文楷体" pitchFamily="2" charset="-122"/>
                <a:ea typeface="华文楷体" pitchFamily="2" charset="-122"/>
              </a:rPr>
              <a:t>Carnitine</a:t>
            </a:r>
            <a:r>
              <a:rPr lang="zh-CN" altLang="en-US" sz="2000" b="1" dirty="0" smtClean="0">
                <a:solidFill>
                  <a:schemeClr val="tx2"/>
                </a:solidFill>
                <a:latin typeface="华文楷体" pitchFamily="2" charset="-122"/>
                <a:ea typeface="华文楷体" pitchFamily="2" charset="-122"/>
              </a:rPr>
              <a:t>肉碱</a:t>
            </a:r>
          </a:p>
          <a:p>
            <a:pPr eaLnBrk="1" hangingPunct="1">
              <a:buClr>
                <a:srgbClr val="008000"/>
              </a:buClr>
              <a:buFont typeface="Wingdings" pitchFamily="2" charset="2"/>
              <a:buChar char="l"/>
            </a:pPr>
            <a:r>
              <a:rPr lang="en-US" altLang="zh-CN" sz="2000" b="1" dirty="0" err="1" smtClean="0">
                <a:solidFill>
                  <a:schemeClr val="tx2"/>
                </a:solidFill>
                <a:latin typeface="华文楷体" pitchFamily="2" charset="-122"/>
                <a:ea typeface="华文楷体" pitchFamily="2" charset="-122"/>
              </a:rPr>
              <a:t>Astaxanthin</a:t>
            </a:r>
            <a:r>
              <a:rPr lang="zh-CN" altLang="en-US" sz="2000" b="1" dirty="0" smtClean="0">
                <a:solidFill>
                  <a:schemeClr val="tx2"/>
                </a:solidFill>
                <a:latin typeface="华文楷体" pitchFamily="2" charset="-122"/>
                <a:ea typeface="华文楷体" pitchFamily="2" charset="-122"/>
              </a:rPr>
              <a:t>虾青素 </a:t>
            </a:r>
          </a:p>
          <a:p>
            <a:pPr eaLnBrk="1" hangingPunct="1">
              <a:buClr>
                <a:srgbClr val="008000"/>
              </a:buClr>
              <a:buFont typeface="Wingdings" pitchFamily="2" charset="2"/>
              <a:buChar char="l"/>
            </a:pPr>
            <a:r>
              <a:rPr lang="en-US" altLang="zh-CN" sz="2000" b="1" dirty="0" err="1" smtClean="0">
                <a:solidFill>
                  <a:schemeClr val="tx2"/>
                </a:solidFill>
                <a:latin typeface="华文楷体" pitchFamily="2" charset="-122"/>
                <a:ea typeface="华文楷体" pitchFamily="2" charset="-122"/>
              </a:rPr>
              <a:t>Allicin</a:t>
            </a:r>
            <a:r>
              <a:rPr lang="zh-CN" altLang="en-US" sz="2000" b="1" dirty="0" smtClean="0">
                <a:solidFill>
                  <a:schemeClr val="tx2"/>
                </a:solidFill>
                <a:latin typeface="华文楷体" pitchFamily="2" charset="-122"/>
                <a:ea typeface="华文楷体" pitchFamily="2" charset="-122"/>
              </a:rPr>
              <a:t>大蒜素</a:t>
            </a:r>
            <a:endParaRPr lang="en-US" altLang="zh-CN" sz="2000" b="1" dirty="0" smtClean="0">
              <a:solidFill>
                <a:schemeClr val="tx2"/>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201316"/>
            <a:ext cx="7990518" cy="3649923"/>
          </a:xfrm>
          <a:prstGeom prst="rect">
            <a:avLst/>
          </a:prstGeom>
          <a:noFill/>
        </p:spPr>
        <p:txBody>
          <a:bodyPr wrap="square" lIns="71323" tIns="35662" rIns="71323" bIns="35662" rtlCol="0">
            <a:spAutoFit/>
          </a:bodyPr>
          <a:lstStyle/>
          <a:p>
            <a:pPr>
              <a:lnSpc>
                <a:spcPct val="150000"/>
              </a:lnSpc>
            </a:pPr>
            <a:r>
              <a:rPr lang="zh-CN" altLang="en-US" sz="2200" b="1" dirty="0">
                <a:solidFill>
                  <a:srgbClr val="C00000"/>
                </a:solidFill>
                <a:latin typeface="隶书" panose="02010509060101010101" pitchFamily="49" charset="-122"/>
                <a:ea typeface="隶书" panose="02010509060101010101" pitchFamily="49" charset="-122"/>
                <a:sym typeface="+mn-ea"/>
              </a:rPr>
              <a:t>运动营养具有明确的应用效果及价值，表现在</a:t>
            </a:r>
            <a:r>
              <a:rPr lang="zh-CN" altLang="en-US" sz="1900" b="1" dirty="0">
                <a:solidFill>
                  <a:srgbClr val="C00000"/>
                </a:solidFill>
                <a:latin typeface="隶书" panose="02010509060101010101" pitchFamily="49" charset="-122"/>
                <a:ea typeface="隶书" panose="02010509060101010101" pitchFamily="49" charset="-122"/>
                <a:sym typeface="+mn-ea"/>
              </a:rPr>
              <a:t>：</a:t>
            </a: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mn-ea"/>
              </a:rPr>
              <a:t>建立了运动员营养的目标及保障架构</a:t>
            </a: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mn-ea"/>
              </a:rPr>
              <a:t>在研究及实践基础上，提出了运动员合理膳食</a:t>
            </a:r>
            <a:r>
              <a:rPr lang="zh-CN" altLang="en-US" sz="1900" b="1" dirty="0" smtClean="0">
                <a:solidFill>
                  <a:schemeClr val="tx2"/>
                </a:solidFill>
                <a:latin typeface="楷体" panose="02010609060101010101" pitchFamily="49" charset="-122"/>
                <a:ea typeface="楷体" panose="02010609060101010101" pitchFamily="49" charset="-122"/>
                <a:sym typeface="+mn-ea"/>
              </a:rPr>
              <a:t>指南</a:t>
            </a:r>
            <a:endParaRPr lang="zh-CN" altLang="en-US" sz="1900" b="1" dirty="0">
              <a:solidFill>
                <a:schemeClr val="tx2"/>
              </a:solidFill>
              <a:latin typeface="楷体" panose="02010609060101010101" pitchFamily="49" charset="-122"/>
              <a:ea typeface="楷体" panose="02010609060101010101" pitchFamily="49" charset="-122"/>
              <a:sym typeface="+mn-ea"/>
            </a:endParaRP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mn-ea"/>
              </a:rPr>
              <a:t>制定了适合运动员的平衡膳食的量化参考</a:t>
            </a: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mn-ea"/>
              </a:rPr>
              <a:t>提倡的运动员</a:t>
            </a:r>
            <a:r>
              <a:rPr lang="zh-CN" altLang="en-US" sz="1900" b="1" dirty="0">
                <a:solidFill>
                  <a:schemeClr val="tx2"/>
                </a:solidFill>
                <a:latin typeface="楷体" panose="02010609060101010101" pitchFamily="49" charset="-122"/>
                <a:ea typeface="楷体" panose="02010609060101010101" pitchFamily="49" charset="-122"/>
                <a:sym typeface="宋体" panose="02010600030101010101" pitchFamily="2" charset="-122"/>
              </a:rPr>
              <a:t>用餐方法</a:t>
            </a: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宋体" panose="02010600030101010101" pitchFamily="2" charset="-122"/>
              </a:rPr>
              <a:t>增肌、降脂、改善体成份促进健康的体重管理</a:t>
            </a: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宋体" panose="02010600030101010101" pitchFamily="2" charset="-122"/>
              </a:rPr>
              <a:t>提高赛前体能储备及恢复的膳食与营养补充对策</a:t>
            </a:r>
            <a:endParaRPr lang="zh-CN" altLang="en-US" sz="1900" b="1" dirty="0">
              <a:solidFill>
                <a:schemeClr val="tx2"/>
              </a:solidFill>
              <a:latin typeface="楷体" panose="02010609060101010101" pitchFamily="49" charset="-122"/>
              <a:ea typeface="楷体" panose="02010609060101010101" pitchFamily="49" charset="-122"/>
              <a:sym typeface="+mn-ea"/>
            </a:endParaRPr>
          </a:p>
          <a:p>
            <a:pPr marL="1069848" lvl="2" indent="-356616">
              <a:lnSpc>
                <a:spcPct val="150000"/>
              </a:lnSpc>
              <a:buFont typeface="+mj-ea"/>
              <a:buAutoNum type="circleNumDbPlain"/>
            </a:pPr>
            <a:r>
              <a:rPr lang="zh-CN" altLang="en-US" sz="1900" b="1" dirty="0">
                <a:solidFill>
                  <a:schemeClr val="tx2"/>
                </a:solidFill>
                <a:latin typeface="楷体" panose="02010609060101010101" pitchFamily="49" charset="-122"/>
                <a:ea typeface="楷体" panose="02010609060101010101" pitchFamily="49" charset="-122"/>
                <a:sym typeface="+mn-ea"/>
              </a:rPr>
              <a:t>承担着训练、比赛时营养攻关与服务的研究及实施调控，等等</a:t>
            </a:r>
            <a:endParaRPr lang="zh-CN" altLang="en-US" sz="1900" b="1" dirty="0">
              <a:solidFill>
                <a:schemeClr val="tx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
        <p:nvSpPr>
          <p:cNvPr id="5" name="文本框 4"/>
          <p:cNvSpPr txBox="1"/>
          <p:nvPr/>
        </p:nvSpPr>
        <p:spPr>
          <a:xfrm>
            <a:off x="179512" y="121196"/>
            <a:ext cx="7510463" cy="443532"/>
          </a:xfrm>
          <a:prstGeom prst="rect">
            <a:avLst/>
          </a:prstGeom>
          <a:noFill/>
        </p:spPr>
        <p:txBody>
          <a:bodyPr wrap="square" lIns="71323" tIns="35662" rIns="71323" bIns="35662" rtlCol="0">
            <a:spAutoFit/>
          </a:bodyPr>
          <a:lstStyle/>
          <a:p>
            <a:pPr>
              <a:lnSpc>
                <a:spcPct val="110000"/>
              </a:lnSpc>
            </a:pPr>
            <a:r>
              <a:rPr lang="zh-CN" altLang="en-US" sz="2500" b="1" dirty="0" smtClean="0">
                <a:solidFill>
                  <a:schemeClr val="bg1"/>
                </a:solidFill>
                <a:latin typeface="隶书" panose="02010509060101010101" pitchFamily="49" charset="-122"/>
                <a:ea typeface="隶书" panose="02010509060101010101" pitchFamily="49" charset="-122"/>
              </a:rPr>
              <a:t>运动</a:t>
            </a:r>
            <a:r>
              <a:rPr lang="zh-CN" altLang="en-US" sz="2500" b="1" dirty="0">
                <a:solidFill>
                  <a:schemeClr val="bg1"/>
                </a:solidFill>
                <a:latin typeface="隶书" panose="02010509060101010101" pitchFamily="49" charset="-122"/>
                <a:ea typeface="隶书" panose="02010509060101010101" pitchFamily="49" charset="-122"/>
              </a:rPr>
              <a:t>营养助力奥运</a:t>
            </a:r>
            <a:endParaRPr lang="zh-CN" altLang="en-US" sz="2500" b="1" dirty="0">
              <a:solidFill>
                <a:schemeClr val="bg1"/>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灯片编号占位符 5"/>
          <p:cNvSpPr txBox="1">
            <a:spLocks noGrp="1"/>
          </p:cNvSpPr>
          <p:nvPr>
            <p:ph type="sldNum" sz="quarter" idx="12"/>
          </p:nvPr>
        </p:nvSpPr>
        <p:spPr/>
        <p:txBody>
          <a:bodyPr/>
          <a:lstStyle>
            <a:lvl1pPr marL="0" lvl="0" indent="0" algn="l" defTabSz="713232"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defRPr>
            </a:lvl1pPr>
            <a:lvl2pPr marL="356616" lvl="1"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13232" lvl="2"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69848" lvl="3"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426464" lvl="4"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100" dirty="0"/>
              <a:pPr lvl="0" algn="r" eaLnBrk="1" hangingPunct="1"/>
              <a:t>38</a:t>
            </a:fld>
            <a:endParaRPr lang="en-US" altLang="zh-CN" sz="1100" dirty="0"/>
          </a:p>
        </p:txBody>
      </p:sp>
      <p:sp>
        <p:nvSpPr>
          <p:cNvPr id="3090" name="AutoShape 2"/>
          <p:cNvSpPr/>
          <p:nvPr/>
        </p:nvSpPr>
        <p:spPr>
          <a:xfrm>
            <a:off x="848678" y="4009496"/>
            <a:ext cx="7426166" cy="960438"/>
          </a:xfrm>
          <a:prstGeom prst="roundRect">
            <a:avLst>
              <a:gd name="adj" fmla="val 16667"/>
            </a:avLst>
          </a:prstGeom>
          <a:solidFill>
            <a:srgbClr val="FFFFB7"/>
          </a:solidFill>
          <a:ln w="9525" cap="flat" cmpd="sng">
            <a:solidFill>
              <a:srgbClr val="9B9BFF"/>
            </a:solidFill>
            <a:prstDash val="solid"/>
            <a:headEnd type="none" w="med" len="med"/>
            <a:tailEnd type="none" w="med" len="med"/>
          </a:ln>
          <a:effectLst>
            <a:outerShdw dist="117088" dir="18636077" algn="ctr" rotWithShape="0">
              <a:schemeClr val="bg2">
                <a:alpha val="50000"/>
              </a:schemeClr>
            </a:outerShdw>
          </a:effectLst>
        </p:spPr>
        <p:txBody>
          <a:bodyPr wrap="none" lIns="71323" tIns="35662" rIns="71323" bIns="35662" anchor="ctr"/>
          <a:lstStyle/>
          <a:p>
            <a:endParaRPr lang="zh-CN" altLang="en-US" dirty="0">
              <a:latin typeface="Arial" panose="020B0604020202020204" pitchFamily="34" charset="0"/>
            </a:endParaRPr>
          </a:p>
        </p:txBody>
      </p:sp>
      <p:sp>
        <p:nvSpPr>
          <p:cNvPr id="3091" name="Rectangle 3"/>
          <p:cNvSpPr>
            <a:spLocks noGrp="1"/>
          </p:cNvSpPr>
          <p:nvPr>
            <p:ph type="title"/>
          </p:nvPr>
        </p:nvSpPr>
        <p:spPr>
          <a:xfrm>
            <a:off x="251520" y="121196"/>
            <a:ext cx="7542029" cy="484188"/>
          </a:xfrm>
        </p:spPr>
        <p:txBody>
          <a:bodyPr vert="horz" wrap="square" lIns="71323" tIns="35662" rIns="71323" bIns="35662" anchor="b"/>
          <a:lstStyle/>
          <a:p>
            <a:pPr algn="l" eaLnBrk="1" hangingPunct="1"/>
            <a:r>
              <a:rPr lang="zh-CN" altLang="en-US" b="1" dirty="0">
                <a:solidFill>
                  <a:schemeClr val="bg1"/>
                </a:solidFill>
                <a:latin typeface="隶书" panose="02010509060101010101" pitchFamily="49" charset="-122"/>
                <a:ea typeface="隶书" panose="02010509060101010101" pitchFamily="49" charset="-122"/>
              </a:rPr>
              <a:t>运动员营养的</a:t>
            </a:r>
            <a:r>
              <a:rPr lang="zh-CN" altLang="en-US" b="1" dirty="0" smtClean="0">
                <a:solidFill>
                  <a:schemeClr val="bg1"/>
                </a:solidFill>
                <a:latin typeface="隶书" panose="02010509060101010101" pitchFamily="49" charset="-122"/>
                <a:ea typeface="隶书" panose="02010509060101010101" pitchFamily="49" charset="-122"/>
              </a:rPr>
              <a:t>目标</a:t>
            </a:r>
            <a:endParaRPr lang="zh-CN" altLang="en-US" b="1" dirty="0">
              <a:solidFill>
                <a:schemeClr val="bg1"/>
              </a:solidFill>
              <a:latin typeface="隶书" panose="02010509060101010101" pitchFamily="49" charset="-122"/>
              <a:ea typeface="隶书" panose="02010509060101010101" pitchFamily="49" charset="-122"/>
            </a:endParaRPr>
          </a:p>
        </p:txBody>
      </p:sp>
      <p:sp>
        <p:nvSpPr>
          <p:cNvPr id="3092" name="Text Box 4"/>
          <p:cNvSpPr txBox="1"/>
          <p:nvPr/>
        </p:nvSpPr>
        <p:spPr>
          <a:xfrm>
            <a:off x="948690" y="4236509"/>
            <a:ext cx="7124700" cy="884551"/>
          </a:xfrm>
          <a:prstGeom prst="rect">
            <a:avLst/>
          </a:prstGeom>
          <a:noFill/>
          <a:ln w="57150">
            <a:noFill/>
          </a:ln>
        </p:spPr>
        <p:txBody>
          <a:bodyPr wrap="square" lIns="71323" tIns="35662" rIns="71323" bIns="35662">
            <a:spAutoFit/>
          </a:bodyPr>
          <a:lstStyle/>
          <a:p>
            <a:pPr algn="just">
              <a:lnSpc>
                <a:spcPct val="120000"/>
              </a:lnSpc>
            </a:pPr>
            <a:r>
              <a:rPr lang="zh-CN" altLang="en-US" sz="2200" b="1" dirty="0">
                <a:latin typeface="隶书" panose="02010509060101010101" pitchFamily="49" charset="-122"/>
                <a:ea typeface="隶书" panose="02010509060101010101" pitchFamily="49" charset="-122"/>
              </a:rPr>
              <a:t>意义：保障运动员健康，提高训练质量，成就最佳竞技状态。</a:t>
            </a:r>
          </a:p>
        </p:txBody>
      </p:sp>
      <p:sp>
        <p:nvSpPr>
          <p:cNvPr id="3075" name="AutoShape 6"/>
          <p:cNvSpPr>
            <a:spLocks noChangeAspect="1" noTextEdit="1"/>
          </p:cNvSpPr>
          <p:nvPr/>
        </p:nvSpPr>
        <p:spPr>
          <a:xfrm>
            <a:off x="1277779" y="1057275"/>
            <a:ext cx="6588919" cy="2519892"/>
          </a:xfrm>
          <a:prstGeom prst="rect">
            <a:avLst/>
          </a:prstGeom>
          <a:noFill/>
          <a:ln w="9525">
            <a:noFill/>
          </a:ln>
        </p:spPr>
        <p:txBody>
          <a:bodyPr lIns="71323" tIns="35662" rIns="71323" bIns="35662"/>
          <a:lstStyle/>
          <a:p>
            <a:endParaRPr lang="zh-CN" altLang="en-US"/>
          </a:p>
        </p:txBody>
      </p:sp>
      <p:grpSp>
        <p:nvGrpSpPr>
          <p:cNvPr id="2" name="Organization Chart 5"/>
          <p:cNvGrpSpPr/>
          <p:nvPr/>
        </p:nvGrpSpPr>
        <p:grpSpPr>
          <a:xfrm>
            <a:off x="760096" y="1357842"/>
            <a:ext cx="7622381" cy="2519892"/>
            <a:chOff x="279" y="1017"/>
            <a:chExt cx="2881" cy="1152"/>
          </a:xfrm>
        </p:grpSpPr>
        <p:sp>
          <p:nvSpPr>
            <p:cNvPr id="4" name="AutoShape 6"/>
            <p:cNvSpPr>
              <a:spLocks noChangeAspect="1" noTextEdit="1"/>
            </p:cNvSpPr>
            <p:nvPr/>
          </p:nvSpPr>
          <p:spPr>
            <a:xfrm>
              <a:off x="279" y="1017"/>
              <a:ext cx="2880" cy="1152"/>
            </a:xfrm>
            <a:prstGeom prst="rect">
              <a:avLst/>
            </a:prstGeom>
            <a:noFill/>
            <a:ln w="9525">
              <a:noFill/>
            </a:ln>
          </p:spPr>
          <p:txBody>
            <a:bodyPr/>
            <a:lstStyle/>
            <a:p>
              <a:endParaRPr lang="zh-CN" altLang="en-US"/>
            </a:p>
          </p:txBody>
        </p:sp>
        <p:cxnSp>
          <p:nvCxnSpPr>
            <p:cNvPr id="7" name="_s3079"/>
            <p:cNvCxnSpPr>
              <a:stCxn id="13" idx="0"/>
              <a:endCxn id="10" idx="3"/>
            </p:cNvCxnSpPr>
            <p:nvPr/>
          </p:nvCxnSpPr>
          <p:spPr>
            <a:xfrm rot="16200000" flipV="1">
              <a:off x="2152" y="861"/>
              <a:ext cx="124" cy="1013"/>
            </a:xfrm>
            <a:prstGeom prst="bentConnector3">
              <a:avLst>
                <a:gd name="adj1" fmla="val 50098"/>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_s3080"/>
            <p:cNvCxnSpPr/>
            <p:nvPr/>
          </p:nvCxnSpPr>
          <p:spPr>
            <a:xfrm rot="16200000" flipV="1">
              <a:off x="1647" y="1364"/>
              <a:ext cx="144" cy="27"/>
            </a:xfrm>
            <a:prstGeom prst="bentConnector3">
              <a:avLst>
                <a:gd name="adj1" fmla="val 49916"/>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_s3081"/>
            <p:cNvCxnSpPr>
              <a:stCxn id="11" idx="0"/>
              <a:endCxn id="10" idx="3"/>
            </p:cNvCxnSpPr>
            <p:nvPr/>
          </p:nvCxnSpPr>
          <p:spPr>
            <a:xfrm rot="16200000">
              <a:off x="1154" y="875"/>
              <a:ext cx="123" cy="984"/>
            </a:xfrm>
            <a:prstGeom prst="bentConnector3">
              <a:avLst>
                <a:gd name="adj1" fmla="val 50098"/>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 name="_s3082"/>
            <p:cNvSpPr/>
            <p:nvPr/>
          </p:nvSpPr>
          <p:spPr>
            <a:xfrm>
              <a:off x="1287" y="1017"/>
              <a:ext cx="864" cy="288"/>
            </a:xfrm>
            <a:prstGeom prst="cube">
              <a:avLst>
                <a:gd name="adj" fmla="val 10764"/>
              </a:avLst>
            </a:prstGeom>
            <a:gradFill rotWithShape="0">
              <a:gsLst>
                <a:gs pos="0">
                  <a:schemeClr val="accent1">
                    <a:alpha val="39999"/>
                  </a:schemeClr>
                </a:gs>
                <a:gs pos="100000">
                  <a:schemeClr val="bg1"/>
                </a:gs>
              </a:gsLst>
              <a:lin ang="5400000" scaled="1"/>
              <a:tileRect/>
            </a:gradFill>
            <a:ln w="9525" cap="flat" cmpd="sng">
              <a:solidFill>
                <a:schemeClr val="accent1"/>
              </a:solidFill>
              <a:prstDash val="solid"/>
              <a:miter/>
              <a:headEnd type="none" w="med" len="med"/>
              <a:tailEnd type="none" w="med" len="med"/>
            </a:ln>
          </p:spPr>
          <p:txBody>
            <a:bodyPr wrap="none" lIns="0" tIns="0" rIns="0" bIns="0" anchor="ctr"/>
            <a:lstStyle/>
            <a:p>
              <a:pPr algn="ctr"/>
              <a:r>
                <a:rPr lang="zh-CN" altLang="en-US" sz="2200" b="1" dirty="0">
                  <a:solidFill>
                    <a:srgbClr val="0070C0"/>
                  </a:solidFill>
                  <a:latin typeface="隶书" panose="02010509060101010101" pitchFamily="49" charset="-122"/>
                  <a:ea typeface="隶书" panose="02010509060101010101" pitchFamily="49" charset="-122"/>
                </a:rPr>
                <a:t>运动员营养的目标</a:t>
              </a:r>
            </a:p>
          </p:txBody>
        </p:sp>
        <p:sp>
          <p:nvSpPr>
            <p:cNvPr id="11" name="_s3083"/>
            <p:cNvSpPr/>
            <p:nvPr/>
          </p:nvSpPr>
          <p:spPr>
            <a:xfrm>
              <a:off x="279" y="1428"/>
              <a:ext cx="864" cy="309"/>
            </a:xfrm>
            <a:prstGeom prst="cube">
              <a:avLst>
                <a:gd name="adj" fmla="val 10764"/>
              </a:avLst>
            </a:prstGeom>
            <a:solidFill>
              <a:schemeClr val="bg1"/>
            </a:solidFill>
            <a:ln w="9525" cap="flat" cmpd="sng">
              <a:solidFill>
                <a:schemeClr val="accent2"/>
              </a:solidFill>
              <a:prstDash val="solid"/>
              <a:miter/>
              <a:headEnd type="none" w="med" len="med"/>
              <a:tailEnd type="none" w="med" len="med"/>
            </a:ln>
          </p:spPr>
          <p:txBody>
            <a:bodyPr wrap="none" lIns="0" tIns="0" rIns="0" bIns="0" anchor="ctr"/>
            <a:lstStyle/>
            <a:p>
              <a:pPr algn="ctr"/>
              <a:r>
                <a:rPr lang="zh-CN" altLang="en-US" sz="1900" b="1" dirty="0">
                  <a:latin typeface="隶书" panose="02010509060101010101" pitchFamily="49" charset="-122"/>
                  <a:ea typeface="隶书" panose="02010509060101010101" pitchFamily="49" charset="-122"/>
                </a:rPr>
                <a:t>保障身体健康，</a:t>
              </a:r>
            </a:p>
            <a:p>
              <a:pPr algn="ctr"/>
              <a:r>
                <a:rPr lang="zh-CN" altLang="en-US" sz="1900" b="1" dirty="0">
                  <a:latin typeface="隶书" panose="02010509060101010101" pitchFamily="49" charset="-122"/>
                  <a:ea typeface="隶书" panose="02010509060101010101" pitchFamily="49" charset="-122"/>
                </a:rPr>
                <a:t>储备良好体能</a:t>
              </a:r>
            </a:p>
          </p:txBody>
        </p:sp>
        <p:sp>
          <p:nvSpPr>
            <p:cNvPr id="12" name="_s3084"/>
            <p:cNvSpPr/>
            <p:nvPr/>
          </p:nvSpPr>
          <p:spPr>
            <a:xfrm>
              <a:off x="1225" y="1428"/>
              <a:ext cx="988" cy="309"/>
            </a:xfrm>
            <a:prstGeom prst="cube">
              <a:avLst>
                <a:gd name="adj" fmla="val 10764"/>
              </a:avLst>
            </a:prstGeom>
            <a:solidFill>
              <a:schemeClr val="bg1"/>
            </a:solidFill>
            <a:ln w="9525" cap="flat" cmpd="sng">
              <a:solidFill>
                <a:schemeClr val="accent2"/>
              </a:solidFill>
              <a:prstDash val="solid"/>
              <a:miter/>
              <a:headEnd type="none" w="med" len="med"/>
              <a:tailEnd type="none" w="med" len="med"/>
            </a:ln>
          </p:spPr>
          <p:txBody>
            <a:bodyPr wrap="none" lIns="0" tIns="0" rIns="0" bIns="0" anchor="ctr"/>
            <a:lstStyle/>
            <a:p>
              <a:pPr algn="ctr"/>
              <a:r>
                <a:rPr lang="zh-CN" altLang="en-US" sz="1900" b="1" dirty="0">
                  <a:latin typeface="隶书" panose="02010509060101010101" pitchFamily="49" charset="-122"/>
                  <a:ea typeface="隶书" panose="02010509060101010101" pitchFamily="49" charset="-122"/>
                  <a:cs typeface="隶书" panose="02010509060101010101" pitchFamily="49" charset="-122"/>
                </a:rPr>
                <a:t>运动过程抵抗疲劳，</a:t>
              </a:r>
              <a:br>
                <a:rPr lang="zh-CN" altLang="en-US" sz="1900" b="1" dirty="0">
                  <a:latin typeface="隶书" panose="02010509060101010101" pitchFamily="49" charset="-122"/>
                  <a:ea typeface="隶书" panose="02010509060101010101" pitchFamily="49" charset="-122"/>
                  <a:cs typeface="隶书" panose="02010509060101010101" pitchFamily="49" charset="-122"/>
                </a:rPr>
              </a:br>
              <a:r>
                <a:rPr lang="zh-CN" altLang="en-US" sz="1900" b="1" dirty="0">
                  <a:latin typeface="隶书" panose="02010509060101010101" pitchFamily="49" charset="-122"/>
                  <a:ea typeface="隶书" panose="02010509060101010101" pitchFamily="49" charset="-122"/>
                  <a:cs typeface="隶书" panose="02010509060101010101" pitchFamily="49" charset="-122"/>
                </a:rPr>
                <a:t>适应环境，提升训练效果</a:t>
              </a:r>
            </a:p>
          </p:txBody>
        </p:sp>
        <p:sp>
          <p:nvSpPr>
            <p:cNvPr id="13" name="_s3085"/>
            <p:cNvSpPr/>
            <p:nvPr/>
          </p:nvSpPr>
          <p:spPr>
            <a:xfrm>
              <a:off x="2256" y="1429"/>
              <a:ext cx="904" cy="308"/>
            </a:xfrm>
            <a:prstGeom prst="cube">
              <a:avLst>
                <a:gd name="adj" fmla="val 10764"/>
              </a:avLst>
            </a:prstGeom>
            <a:solidFill>
              <a:schemeClr val="bg1"/>
            </a:solidFill>
            <a:ln w="9525" cap="flat" cmpd="sng">
              <a:solidFill>
                <a:schemeClr val="accent2"/>
              </a:solidFill>
              <a:prstDash val="solid"/>
              <a:miter/>
              <a:headEnd type="none" w="med" len="med"/>
              <a:tailEnd type="none" w="med" len="med"/>
            </a:ln>
          </p:spPr>
          <p:txBody>
            <a:bodyPr wrap="none" lIns="0" tIns="0" rIns="0" bIns="0" anchor="ctr"/>
            <a:lstStyle/>
            <a:p>
              <a:pPr algn="ctr"/>
              <a:r>
                <a:rPr lang="zh-CN" altLang="en-US" sz="1900" b="1" dirty="0">
                  <a:latin typeface="隶书" panose="02010509060101010101" pitchFamily="49" charset="-122"/>
                  <a:ea typeface="隶书" panose="02010509060101010101" pitchFamily="49" charset="-122"/>
                </a:rPr>
                <a:t>运动后消除疲劳、</a:t>
              </a:r>
            </a:p>
            <a:p>
              <a:pPr algn="ctr"/>
              <a:r>
                <a:rPr lang="zh-CN" altLang="en-US" sz="1900" b="1" dirty="0">
                  <a:latin typeface="隶书" panose="02010509060101010101" pitchFamily="49" charset="-122"/>
                  <a:ea typeface="隶书" panose="02010509060101010101" pitchFamily="49" charset="-122"/>
                </a:rPr>
                <a:t>加速体能和机能恢复</a:t>
              </a:r>
            </a:p>
          </p:txBody>
        </p:sp>
        <p:sp>
          <p:nvSpPr>
            <p:cNvPr id="14" name="_s3086"/>
            <p:cNvSpPr/>
            <p:nvPr/>
          </p:nvSpPr>
          <p:spPr>
            <a:xfrm>
              <a:off x="279" y="1881"/>
              <a:ext cx="864" cy="288"/>
            </a:xfrm>
            <a:prstGeom prst="cube">
              <a:avLst>
                <a:gd name="adj" fmla="val 10764"/>
              </a:avLst>
            </a:prstGeom>
            <a:solidFill>
              <a:schemeClr val="bg1"/>
            </a:solidFill>
            <a:ln w="9525" cap="flat" cmpd="sng">
              <a:solidFill>
                <a:schemeClr val="accent1"/>
              </a:solidFill>
              <a:prstDash val="solid"/>
              <a:miter/>
              <a:headEnd type="none" w="med" len="med"/>
              <a:tailEnd type="none" w="med" len="med"/>
            </a:ln>
          </p:spPr>
          <p:txBody>
            <a:bodyPr wrap="none" lIns="0" tIns="0" rIns="0" bIns="0" anchor="ctr"/>
            <a:lstStyle/>
            <a:p>
              <a:pPr algn="ctr"/>
              <a:r>
                <a:rPr lang="zh-CN" altLang="en-US" sz="2200" b="1" dirty="0">
                  <a:solidFill>
                    <a:srgbClr val="D60093"/>
                  </a:solidFill>
                  <a:latin typeface="隶书" panose="02010509060101010101" pitchFamily="49" charset="-122"/>
                  <a:ea typeface="隶书" panose="02010509060101010101" pitchFamily="49" charset="-122"/>
                </a:rPr>
                <a:t>健康有活力</a:t>
              </a:r>
            </a:p>
          </p:txBody>
        </p:sp>
        <p:sp>
          <p:nvSpPr>
            <p:cNvPr id="15" name="_s3087"/>
            <p:cNvSpPr/>
            <p:nvPr/>
          </p:nvSpPr>
          <p:spPr>
            <a:xfrm>
              <a:off x="1287" y="1881"/>
              <a:ext cx="864" cy="288"/>
            </a:xfrm>
            <a:prstGeom prst="cube">
              <a:avLst>
                <a:gd name="adj" fmla="val 10764"/>
              </a:avLst>
            </a:prstGeom>
            <a:solidFill>
              <a:schemeClr val="bg1"/>
            </a:solidFill>
            <a:ln w="9525" cap="flat" cmpd="sng">
              <a:solidFill>
                <a:schemeClr val="accent1"/>
              </a:solidFill>
              <a:prstDash val="solid"/>
              <a:miter/>
              <a:headEnd type="none" w="med" len="med"/>
              <a:tailEnd type="none" w="med" len="med"/>
            </a:ln>
          </p:spPr>
          <p:txBody>
            <a:bodyPr wrap="none" lIns="0" tIns="0" rIns="0" bIns="0" anchor="ctr">
              <a:noAutofit/>
            </a:bodyPr>
            <a:lstStyle/>
            <a:p>
              <a:pPr lvl="0" algn="ctr">
                <a:buClrTx/>
                <a:buSzTx/>
                <a:buFontTx/>
              </a:pPr>
              <a:r>
                <a:rPr lang="zh-CN" altLang="en-US" sz="2200" b="1" dirty="0">
                  <a:solidFill>
                    <a:srgbClr val="D60093"/>
                  </a:solidFill>
                  <a:latin typeface="隶书" panose="02010509060101010101" pitchFamily="49" charset="-122"/>
                  <a:ea typeface="隶书" panose="02010509060101010101" pitchFamily="49" charset="-122"/>
                  <a:cs typeface="+mn-ea"/>
                  <a:sym typeface="+mn-ea"/>
                </a:rPr>
                <a:t>训练有成效</a:t>
              </a:r>
            </a:p>
          </p:txBody>
        </p:sp>
        <p:sp>
          <p:nvSpPr>
            <p:cNvPr id="16" name="_s3088"/>
            <p:cNvSpPr/>
            <p:nvPr/>
          </p:nvSpPr>
          <p:spPr>
            <a:xfrm>
              <a:off x="2295" y="1881"/>
              <a:ext cx="864" cy="288"/>
            </a:xfrm>
            <a:prstGeom prst="cube">
              <a:avLst>
                <a:gd name="adj" fmla="val 10764"/>
              </a:avLst>
            </a:prstGeom>
            <a:solidFill>
              <a:schemeClr val="bg1"/>
            </a:solidFill>
            <a:ln w="9525" cap="flat" cmpd="sng">
              <a:solidFill>
                <a:schemeClr val="accent1"/>
              </a:solidFill>
              <a:prstDash val="solid"/>
              <a:miter/>
              <a:headEnd type="none" w="med" len="med"/>
              <a:tailEnd type="none" w="med" len="med"/>
            </a:ln>
          </p:spPr>
          <p:txBody>
            <a:bodyPr wrap="none" lIns="0" tIns="0" rIns="0" bIns="0" anchor="ctr">
              <a:noAutofit/>
            </a:bodyPr>
            <a:lstStyle/>
            <a:p>
              <a:pPr lvl="0" algn="ctr">
                <a:buClrTx/>
                <a:buSzTx/>
                <a:buFontTx/>
              </a:pPr>
              <a:r>
                <a:rPr lang="zh-CN" altLang="en-US" sz="2200" b="1" dirty="0">
                  <a:solidFill>
                    <a:srgbClr val="D60093"/>
                  </a:solidFill>
                  <a:latin typeface="隶书" panose="02010509060101010101" pitchFamily="49" charset="-122"/>
                  <a:ea typeface="隶书" panose="02010509060101010101" pitchFamily="49" charset="-122"/>
                  <a:cs typeface="+mn-ea"/>
                  <a:sym typeface="+mn-ea"/>
                </a:rPr>
                <a:t>恢复有保障</a:t>
              </a:r>
            </a:p>
          </p:txBody>
        </p:sp>
      </p:grpSp>
      <p:sp>
        <p:nvSpPr>
          <p:cNvPr id="17" name="下箭头 16"/>
          <p:cNvSpPr/>
          <p:nvPr/>
        </p:nvSpPr>
        <p:spPr>
          <a:xfrm>
            <a:off x="1747361" y="2976563"/>
            <a:ext cx="258128"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sp>
        <p:nvSpPr>
          <p:cNvPr id="19" name="下箭头 18"/>
          <p:cNvSpPr/>
          <p:nvPr/>
        </p:nvSpPr>
        <p:spPr>
          <a:xfrm>
            <a:off x="4453890" y="2976563"/>
            <a:ext cx="258128"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sp>
        <p:nvSpPr>
          <p:cNvPr id="20" name="下箭头 19"/>
          <p:cNvSpPr/>
          <p:nvPr/>
        </p:nvSpPr>
        <p:spPr>
          <a:xfrm>
            <a:off x="7027069" y="2976563"/>
            <a:ext cx="258128"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spTree>
  </p:cSld>
  <p:clrMapOvr>
    <a:masterClrMapping/>
  </p:clrMapOvr>
  <p:transition advClick="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灯片编号占位符 5"/>
          <p:cNvSpPr txBox="1">
            <a:spLocks noGrp="1"/>
          </p:cNvSpPr>
          <p:nvPr>
            <p:ph type="sldNum" sz="quarter" idx="12"/>
          </p:nvPr>
        </p:nvSpPr>
        <p:spPr>
          <a:xfrm>
            <a:off x="6084094" y="5318125"/>
            <a:ext cx="1600200" cy="396875"/>
          </a:xfrm>
        </p:spPr>
        <p:txBody>
          <a:bodyPr/>
          <a:lstStyle>
            <a:lvl1pPr marL="0" lvl="0" indent="0" algn="l" defTabSz="713232"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defRPr>
            </a:lvl1pPr>
            <a:lvl2pPr marL="356616" lvl="1"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13232" lvl="2"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69848" lvl="3"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426464" lvl="4" indent="0" algn="l" defTabSz="713232"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100" dirty="0"/>
              <a:pPr lvl="0" algn="r" eaLnBrk="1" hangingPunct="1"/>
              <a:t>39</a:t>
            </a:fld>
            <a:endParaRPr lang="en-US" altLang="zh-CN" sz="1100" dirty="0"/>
          </a:p>
        </p:txBody>
      </p:sp>
      <p:grpSp>
        <p:nvGrpSpPr>
          <p:cNvPr id="2" name="Organization Chart 3"/>
          <p:cNvGrpSpPr/>
          <p:nvPr/>
        </p:nvGrpSpPr>
        <p:grpSpPr>
          <a:xfrm>
            <a:off x="837248" y="858309"/>
            <a:ext cx="7484269" cy="4039129"/>
            <a:chOff x="279" y="1017"/>
            <a:chExt cx="2016" cy="2878"/>
          </a:xfrm>
        </p:grpSpPr>
        <p:sp>
          <p:nvSpPr>
            <p:cNvPr id="1027" name="AutoShape 4"/>
            <p:cNvSpPr>
              <a:spLocks noChangeAspect="1" noTextEdit="1"/>
            </p:cNvSpPr>
            <p:nvPr/>
          </p:nvSpPr>
          <p:spPr>
            <a:xfrm>
              <a:off x="279" y="1017"/>
              <a:ext cx="2016" cy="2878"/>
            </a:xfrm>
            <a:prstGeom prst="rect">
              <a:avLst/>
            </a:prstGeom>
            <a:noFill/>
            <a:ln w="28575">
              <a:solidFill>
                <a:schemeClr val="accent1"/>
              </a:solidFill>
            </a:ln>
          </p:spPr>
          <p:txBody>
            <a:bodyPr/>
            <a:lstStyle/>
            <a:p>
              <a:endParaRPr lang="zh-CN" altLang="en-US"/>
            </a:p>
          </p:txBody>
        </p:sp>
        <p:cxnSp>
          <p:nvCxnSpPr>
            <p:cNvPr id="1028" name="_s1028"/>
            <p:cNvCxnSpPr>
              <a:stCxn id="1040" idx="2"/>
              <a:endCxn id="1034" idx="3"/>
            </p:cNvCxnSpPr>
            <p:nvPr/>
          </p:nvCxnSpPr>
          <p:spPr>
            <a:xfrm rot="10800000">
              <a:off x="704" y="1356"/>
              <a:ext cx="727" cy="2411"/>
            </a:xfrm>
            <a:prstGeom prst="bentConnector2">
              <a:avLst/>
            </a:prstGeom>
            <a:ln w="28575" cap="flat" cmpd="sng">
              <a:solidFill>
                <a:schemeClr val="accent1"/>
              </a:solidFill>
              <a:prstDash val="solid"/>
              <a:miter/>
              <a:headEnd type="none" w="med" len="med"/>
              <a:tailEnd type="none" w="med" len="med"/>
            </a:ln>
          </p:spPr>
        </p:cxnSp>
        <p:cxnSp>
          <p:nvCxnSpPr>
            <p:cNvPr id="1029" name="_s1029"/>
            <p:cNvCxnSpPr>
              <a:stCxn id="1039" idx="4"/>
              <a:endCxn id="1035" idx="3"/>
            </p:cNvCxnSpPr>
            <p:nvPr/>
          </p:nvCxnSpPr>
          <p:spPr>
            <a:xfrm flipV="1">
              <a:off x="1708" y="1737"/>
              <a:ext cx="150" cy="1166"/>
            </a:xfrm>
            <a:prstGeom prst="bentConnector2">
              <a:avLst/>
            </a:prstGeom>
            <a:ln w="28575" cap="flat" cmpd="sng">
              <a:solidFill>
                <a:schemeClr val="accent1"/>
              </a:solidFill>
              <a:prstDash val="solid"/>
              <a:miter/>
              <a:headEnd type="none" w="med" len="med"/>
              <a:tailEnd type="none" w="med" len="med"/>
            </a:ln>
          </p:spPr>
        </p:cxnSp>
        <p:cxnSp>
          <p:nvCxnSpPr>
            <p:cNvPr id="1030" name="_s1030"/>
            <p:cNvCxnSpPr>
              <a:stCxn id="1038" idx="4"/>
              <a:endCxn id="1035" idx="3"/>
            </p:cNvCxnSpPr>
            <p:nvPr/>
          </p:nvCxnSpPr>
          <p:spPr>
            <a:xfrm flipV="1">
              <a:off x="1708" y="1737"/>
              <a:ext cx="150" cy="735"/>
            </a:xfrm>
            <a:prstGeom prst="bentConnector2">
              <a:avLst/>
            </a:prstGeom>
            <a:ln w="28575" cap="flat" cmpd="sng">
              <a:solidFill>
                <a:schemeClr val="accent1"/>
              </a:solidFill>
              <a:prstDash val="solid"/>
              <a:miter/>
              <a:headEnd type="none" w="med" len="med"/>
              <a:tailEnd type="none" w="med" len="med"/>
            </a:ln>
          </p:spPr>
        </p:cxnSp>
        <p:cxnSp>
          <p:nvCxnSpPr>
            <p:cNvPr id="1031" name="_s1031"/>
            <p:cNvCxnSpPr>
              <a:stCxn id="1037" idx="4"/>
              <a:endCxn id="1035" idx="3"/>
            </p:cNvCxnSpPr>
            <p:nvPr/>
          </p:nvCxnSpPr>
          <p:spPr>
            <a:xfrm flipV="1">
              <a:off x="1708" y="1737"/>
              <a:ext cx="150" cy="304"/>
            </a:xfrm>
            <a:prstGeom prst="bentConnector2">
              <a:avLst/>
            </a:prstGeom>
            <a:ln w="28575" cap="flat" cmpd="sng">
              <a:solidFill>
                <a:schemeClr val="accent1"/>
              </a:solidFill>
              <a:prstDash val="solid"/>
              <a:miter/>
              <a:headEnd type="none" w="med" len="med"/>
              <a:tailEnd type="none" w="med" len="med"/>
            </a:ln>
          </p:spPr>
        </p:cxnSp>
        <p:cxnSp>
          <p:nvCxnSpPr>
            <p:cNvPr id="1032" name="_s1032"/>
            <p:cNvCxnSpPr>
              <a:stCxn id="1036" idx="2"/>
              <a:endCxn id="1034" idx="3"/>
            </p:cNvCxnSpPr>
            <p:nvPr/>
          </p:nvCxnSpPr>
          <p:spPr>
            <a:xfrm rot="10800000">
              <a:off x="704" y="1356"/>
              <a:ext cx="727" cy="1979"/>
            </a:xfrm>
            <a:prstGeom prst="bentConnector2">
              <a:avLst/>
            </a:prstGeom>
            <a:ln w="28575" cap="flat" cmpd="sng">
              <a:solidFill>
                <a:schemeClr val="accent1"/>
              </a:solidFill>
              <a:prstDash val="solid"/>
              <a:miter/>
              <a:headEnd type="none" w="med" len="med"/>
              <a:tailEnd type="none" w="med" len="med"/>
            </a:ln>
          </p:spPr>
        </p:cxnSp>
        <p:cxnSp>
          <p:nvCxnSpPr>
            <p:cNvPr id="1033" name="_s1033"/>
            <p:cNvCxnSpPr>
              <a:stCxn id="1035" idx="2"/>
              <a:endCxn id="1034" idx="3"/>
            </p:cNvCxnSpPr>
            <p:nvPr/>
          </p:nvCxnSpPr>
          <p:spPr>
            <a:xfrm rot="10800000">
              <a:off x="704" y="1356"/>
              <a:ext cx="727" cy="253"/>
            </a:xfrm>
            <a:prstGeom prst="bentConnector2">
              <a:avLst/>
            </a:prstGeom>
            <a:ln w="28575" cap="flat" cmpd="sng">
              <a:solidFill>
                <a:schemeClr val="accent1"/>
              </a:solidFill>
              <a:prstDash val="solid"/>
              <a:miter/>
              <a:headEnd type="none" w="med" len="med"/>
              <a:tailEnd type="none" w="med" len="med"/>
            </a:ln>
          </p:spPr>
        </p:cxnSp>
        <p:sp>
          <p:nvSpPr>
            <p:cNvPr id="1034" name="_s1034"/>
            <p:cNvSpPr/>
            <p:nvPr/>
          </p:nvSpPr>
          <p:spPr>
            <a:xfrm>
              <a:off x="279" y="1017"/>
              <a:ext cx="864" cy="339"/>
            </a:xfrm>
            <a:prstGeom prst="cube">
              <a:avLst>
                <a:gd name="adj" fmla="val 10764"/>
              </a:avLst>
            </a:prstGeom>
            <a:gradFill rotWithShape="0">
              <a:gsLst>
                <a:gs pos="0">
                  <a:schemeClr val="accent1">
                    <a:alpha val="39999"/>
                  </a:schemeClr>
                </a:gs>
                <a:gs pos="100000">
                  <a:schemeClr val="bg1"/>
                </a:gs>
              </a:gsLst>
              <a:lin ang="5400000" scaled="1"/>
              <a:tileRect/>
            </a:gradFill>
            <a:ln w="28575" cap="flat" cmpd="sng">
              <a:solidFill>
                <a:schemeClr val="accent1"/>
              </a:solidFill>
              <a:prstDash val="solid"/>
              <a:miter/>
              <a:headEnd type="none" w="med" len="med"/>
              <a:tailEnd type="none" w="med" len="med"/>
            </a:ln>
          </p:spPr>
          <p:txBody>
            <a:bodyPr wrap="none" lIns="0" tIns="0" rIns="0" bIns="0" anchor="ctr"/>
            <a:lstStyle/>
            <a:p>
              <a:pPr algn="ctr"/>
              <a:r>
                <a:rPr lang="en-US" altLang="zh-CN" sz="2300" b="1" dirty="0">
                  <a:solidFill>
                    <a:srgbClr val="CC0000"/>
                  </a:solidFill>
                  <a:latin typeface="楷体" panose="02010609060101010101" pitchFamily="49" charset="-122"/>
                  <a:ea typeface="楷体" panose="02010609060101010101" pitchFamily="49" charset="-122"/>
                </a:rPr>
                <a:t> </a:t>
              </a:r>
              <a:r>
                <a:rPr lang="zh-CN" altLang="en-US" sz="2200" b="1" dirty="0">
                  <a:solidFill>
                    <a:srgbClr val="A50021"/>
                  </a:solidFill>
                  <a:latin typeface="隶书" panose="02010509060101010101" pitchFamily="49" charset="-122"/>
                  <a:ea typeface="隶书" panose="02010509060101010101" pitchFamily="49" charset="-122"/>
                </a:rPr>
                <a:t>营养保障体系构架</a:t>
              </a:r>
            </a:p>
          </p:txBody>
        </p:sp>
        <p:sp>
          <p:nvSpPr>
            <p:cNvPr id="1035" name="_s1035"/>
            <p:cNvSpPr/>
            <p:nvPr/>
          </p:nvSpPr>
          <p:spPr>
            <a:xfrm>
              <a:off x="1431" y="1449"/>
              <a:ext cx="864" cy="288"/>
            </a:xfrm>
            <a:prstGeom prst="cube">
              <a:avLst>
                <a:gd name="adj" fmla="val 10764"/>
              </a:avLst>
            </a:prstGeom>
            <a:gradFill rotWithShape="0">
              <a:gsLst>
                <a:gs pos="0">
                  <a:schemeClr val="accent2">
                    <a:alpha val="39999"/>
                  </a:schemeClr>
                </a:gs>
                <a:gs pos="100000">
                  <a:schemeClr val="bg1"/>
                </a:gs>
              </a:gsLst>
              <a:lin ang="5400000" scaled="1"/>
              <a:tileRect/>
            </a:gradFill>
            <a:ln w="28575" cap="flat" cmpd="sng">
              <a:solidFill>
                <a:schemeClr val="accent1"/>
              </a:solidFill>
              <a:prstDash val="solid"/>
              <a:miter/>
              <a:headEnd type="none" w="med" len="med"/>
              <a:tailEnd type="none" w="med" len="med"/>
            </a:ln>
          </p:spPr>
          <p:txBody>
            <a:bodyPr wrap="none" lIns="0" tIns="0" rIns="0" bIns="0" anchor="ctr"/>
            <a:lstStyle/>
            <a:p>
              <a:pPr algn="ctr"/>
              <a:r>
                <a:rPr lang="en-US" altLang="zh-CN" sz="2000" b="1" dirty="0">
                  <a:latin typeface="Arial" panose="020B0604020202020204" pitchFamily="34" charset="0"/>
                  <a:ea typeface="楷体" panose="02010609060101010101" pitchFamily="49" charset="-122"/>
                </a:rPr>
                <a:t> </a:t>
              </a:r>
              <a:r>
                <a:rPr lang="zh-CN" altLang="en-US" sz="2200" b="1" dirty="0">
                  <a:latin typeface="隶书" panose="02010509060101010101" pitchFamily="49" charset="-122"/>
                  <a:ea typeface="隶书" panose="02010509060101010101" pitchFamily="49" charset="-122"/>
                </a:rPr>
                <a:t>合理膳食</a:t>
              </a:r>
              <a:r>
                <a:rPr lang="en-US" altLang="zh-CN" sz="2200" b="1" dirty="0">
                  <a:latin typeface="隶书" panose="02010509060101010101" pitchFamily="49" charset="-122"/>
                  <a:ea typeface="隶书" panose="02010509060101010101" pitchFamily="49" charset="-122"/>
                </a:rPr>
                <a:t>(</a:t>
              </a:r>
              <a:r>
                <a:rPr lang="zh-CN" altLang="en-US" sz="2200" b="1" dirty="0">
                  <a:solidFill>
                    <a:srgbClr val="C00000"/>
                  </a:solidFill>
                  <a:latin typeface="隶书" panose="02010509060101010101" pitchFamily="49" charset="-122"/>
                  <a:ea typeface="隶书" panose="02010509060101010101" pitchFamily="49" charset="-122"/>
                </a:rPr>
                <a:t>吃好</a:t>
              </a:r>
              <a:r>
                <a:rPr lang="en-US" altLang="zh-CN" sz="2200" b="1" dirty="0">
                  <a:latin typeface="隶书" panose="02010509060101010101" pitchFamily="49" charset="-122"/>
                  <a:ea typeface="隶书" panose="02010509060101010101" pitchFamily="49" charset="-122"/>
                </a:rPr>
                <a:t>)</a:t>
              </a:r>
            </a:p>
          </p:txBody>
        </p:sp>
        <p:sp>
          <p:nvSpPr>
            <p:cNvPr id="1036" name="_s1036"/>
            <p:cNvSpPr/>
            <p:nvPr/>
          </p:nvSpPr>
          <p:spPr>
            <a:xfrm>
              <a:off x="1431" y="3175"/>
              <a:ext cx="864" cy="288"/>
            </a:xfrm>
            <a:prstGeom prst="cube">
              <a:avLst>
                <a:gd name="adj" fmla="val 10764"/>
              </a:avLst>
            </a:prstGeom>
            <a:gradFill rotWithShape="0">
              <a:gsLst>
                <a:gs pos="0">
                  <a:schemeClr val="accent2">
                    <a:alpha val="39999"/>
                  </a:schemeClr>
                </a:gs>
                <a:gs pos="100000">
                  <a:schemeClr val="bg1"/>
                </a:gs>
              </a:gsLst>
              <a:lin ang="5400000" scaled="1"/>
              <a:tileRect/>
            </a:gradFill>
            <a:ln w="28575" cap="flat" cmpd="sng">
              <a:solidFill>
                <a:schemeClr val="accent1"/>
              </a:solidFill>
              <a:prstDash val="solid"/>
              <a:miter/>
              <a:headEnd type="none" w="med" len="med"/>
              <a:tailEnd type="none" w="med" len="med"/>
            </a:ln>
          </p:spPr>
          <p:txBody>
            <a:bodyPr wrap="none" lIns="0" tIns="0" rIns="0" bIns="0" anchor="ctr"/>
            <a:lstStyle/>
            <a:p>
              <a:pPr algn="ctr"/>
              <a:r>
                <a:rPr lang="zh-CN" altLang="en-US" sz="2200" b="1" dirty="0">
                  <a:latin typeface="隶书" panose="02010509060101010101" pitchFamily="49" charset="-122"/>
                  <a:ea typeface="隶书" panose="02010509060101010101" pitchFamily="49" charset="-122"/>
                </a:rPr>
                <a:t>科学营养（</a:t>
              </a:r>
              <a:r>
                <a:rPr lang="zh-CN" altLang="en-US" sz="2200" b="1" dirty="0">
                  <a:solidFill>
                    <a:srgbClr val="C00000"/>
                  </a:solidFill>
                  <a:latin typeface="隶书" panose="02010509060101010101" pitchFamily="49" charset="-122"/>
                  <a:ea typeface="隶书" panose="02010509060101010101" pitchFamily="49" charset="-122"/>
                </a:rPr>
                <a:t>补好</a:t>
              </a:r>
              <a:r>
                <a:rPr lang="zh-CN" altLang="en-US" sz="2200" b="1" dirty="0">
                  <a:latin typeface="隶书" panose="02010509060101010101" pitchFamily="49" charset="-122"/>
                  <a:ea typeface="隶书" panose="02010509060101010101" pitchFamily="49" charset="-122"/>
                </a:rPr>
                <a:t>）</a:t>
              </a:r>
            </a:p>
          </p:txBody>
        </p:sp>
        <p:sp>
          <p:nvSpPr>
            <p:cNvPr id="1037" name="_s1037"/>
            <p:cNvSpPr/>
            <p:nvPr/>
          </p:nvSpPr>
          <p:spPr>
            <a:xfrm>
              <a:off x="815" y="1881"/>
              <a:ext cx="904" cy="288"/>
            </a:xfrm>
            <a:prstGeom prst="cube">
              <a:avLst>
                <a:gd name="adj" fmla="val 10764"/>
              </a:avLst>
            </a:prstGeom>
            <a:noFill/>
            <a:ln w="28575" cap="flat" cmpd="sng">
              <a:solidFill>
                <a:schemeClr val="accent1"/>
              </a:solidFill>
              <a:prstDash val="solid"/>
              <a:miter/>
              <a:headEnd type="none" w="med" len="med"/>
              <a:tailEnd type="none" w="med" len="med"/>
            </a:ln>
            <a:extLst>
              <a:ext uri="{909E8E84-426E-40DD-AFC4-6F175D3DCCD1}">
                <a14:hiddenFill xmlns:a14="http://schemas.microsoft.com/office/drawing/2010/main">
                  <a:solidFill>
                    <a:schemeClr val="tx2">
                      <a:lumMod val="20000"/>
                      <a:lumOff val="80000"/>
                    </a:schemeClr>
                  </a:solidFill>
                </a14:hiddenFill>
              </a:ext>
            </a:extLst>
          </p:spPr>
          <p:txBody>
            <a:bodyPr wrap="none" lIns="0" tIns="0" rIns="0" bIns="0" anchor="ctr"/>
            <a:lstStyle/>
            <a:p>
              <a:pPr algn="ctr"/>
              <a:r>
                <a:rPr lang="zh-CN" altLang="en-US" sz="1900" b="1" dirty="0">
                  <a:latin typeface="Arial" panose="020B0604020202020204" pitchFamily="34" charset="0"/>
                  <a:ea typeface="楷体" panose="02010609060101010101" pitchFamily="49" charset="-122"/>
                </a:rPr>
                <a:t>科学配餐：搭配合理、烹饪科学</a:t>
              </a:r>
            </a:p>
          </p:txBody>
        </p:sp>
        <p:sp>
          <p:nvSpPr>
            <p:cNvPr id="1038" name="_s1038"/>
            <p:cNvSpPr/>
            <p:nvPr/>
          </p:nvSpPr>
          <p:spPr>
            <a:xfrm>
              <a:off x="811" y="2313"/>
              <a:ext cx="908" cy="287"/>
            </a:xfrm>
            <a:prstGeom prst="cube">
              <a:avLst>
                <a:gd name="adj" fmla="val 10764"/>
              </a:avLst>
            </a:prstGeom>
            <a:noFill/>
            <a:ln w="28575" cap="flat" cmpd="sng">
              <a:solidFill>
                <a:schemeClr val="accent1"/>
              </a:solidFill>
              <a:prstDash val="solid"/>
              <a:miter/>
              <a:headEnd type="none" w="med" len="med"/>
              <a:tailEnd type="none" w="med" len="med"/>
            </a:ln>
            <a:extLst>
              <a:ext uri="{909E8E84-426E-40DD-AFC4-6F175D3DCCD1}">
                <a14:hiddenFill xmlns:a14="http://schemas.microsoft.com/office/drawing/2010/main">
                  <a:solidFill>
                    <a:schemeClr val="tx2">
                      <a:lumMod val="20000"/>
                      <a:lumOff val="80000"/>
                    </a:schemeClr>
                  </a:solidFill>
                </a14:hiddenFill>
              </a:ext>
            </a:extLst>
          </p:spPr>
          <p:txBody>
            <a:bodyPr wrap="none" lIns="0" tIns="0" rIns="0" bIns="0" anchor="ctr">
              <a:noAutofit/>
            </a:bodyPr>
            <a:lstStyle/>
            <a:p>
              <a:pPr lvl="0" algn="ctr">
                <a:buClrTx/>
                <a:buSzTx/>
                <a:buFontTx/>
              </a:pPr>
              <a:r>
                <a:rPr lang="zh-CN" altLang="en-US" sz="1900" b="1" dirty="0">
                  <a:latin typeface="Arial" panose="020B0604020202020204" pitchFamily="34" charset="0"/>
                  <a:ea typeface="楷体" panose="02010609060101010101" pitchFamily="49" charset="-122"/>
                  <a:cs typeface="+mn-ea"/>
                  <a:sym typeface="+mn-ea"/>
                </a:rPr>
                <a:t>科学用餐：选择食物、用餐准时</a:t>
              </a:r>
            </a:p>
          </p:txBody>
        </p:sp>
        <p:sp>
          <p:nvSpPr>
            <p:cNvPr id="1039" name="_s1039"/>
            <p:cNvSpPr/>
            <p:nvPr/>
          </p:nvSpPr>
          <p:spPr>
            <a:xfrm>
              <a:off x="818" y="2744"/>
              <a:ext cx="901" cy="287"/>
            </a:xfrm>
            <a:prstGeom prst="cube">
              <a:avLst>
                <a:gd name="adj" fmla="val 10764"/>
              </a:avLst>
            </a:prstGeom>
            <a:noFill/>
            <a:ln w="28575" cap="flat" cmpd="sng">
              <a:solidFill>
                <a:schemeClr val="accent1"/>
              </a:solidFill>
              <a:prstDash val="solid"/>
              <a:miter/>
              <a:headEnd type="none" w="med" len="med"/>
              <a:tailEnd type="none" w="med" len="med"/>
            </a:ln>
            <a:extLst>
              <a:ext uri="{909E8E84-426E-40DD-AFC4-6F175D3DCCD1}">
                <a14:hiddenFill xmlns:a14="http://schemas.microsoft.com/office/drawing/2010/main">
                  <a:solidFill>
                    <a:schemeClr val="tx2">
                      <a:lumMod val="20000"/>
                      <a:lumOff val="80000"/>
                    </a:schemeClr>
                  </a:solidFill>
                </a14:hiddenFill>
              </a:ext>
            </a:extLst>
          </p:spPr>
          <p:txBody>
            <a:bodyPr wrap="none" lIns="0" tIns="0" rIns="0" bIns="0" anchor="ctr">
              <a:noAutofit/>
            </a:bodyPr>
            <a:lstStyle/>
            <a:p>
              <a:pPr lvl="0" algn="ctr">
                <a:buClrTx/>
                <a:buSzTx/>
                <a:buFontTx/>
              </a:pPr>
              <a:r>
                <a:rPr lang="zh-CN" altLang="en-US" sz="1900" b="1" dirty="0">
                  <a:latin typeface="Arial" panose="020B0604020202020204" pitchFamily="34" charset="0"/>
                  <a:ea typeface="楷体" panose="02010609060101010101" pitchFamily="49" charset="-122"/>
                  <a:cs typeface="+mn-ea"/>
                  <a:sym typeface="+mn-ea"/>
                </a:rPr>
                <a:t>食品安全：新鲜卫生、来源可靠</a:t>
              </a:r>
            </a:p>
          </p:txBody>
        </p:sp>
        <p:sp>
          <p:nvSpPr>
            <p:cNvPr id="1040" name="_s1040"/>
            <p:cNvSpPr/>
            <p:nvPr/>
          </p:nvSpPr>
          <p:spPr>
            <a:xfrm>
              <a:off x="1431" y="3607"/>
              <a:ext cx="864" cy="288"/>
            </a:xfrm>
            <a:prstGeom prst="cube">
              <a:avLst>
                <a:gd name="adj" fmla="val 10764"/>
              </a:avLst>
            </a:prstGeom>
            <a:gradFill rotWithShape="0">
              <a:gsLst>
                <a:gs pos="0">
                  <a:schemeClr val="accent2">
                    <a:alpha val="39999"/>
                  </a:schemeClr>
                </a:gs>
                <a:gs pos="100000">
                  <a:schemeClr val="bg1"/>
                </a:gs>
              </a:gsLst>
              <a:lin ang="5400000" scaled="1"/>
              <a:tileRect/>
            </a:gradFill>
            <a:ln w="28575" cap="flat" cmpd="sng">
              <a:solidFill>
                <a:schemeClr val="accent1"/>
              </a:solidFill>
              <a:prstDash val="solid"/>
              <a:miter/>
              <a:headEnd type="none" w="med" len="med"/>
              <a:tailEnd type="none" w="med" len="med"/>
            </a:ln>
          </p:spPr>
          <p:txBody>
            <a:bodyPr wrap="none" lIns="0" tIns="0" rIns="0" bIns="0" anchor="ctr"/>
            <a:lstStyle/>
            <a:p>
              <a:pPr algn="ctr"/>
              <a:r>
                <a:rPr lang="zh-CN" altLang="en-US" sz="2200" b="1" dirty="0">
                  <a:latin typeface="隶书" panose="02010509060101010101" pitchFamily="49" charset="-122"/>
                  <a:ea typeface="隶书" panose="02010509060101010101" pitchFamily="49" charset="-122"/>
                </a:rPr>
                <a:t>反兴奋剂管理（</a:t>
              </a:r>
              <a:r>
                <a:rPr lang="zh-CN" altLang="en-US" sz="2200" b="1" dirty="0">
                  <a:solidFill>
                    <a:srgbClr val="C00000"/>
                  </a:solidFill>
                  <a:latin typeface="隶书" panose="02010509060101010101" pitchFamily="49" charset="-122"/>
                  <a:ea typeface="隶书" panose="02010509060101010101" pitchFamily="49" charset="-122"/>
                </a:rPr>
                <a:t>管好</a:t>
              </a:r>
              <a:r>
                <a:rPr lang="zh-CN" altLang="en-US" sz="2200" b="1" dirty="0">
                  <a:latin typeface="隶书" panose="02010509060101010101" pitchFamily="49" charset="-122"/>
                  <a:ea typeface="隶书" panose="02010509060101010101" pitchFamily="49" charset="-122"/>
                </a:rPr>
                <a:t>）</a:t>
              </a:r>
            </a:p>
          </p:txBody>
        </p:sp>
      </p:grpSp>
      <p:sp>
        <p:nvSpPr>
          <p:cNvPr id="235538" name="AutoShape 18"/>
          <p:cNvSpPr/>
          <p:nvPr/>
        </p:nvSpPr>
        <p:spPr>
          <a:xfrm>
            <a:off x="6678216" y="2017449"/>
            <a:ext cx="1026319" cy="1800489"/>
          </a:xfrm>
          <a:prstGeom prst="upDownArrow">
            <a:avLst>
              <a:gd name="adj1" fmla="val 50000"/>
              <a:gd name="adj2" fmla="val 31577"/>
            </a:avLst>
          </a:prstGeom>
          <a:solidFill>
            <a:srgbClr val="008000"/>
          </a:solidFill>
          <a:ln w="9525" cap="flat" cmpd="sng">
            <a:solidFill>
              <a:schemeClr val="tx1"/>
            </a:solidFill>
            <a:prstDash val="solid"/>
            <a:miter/>
            <a:headEnd type="none" w="med" len="med"/>
            <a:tailEnd type="none" w="med" len="med"/>
          </a:ln>
        </p:spPr>
        <p:txBody>
          <a:bodyPr vert="eaVert" wrap="none" lIns="71323" tIns="35662" rIns="71323" bIns="35662" anchor="ctr"/>
          <a:lstStyle/>
          <a:p>
            <a:endParaRPr lang="zh-CN" altLang="en-US" dirty="0">
              <a:latin typeface="Arial" panose="020B0604020202020204" pitchFamily="34" charset="0"/>
            </a:endParaRPr>
          </a:p>
        </p:txBody>
      </p:sp>
      <p:sp>
        <p:nvSpPr>
          <p:cNvPr id="1044" name="Text Box 19"/>
          <p:cNvSpPr txBox="1"/>
          <p:nvPr/>
        </p:nvSpPr>
        <p:spPr>
          <a:xfrm>
            <a:off x="7002066" y="2197365"/>
            <a:ext cx="377428" cy="1426237"/>
          </a:xfrm>
          <a:prstGeom prst="rect">
            <a:avLst/>
          </a:prstGeom>
          <a:noFill/>
          <a:ln w="9525">
            <a:noFill/>
          </a:ln>
        </p:spPr>
        <p:txBody>
          <a:bodyPr lIns="71323" tIns="35662" rIns="71323" bIns="35662">
            <a:spAutoFit/>
          </a:bodyPr>
          <a:lstStyle/>
          <a:p>
            <a:pPr>
              <a:spcBef>
                <a:spcPct val="50000"/>
              </a:spcBef>
            </a:pPr>
            <a:r>
              <a:rPr lang="zh-CN" altLang="en-US" sz="2200" b="1" dirty="0">
                <a:solidFill>
                  <a:schemeClr val="bg1"/>
                </a:solidFill>
                <a:latin typeface="Arial" panose="020B0604020202020204" pitchFamily="34" charset="0"/>
                <a:ea typeface="黑体" panose="02010609060101010101" pitchFamily="49" charset="-122"/>
              </a:rPr>
              <a:t>有效互动</a:t>
            </a:r>
          </a:p>
        </p:txBody>
      </p:sp>
    </p:spTree>
  </p:cSld>
  <p:clrMapOvr>
    <a:masterClrMapping/>
  </p:clrMapOvr>
  <p:transition spd="med" advClick="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38"/>
                                        </p:tgtEl>
                                        <p:attrNameLst>
                                          <p:attrName>style.visibility</p:attrName>
                                        </p:attrNameLst>
                                      </p:cBhvr>
                                      <p:to>
                                        <p:strVal val="visible"/>
                                      </p:to>
                                    </p:set>
                                    <p:animEffect transition="in" filter="fade">
                                      <p:cBhvr>
                                        <p:cTn id="7" dur="10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265212"/>
            <a:ext cx="5911871" cy="448911"/>
          </a:xfrm>
        </p:spPr>
        <p:txBody>
          <a:bodyPr>
            <a:noAutofit/>
          </a:bodyPr>
          <a:lstStyle/>
          <a:p>
            <a:r>
              <a:rPr lang="zh-CN" altLang="en-US" sz="2800" b="1" dirty="0" smtClean="0">
                <a:solidFill>
                  <a:schemeClr val="bg1"/>
                </a:solidFill>
                <a:latin typeface="华文楷体" pitchFamily="2" charset="-122"/>
                <a:ea typeface="华文楷体" pitchFamily="2" charset="-122"/>
              </a:rPr>
              <a:t>合理营养对科学训练的意义</a:t>
            </a:r>
            <a:endParaRPr lang="zh-CN" altLang="en-US" sz="2800" b="1" dirty="0">
              <a:solidFill>
                <a:schemeClr val="bg1"/>
              </a:solidFill>
              <a:latin typeface="华文楷体" pitchFamily="2" charset="-122"/>
              <a:ea typeface="华文楷体" pitchFamily="2" charset="-122"/>
            </a:endParaRPr>
          </a:p>
        </p:txBody>
      </p:sp>
      <p:sp>
        <p:nvSpPr>
          <p:cNvPr id="4" name="Rectangle 1"/>
          <p:cNvSpPr>
            <a:spLocks noGrp="1" noChangeArrowheads="1"/>
          </p:cNvSpPr>
          <p:nvPr>
            <p:ph type="subTitle" idx="1"/>
          </p:nvPr>
        </p:nvSpPr>
        <p:spPr bwMode="auto">
          <a:xfrm>
            <a:off x="4268216" y="1599946"/>
            <a:ext cx="4404864" cy="2664075"/>
          </a:xfrm>
          <a:prstGeom prst="rect">
            <a:avLst/>
          </a:prstGeom>
          <a:noFill/>
          <a:ln w="9525">
            <a:noFill/>
            <a:miter lim="800000"/>
            <a:headEnd/>
            <a:tailEnd/>
          </a:ln>
          <a:effectLst/>
        </p:spPr>
        <p:txBody>
          <a:bodyPr vert="horz" wrap="square" lIns="59701" tIns="29851" rIns="59701" bIns="29851" numCol="1" anchor="ctr" anchorCtr="0" compatLnSpc="1">
            <a:prstTxWarp prst="textNoShape">
              <a:avLst/>
            </a:prstTxWarp>
            <a:spAutoFit/>
          </a:bodyPr>
          <a:lstStyle/>
          <a:p>
            <a:pPr marL="298506" indent="-298506" defTabSz="597012" eaLnBrk="0" fontAlgn="base" hangingPunct="0">
              <a:lnSpc>
                <a:spcPct val="150000"/>
              </a:lnSpc>
              <a:spcBef>
                <a:spcPct val="0"/>
              </a:spcBef>
              <a:spcAft>
                <a:spcPct val="0"/>
              </a:spcAft>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达到最佳训练效果；</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a:p>
            <a:pPr marL="298506" indent="-298506" defTabSz="597012" eaLnBrk="0" fontAlgn="base" hangingPunct="0">
              <a:lnSpc>
                <a:spcPct val="150000"/>
              </a:lnSpc>
              <a:spcBef>
                <a:spcPct val="0"/>
              </a:spcBef>
              <a:spcAft>
                <a:spcPct val="0"/>
              </a:spcAft>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促进恢复；</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a:p>
            <a:pPr marL="298506" indent="-298506" defTabSz="597012" eaLnBrk="0" fontAlgn="base" hangingPunct="0">
              <a:lnSpc>
                <a:spcPct val="150000"/>
              </a:lnSpc>
              <a:spcBef>
                <a:spcPct val="0"/>
              </a:spcBef>
              <a:spcAft>
                <a:spcPct val="0"/>
              </a:spcAft>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保持最佳体重与体格；</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a:p>
            <a:pPr marL="298506" indent="-298506" eaLnBrk="0" hangingPunct="0">
              <a:lnSpc>
                <a:spcPct val="150000"/>
              </a:lnSpc>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保持高水平竞技状态；</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a:p>
            <a:pPr marL="298506" indent="-298506" eaLnBrk="0" hangingPunct="0">
              <a:lnSpc>
                <a:spcPct val="150000"/>
              </a:lnSpc>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对比赛充满信心；</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a:p>
            <a:pPr marL="298506" indent="-298506" defTabSz="597012" eaLnBrk="0" fontAlgn="base" hangingPunct="0">
              <a:lnSpc>
                <a:spcPct val="150000"/>
              </a:lnSpc>
              <a:spcBef>
                <a:spcPct val="0"/>
              </a:spcBef>
              <a:spcAft>
                <a:spcPct val="0"/>
              </a:spcAft>
              <a:buClr>
                <a:srgbClr val="FF0000"/>
              </a:buClr>
              <a:buFont typeface="+mj-lt"/>
              <a:buAutoNum type="arabicPeriod"/>
            </a:pPr>
            <a:r>
              <a:rPr lang="zh-CN" altLang="en-US" sz="1800" b="1" dirty="0" smtClean="0">
                <a:solidFill>
                  <a:schemeClr val="accent1">
                    <a:lumMod val="75000"/>
                  </a:schemeClr>
                </a:solidFill>
                <a:latin typeface="楷体" pitchFamily="49" charset="-122"/>
                <a:ea typeface="楷体" pitchFamily="49" charset="-122"/>
                <a:cs typeface="Times New Roman" pitchFamily="18" charset="0"/>
              </a:rPr>
              <a:t>减少伤病风险、促进伤病康复；</a:t>
            </a:r>
            <a:endParaRPr lang="zh-CN" altLang="en-US" sz="1800" b="1" dirty="0" smtClean="0">
              <a:solidFill>
                <a:schemeClr val="accent1">
                  <a:lumMod val="75000"/>
                </a:schemeClr>
              </a:solidFill>
              <a:latin typeface="楷体" pitchFamily="49" charset="-122"/>
              <a:ea typeface="楷体" pitchFamily="49" charset="-122"/>
              <a:cs typeface="宋体"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81" y="2055849"/>
            <a:ext cx="3197078" cy="1908703"/>
          </a:xfrm>
          <a:prstGeom prst="rect">
            <a:avLst/>
          </a:prstGeom>
        </p:spPr>
      </p:pic>
    </p:spTree>
    <p:extLst>
      <p:ext uri="{BB962C8B-B14F-4D97-AF65-F5344CB8AC3E}">
        <p14:creationId xmlns:p14="http://schemas.microsoft.com/office/powerpoint/2010/main" val="14456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heckerboard(across)">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4294967295"/>
          </p:nvPr>
        </p:nvSpPr>
        <p:spPr>
          <a:xfrm>
            <a:off x="858203" y="760413"/>
            <a:ext cx="7428071" cy="4678363"/>
          </a:xfrm>
        </p:spPr>
        <p:txBody>
          <a:bodyPr vert="horz" wrap="square" lIns="71323" tIns="35662" rIns="71323" bIns="35662" numCol="1" anchor="t" anchorCtr="0" compatLnSpc="1">
            <a:noAutofit/>
          </a:bodyPr>
          <a:lstStyle/>
          <a:p>
            <a:pPr marL="267462" indent="-267462" algn="ctr" defTabSz="713232" eaLnBrk="0" fontAlgn="base" hangingPunct="0">
              <a:lnSpc>
                <a:spcPct val="80000"/>
              </a:lnSpc>
              <a:spcAft>
                <a:spcPct val="20000"/>
              </a:spcAft>
              <a:buClr>
                <a:srgbClr val="006600"/>
              </a:buClr>
              <a:buNone/>
              <a:defRPr/>
            </a:pPr>
            <a:r>
              <a:rPr lang="zh-CN" altLang="en-US" sz="2200" b="1" dirty="0">
                <a:solidFill>
                  <a:srgbClr val="0070C0"/>
                </a:solidFill>
                <a:latin typeface="隶书" panose="02010509060101010101" pitchFamily="49" charset="-122"/>
                <a:ea typeface="隶书" panose="02010509060101010101" pitchFamily="49" charset="-122"/>
              </a:rPr>
              <a:t>运动员合理膳食</a:t>
            </a:r>
            <a:r>
              <a:rPr lang="zh-CN" altLang="en-US" sz="2200" b="1" dirty="0" smtClean="0">
                <a:solidFill>
                  <a:srgbClr val="0070C0"/>
                </a:solidFill>
                <a:latin typeface="隶书" panose="02010509060101010101" pitchFamily="49" charset="-122"/>
                <a:ea typeface="隶书" panose="02010509060101010101" pitchFamily="49" charset="-122"/>
              </a:rPr>
              <a:t>指南</a:t>
            </a:r>
            <a:endParaRPr lang="zh-CN" altLang="en-US" sz="2800" b="1" dirty="0">
              <a:solidFill>
                <a:srgbClr val="0000CC"/>
              </a:solidFill>
              <a:latin typeface="隶书" panose="02010509060101010101" pitchFamily="49" charset="-122"/>
              <a:ea typeface="隶书" panose="02010509060101010101" pitchFamily="49" charset="-122"/>
            </a:endParaRP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食物多样化</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满足营养平衡</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一日三餐和加餐的能量分配，根据运动训练或比赛任务安排</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满足体能恢复的需求，实现吃动平衡</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多吃蔬菜、水果、薯类、奶类及其制品、豆类及其制品</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满足维生素和矿物质类营养需求</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肉类食物要适量，多吃水产品</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满足优质蛋白质需求</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不吃或少吃油炸食物，少吃肥肉和荤油，不用过多的植物油炒菜</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满足体重和体成分控制的需求</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重视补水，加强补液中营养添加的调控</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满足水盐平衡的需求</a:t>
            </a:r>
          </a:p>
          <a:p>
            <a:pPr marL="267462" indent="-267462" defTabSz="713232" eaLnBrk="0" fontAlgn="base" hangingPunct="0">
              <a:lnSpc>
                <a:spcPct val="120000"/>
              </a:lnSpc>
              <a:spcAft>
                <a:spcPct val="0"/>
              </a:spcAft>
              <a:buClr>
                <a:srgbClr val="006600"/>
              </a:buClr>
              <a:buFont typeface="Wingdings" panose="05000000000000000000" pitchFamily="2" charset="2"/>
              <a:buChar char="l"/>
              <a:defRPr/>
            </a:pPr>
            <a:r>
              <a:rPr lang="zh-CN" altLang="en-US" sz="1900" b="1" kern="0" dirty="0" smtClean="0">
                <a:ea typeface="楷体" panose="02010609060101010101" pitchFamily="49" charset="-122"/>
              </a:rPr>
              <a:t>吃清洁卫生、不变质和未被污染的食物</a:t>
            </a:r>
            <a:r>
              <a:rPr lang="en-US" altLang="zh-CN" sz="1900" b="1" kern="0" dirty="0" smtClean="0">
                <a:latin typeface="楷体" panose="02010609060101010101" pitchFamily="49" charset="-122"/>
                <a:ea typeface="楷体" panose="02010609060101010101" pitchFamily="49" charset="-122"/>
              </a:rPr>
              <a:t>——</a:t>
            </a:r>
            <a:r>
              <a:rPr lang="zh-CN" altLang="en-US" sz="1900" b="1" kern="0" dirty="0" smtClean="0">
                <a:ea typeface="楷体" panose="02010609060101010101" pitchFamily="49" charset="-122"/>
              </a:rPr>
              <a:t>满足食品卫生及安全。</a:t>
            </a:r>
          </a:p>
        </p:txBody>
      </p:sp>
    </p:spTree>
  </p:cSld>
  <p:clrMapOvr>
    <a:masterClrMapping/>
  </p:clrMapOvr>
  <p:transition spd="med">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灯片编号占位符 6"/>
          <p:cNvSpPr txBox="1"/>
          <p:nvPr/>
        </p:nvSpPr>
        <p:spPr>
          <a:xfrm>
            <a:off x="6400800" y="5318125"/>
            <a:ext cx="1600200" cy="396875"/>
          </a:xfrm>
          <a:prstGeom prst="rect">
            <a:avLst/>
          </a:prstGeom>
          <a:noFill/>
          <a:ln w="9525">
            <a:noFill/>
          </a:ln>
        </p:spPr>
        <p:txBody>
          <a:bodyPr lIns="71323" tIns="35662" rIns="71323" bIns="35662" anchor="t"/>
          <a:lstStyle/>
          <a:p>
            <a:pPr algn="r"/>
            <a:fld id="{9A0DB2DC-4C9A-4742-B13C-FB6460FD3503}" type="slidenum">
              <a:rPr lang="en-US" altLang="zh-CN" sz="1100">
                <a:latin typeface="Arial" panose="020B0604020202020204" pitchFamily="34" charset="0"/>
                <a:ea typeface="宋体" panose="02010600030101010101" pitchFamily="2" charset="-122"/>
              </a:rPr>
              <a:pPr algn="r"/>
              <a:t>41</a:t>
            </a:fld>
            <a:endParaRPr lang="en-US" altLang="zh-CN" sz="1100" dirty="0">
              <a:latin typeface="Arial" panose="020B0604020202020204" pitchFamily="34" charset="0"/>
              <a:ea typeface="宋体" panose="02010600030101010101" pitchFamily="2" charset="-122"/>
            </a:endParaRPr>
          </a:p>
        </p:txBody>
      </p:sp>
      <p:graphicFrame>
        <p:nvGraphicFramePr>
          <p:cNvPr id="40017" name="表格 40016"/>
          <p:cNvGraphicFramePr/>
          <p:nvPr/>
        </p:nvGraphicFramePr>
        <p:xfrm>
          <a:off x="962025" y="1072621"/>
          <a:ext cx="7219951" cy="4210050"/>
        </p:xfrm>
        <a:graphic>
          <a:graphicData uri="http://schemas.openxmlformats.org/drawingml/2006/table">
            <a:tbl>
              <a:tblPr/>
              <a:tblGrid>
                <a:gridCol w="2660333"/>
                <a:gridCol w="4559618"/>
              </a:tblGrid>
              <a:tr h="457200">
                <a:tc gridSpan="2">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lnSpc>
                          <a:spcPct val="125000"/>
                        </a:lnSpc>
                        <a:spcBef>
                          <a:spcPct val="0"/>
                        </a:spcBef>
                        <a:buNone/>
                      </a:pPr>
                      <a:r>
                        <a:rPr lang="zh-CN" altLang="en-US" sz="2000" b="1" dirty="0">
                          <a:solidFill>
                            <a:srgbClr val="0070C0"/>
                          </a:solidFill>
                          <a:latin typeface="隶书" panose="02010509060101010101" pitchFamily="49" charset="-122"/>
                          <a:ea typeface="隶书" panose="02010509060101010101" pitchFamily="49" charset="-122"/>
                          <a:cs typeface="Times New Roman" panose="02020603050405020304" pitchFamily="18" charset="0"/>
                        </a:rPr>
                        <a:t>平衡膳食原则</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hMerge="1">
                  <a:txBody>
                    <a:bodyPr/>
                    <a:lstStyle/>
                    <a:p>
                      <a:endParaRPr lang="zh-CN"/>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937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lnSpc>
                          <a:spcPct val="125000"/>
                        </a:lnSpc>
                        <a:spcBef>
                          <a:spcPct val="0"/>
                        </a:spcBef>
                        <a:buNone/>
                      </a:pPr>
                      <a:r>
                        <a:rPr lang="zh-CN" altLang="en-US" sz="1700" b="1" dirty="0">
                          <a:solidFill>
                            <a:srgbClr val="0070C0"/>
                          </a:solidFill>
                          <a:latin typeface="隶书" panose="02010509060101010101" pitchFamily="49" charset="-122"/>
                          <a:ea typeface="隶书" panose="02010509060101010101" pitchFamily="49" charset="-122"/>
                          <a:cs typeface="Times New Roman" panose="02020603050405020304" pitchFamily="18" charset="0"/>
                        </a:rPr>
                        <a:t>中国居民</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4E4E4"/>
                    </a:solid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lnSpc>
                          <a:spcPct val="125000"/>
                        </a:lnSpc>
                        <a:spcBef>
                          <a:spcPct val="0"/>
                        </a:spcBef>
                        <a:buNone/>
                      </a:pPr>
                      <a:r>
                        <a:rPr lang="zh-CN" altLang="en-US" sz="1700" b="1" dirty="0">
                          <a:solidFill>
                            <a:srgbClr val="0070C0"/>
                          </a:solidFill>
                          <a:latin typeface="隶书" panose="02010509060101010101" pitchFamily="49" charset="-122"/>
                          <a:ea typeface="隶书" panose="02010509060101010101" pitchFamily="49" charset="-122"/>
                          <a:cs typeface="Times New Roman" panose="02020603050405020304" pitchFamily="18" charset="0"/>
                        </a:rPr>
                        <a:t>运动员</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4E4E4"/>
                    </a:solidFill>
                  </a:tcPr>
                </a:tc>
              </a:tr>
              <a:tr h="5334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油：</a:t>
                      </a:r>
                      <a:r>
                        <a:rPr lang="en-US" altLang="zh-CN" sz="1500" b="1">
                          <a:latin typeface="楷体" panose="02010609060101010101" pitchFamily="49" charset="-122"/>
                          <a:ea typeface="楷体" panose="02010609060101010101" pitchFamily="49" charset="-122"/>
                          <a:cs typeface="楷体" panose="02010609060101010101" pitchFamily="49" charset="-122"/>
                        </a:rPr>
                        <a:t>25-30g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盐：</a:t>
                      </a:r>
                      <a:r>
                        <a:rPr lang="en-US" altLang="zh-CN" sz="1500" b="1">
                          <a:latin typeface="楷体" panose="02010609060101010101" pitchFamily="49" charset="-122"/>
                          <a:ea typeface="楷体" panose="02010609060101010101" pitchFamily="49" charset="-122"/>
                          <a:cs typeface="楷体" panose="02010609060101010101" pitchFamily="49" charset="-122"/>
                        </a:rPr>
                        <a:t>6g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油：</a:t>
                      </a:r>
                      <a:r>
                        <a:rPr lang="en-US" altLang="zh-CN" sz="1500" b="1" dirty="0">
                          <a:latin typeface="楷体" panose="02010609060101010101" pitchFamily="49" charset="-122"/>
                          <a:ea typeface="楷体" panose="02010609060101010101" pitchFamily="49" charset="-122"/>
                          <a:cs typeface="楷体" panose="02010609060101010101" pitchFamily="49" charset="-122"/>
                        </a:rPr>
                        <a:t>30g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盐：</a:t>
                      </a:r>
                      <a:r>
                        <a:rPr lang="en-US" altLang="zh-CN" sz="1500" b="1" dirty="0">
                          <a:latin typeface="楷体" panose="02010609060101010101" pitchFamily="49" charset="-122"/>
                          <a:ea typeface="楷体" panose="02010609060101010101" pitchFamily="49" charset="-122"/>
                          <a:cs typeface="楷体" panose="02010609060101010101" pitchFamily="49" charset="-122"/>
                        </a:rPr>
                        <a:t>8-10g</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34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奶及奶制品：</a:t>
                      </a:r>
                      <a:r>
                        <a:rPr lang="en-US" altLang="zh-CN" sz="1500" b="1">
                          <a:latin typeface="楷体" panose="02010609060101010101" pitchFamily="49" charset="-122"/>
                          <a:ea typeface="楷体" panose="02010609060101010101" pitchFamily="49" charset="-122"/>
                          <a:cs typeface="楷体" panose="02010609060101010101" pitchFamily="49" charset="-122"/>
                        </a:rPr>
                        <a:t>300g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大豆类及坚果：</a:t>
                      </a:r>
                      <a:r>
                        <a:rPr lang="en-US" altLang="zh-CN" sz="1500" b="1">
                          <a:latin typeface="楷体" panose="02010609060101010101" pitchFamily="49" charset="-122"/>
                          <a:ea typeface="楷体" panose="02010609060101010101" pitchFamily="49" charset="-122"/>
                          <a:cs typeface="楷体" panose="02010609060101010101" pitchFamily="49" charset="-122"/>
                        </a:rPr>
                        <a:t>30-50g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奶及奶制品：</a:t>
                      </a:r>
                      <a:r>
                        <a:rPr lang="en-US" altLang="zh-CN" sz="1500" b="1">
                          <a:latin typeface="楷体" panose="02010609060101010101" pitchFamily="49" charset="-122"/>
                          <a:ea typeface="楷体" panose="02010609060101010101" pitchFamily="49" charset="-122"/>
                          <a:cs typeface="楷体" panose="02010609060101010101" pitchFamily="49" charset="-122"/>
                        </a:rPr>
                        <a:t>500g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大豆类及坚果：</a:t>
                      </a:r>
                      <a:r>
                        <a:rPr lang="en-US" altLang="zh-CN" sz="1500" b="1">
                          <a:latin typeface="楷体" panose="02010609060101010101" pitchFamily="49" charset="-122"/>
                          <a:ea typeface="楷体" panose="02010609060101010101" pitchFamily="49" charset="-122"/>
                          <a:cs typeface="楷体" panose="02010609060101010101" pitchFamily="49" charset="-122"/>
                        </a:rPr>
                        <a:t>50g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畜禽肉：</a:t>
                      </a:r>
                      <a:r>
                        <a:rPr lang="en-US" altLang="zh-CN" sz="1500" b="1">
                          <a:latin typeface="楷体" panose="02010609060101010101" pitchFamily="49" charset="-122"/>
                          <a:ea typeface="楷体" panose="02010609060101010101" pitchFamily="49" charset="-122"/>
                          <a:cs typeface="楷体" panose="02010609060101010101" pitchFamily="49" charset="-122"/>
                        </a:rPr>
                        <a:t>50-75g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鱼虾：</a:t>
                      </a:r>
                      <a:r>
                        <a:rPr lang="en-US" altLang="zh-CN" sz="1500" b="1">
                          <a:latin typeface="楷体" panose="02010609060101010101" pitchFamily="49" charset="-122"/>
                          <a:ea typeface="楷体" panose="02010609060101010101" pitchFamily="49" charset="-122"/>
                          <a:cs typeface="楷体" panose="02010609060101010101" pitchFamily="49" charset="-122"/>
                        </a:rPr>
                        <a:t>50-100g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蛋类：</a:t>
                      </a:r>
                      <a:r>
                        <a:rPr lang="en-US" altLang="zh-CN" sz="1500" b="1">
                          <a:latin typeface="楷体" panose="02010609060101010101" pitchFamily="49" charset="-122"/>
                          <a:ea typeface="楷体" panose="02010609060101010101" pitchFamily="49" charset="-122"/>
                          <a:cs typeface="楷体" panose="02010609060101010101" pitchFamily="49" charset="-122"/>
                        </a:rPr>
                        <a:t>25-50g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畜禽肉、鱼虾、蛋类：</a:t>
                      </a:r>
                      <a:r>
                        <a:rPr lang="en-US" altLang="zh-CN" sz="1500" b="1">
                          <a:latin typeface="楷体" panose="02010609060101010101" pitchFamily="49" charset="-122"/>
                          <a:ea typeface="楷体" panose="02010609060101010101" pitchFamily="49" charset="-122"/>
                          <a:cs typeface="楷体" panose="02010609060101010101" pitchFamily="49" charset="-122"/>
                        </a:rPr>
                        <a:t>300-400g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34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蔬菜：</a:t>
                      </a:r>
                      <a:r>
                        <a:rPr lang="en-US" altLang="zh-CN" sz="1500" b="1">
                          <a:latin typeface="楷体" panose="02010609060101010101" pitchFamily="49" charset="-122"/>
                          <a:ea typeface="楷体" panose="02010609060101010101" pitchFamily="49" charset="-122"/>
                          <a:cs typeface="楷体" panose="02010609060101010101" pitchFamily="49" charset="-122"/>
                        </a:rPr>
                        <a:t>300-500g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水果：</a:t>
                      </a:r>
                      <a:r>
                        <a:rPr lang="en-US" altLang="zh-CN" sz="1500" b="1">
                          <a:latin typeface="楷体" panose="02010609060101010101" pitchFamily="49" charset="-122"/>
                          <a:ea typeface="楷体" panose="02010609060101010101" pitchFamily="49" charset="-122"/>
                          <a:cs typeface="楷体" panose="02010609060101010101" pitchFamily="49" charset="-122"/>
                        </a:rPr>
                        <a:t>200-400g</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蔬菜：</a:t>
                      </a:r>
                      <a:r>
                        <a:rPr lang="en-US" altLang="zh-CN" sz="1500" b="1">
                          <a:latin typeface="楷体" panose="02010609060101010101" pitchFamily="49" charset="-122"/>
                          <a:ea typeface="楷体" panose="02010609060101010101" pitchFamily="49" charset="-122"/>
                          <a:cs typeface="楷体" panose="02010609060101010101" pitchFamily="49" charset="-122"/>
                        </a:rPr>
                        <a:t>500g</a:t>
                      </a:r>
                      <a:r>
                        <a:rPr lang="zh-CN" altLang="en-US" sz="1500" b="1" dirty="0">
                          <a:latin typeface="楷体" panose="02010609060101010101" pitchFamily="49" charset="-122"/>
                          <a:ea typeface="楷体" panose="02010609060101010101" pitchFamily="49" charset="-122"/>
                          <a:cs typeface="楷体" panose="02010609060101010101" pitchFamily="49" charset="-122"/>
                        </a:rPr>
                        <a:t>（其中绿叶菜占</a:t>
                      </a:r>
                      <a:r>
                        <a:rPr lang="en-US" altLang="zh-CN" sz="1500" b="1">
                          <a:latin typeface="楷体" panose="02010609060101010101" pitchFamily="49" charset="-122"/>
                          <a:ea typeface="楷体" panose="02010609060101010101" pitchFamily="49" charset="-122"/>
                          <a:cs typeface="楷体" panose="02010609060101010101" pitchFamily="49" charset="-122"/>
                        </a:rPr>
                        <a:t>60%</a:t>
                      </a:r>
                      <a:r>
                        <a:rPr lang="zh-CN" altLang="en-US" sz="1500" b="1" dirty="0">
                          <a:latin typeface="楷体" panose="02010609060101010101" pitchFamily="49" charset="-122"/>
                          <a:ea typeface="楷体" panose="02010609060101010101" pitchFamily="49" charset="-122"/>
                          <a:cs typeface="楷体" panose="02010609060101010101" pitchFamily="49" charset="-122"/>
                        </a:rPr>
                        <a:t>）</a:t>
                      </a: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水果：</a:t>
                      </a:r>
                      <a:r>
                        <a:rPr lang="en-US" altLang="zh-CN" sz="1500" b="1">
                          <a:latin typeface="楷体" panose="02010609060101010101" pitchFamily="49" charset="-122"/>
                          <a:ea typeface="楷体" panose="02010609060101010101" pitchFamily="49" charset="-122"/>
                          <a:cs typeface="楷体" panose="02010609060101010101" pitchFamily="49" charset="-122"/>
                        </a:rPr>
                        <a:t>500g</a:t>
                      </a:r>
                      <a:r>
                        <a:rPr lang="zh-CN" altLang="en-US" sz="1500" b="1" dirty="0">
                          <a:latin typeface="楷体" panose="02010609060101010101" pitchFamily="49" charset="-122"/>
                          <a:ea typeface="楷体" panose="02010609060101010101" pitchFamily="49" charset="-122"/>
                          <a:cs typeface="楷体" panose="02010609060101010101" pitchFamily="49" charset="-122"/>
                        </a:rPr>
                        <a:t>（其中柑橘类占</a:t>
                      </a:r>
                      <a:r>
                        <a:rPr lang="en-US" altLang="zh-CN" sz="1500" b="1">
                          <a:latin typeface="楷体" panose="02010609060101010101" pitchFamily="49" charset="-122"/>
                          <a:ea typeface="楷体" panose="02010609060101010101" pitchFamily="49" charset="-122"/>
                          <a:cs typeface="楷体" panose="02010609060101010101" pitchFamily="49" charset="-122"/>
                        </a:rPr>
                        <a:t>50%</a:t>
                      </a:r>
                      <a:r>
                        <a:rPr lang="zh-CN" altLang="en-US" sz="1500" b="1" dirty="0">
                          <a:latin typeface="楷体" panose="02010609060101010101" pitchFamily="49" charset="-122"/>
                          <a:ea typeface="楷体" panose="02010609060101010101" pitchFamily="49" charset="-122"/>
                          <a:cs typeface="楷体" panose="02010609060101010101" pitchFamily="49" charset="-122"/>
                        </a:rPr>
                        <a:t>）</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谷类薯类及杂豆：</a:t>
                      </a:r>
                      <a:r>
                        <a:rPr lang="en-US" altLang="zh-CN" sz="1500" b="1">
                          <a:latin typeface="楷体" panose="02010609060101010101" pitchFamily="49" charset="-122"/>
                          <a:ea typeface="楷体" panose="02010609060101010101" pitchFamily="49" charset="-122"/>
                          <a:cs typeface="楷体" panose="02010609060101010101" pitchFamily="49" charset="-122"/>
                        </a:rPr>
                        <a:t>250-400g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水：</a:t>
                      </a:r>
                      <a:r>
                        <a:rPr lang="en-US" altLang="zh-CN" sz="1500" b="1">
                          <a:latin typeface="楷体" panose="02010609060101010101" pitchFamily="49" charset="-122"/>
                          <a:ea typeface="楷体" panose="02010609060101010101" pitchFamily="49" charset="-122"/>
                          <a:cs typeface="楷体" panose="02010609060101010101" pitchFamily="49" charset="-122"/>
                        </a:rPr>
                        <a:t>1200ml</a:t>
                      </a:r>
                      <a:endParaRPr lang="en-US" altLang="zh-CN" sz="1500" b="1" dirty="0">
                        <a:latin typeface="楷体" panose="02010609060101010101" pitchFamily="49" charset="-122"/>
                        <a:ea typeface="楷体" panose="02010609060101010101" pitchFamily="49" charset="-122"/>
                        <a:cs typeface="楷体" panose="02010609060101010101" pitchFamily="49" charset="-122"/>
                      </a:endParaRPr>
                    </a:p>
                  </a:txBody>
                  <a:tcPr marL="68580" marR="68580" marT="38100" marB="381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主食：</a:t>
                      </a:r>
                      <a:r>
                        <a:rPr lang="en-US" altLang="zh-CN" sz="1500" b="1" dirty="0">
                          <a:latin typeface="楷体" panose="02010609060101010101" pitchFamily="49" charset="-122"/>
                          <a:ea typeface="楷体" panose="02010609060101010101" pitchFamily="49" charset="-122"/>
                          <a:cs typeface="楷体" panose="02010609060101010101" pitchFamily="49" charset="-122"/>
                        </a:rPr>
                        <a:t>500g</a:t>
                      </a:r>
                      <a:r>
                        <a:rPr lang="zh-CN" altLang="en-US" sz="1500" b="1" dirty="0">
                          <a:latin typeface="楷体" panose="02010609060101010101" pitchFamily="49" charset="-122"/>
                          <a:ea typeface="楷体" panose="02010609060101010101" pitchFamily="49" charset="-122"/>
                          <a:cs typeface="楷体" panose="02010609060101010101" pitchFamily="49" charset="-122"/>
                        </a:rPr>
                        <a:t>（其中米和面粉共占</a:t>
                      </a:r>
                      <a:r>
                        <a:rPr lang="en-US" altLang="zh-CN" sz="1500" b="1" dirty="0">
                          <a:latin typeface="楷体" panose="02010609060101010101" pitchFamily="49" charset="-122"/>
                          <a:ea typeface="楷体" panose="02010609060101010101" pitchFamily="49" charset="-122"/>
                          <a:cs typeface="楷体" panose="02010609060101010101" pitchFamily="49" charset="-122"/>
                        </a:rPr>
                        <a:t>80%</a:t>
                      </a:r>
                      <a:r>
                        <a:rPr lang="zh-CN" altLang="en-US" sz="1500" b="1" dirty="0">
                          <a:latin typeface="楷体" panose="02010609060101010101" pitchFamily="49" charset="-122"/>
                          <a:ea typeface="楷体" panose="02010609060101010101" pitchFamily="49" charset="-122"/>
                          <a:cs typeface="楷体" panose="02010609060101010101" pitchFamily="49" charset="-122"/>
                        </a:rPr>
                        <a:t>、粗杂粮占</a:t>
                      </a:r>
                      <a:r>
                        <a:rPr lang="en-US" altLang="zh-CN" sz="1500" b="1" dirty="0">
                          <a:latin typeface="楷体" panose="02010609060101010101" pitchFamily="49" charset="-122"/>
                          <a:ea typeface="楷体" panose="02010609060101010101" pitchFamily="49" charset="-122"/>
                          <a:cs typeface="楷体" panose="02010609060101010101" pitchFamily="49" charset="-122"/>
                        </a:rPr>
                        <a:t>20%</a:t>
                      </a:r>
                      <a:r>
                        <a:rPr lang="zh-CN" altLang="en-US" sz="1500" b="1" dirty="0">
                          <a:latin typeface="楷体" panose="02010609060101010101" pitchFamily="49" charset="-122"/>
                          <a:ea typeface="楷体" panose="02010609060101010101" pitchFamily="49" charset="-122"/>
                          <a:cs typeface="楷体" panose="02010609060101010101" pitchFamily="49" charset="-122"/>
                        </a:rPr>
                        <a:t>）</a:t>
                      </a: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精制糖或其它高糖食物：</a:t>
                      </a:r>
                      <a:r>
                        <a:rPr lang="en-US" altLang="zh-CN" sz="1500" b="1" dirty="0">
                          <a:latin typeface="楷体" panose="02010609060101010101" pitchFamily="49" charset="-122"/>
                          <a:ea typeface="楷体" panose="02010609060101010101" pitchFamily="49" charset="-122"/>
                          <a:cs typeface="楷体" panose="02010609060101010101" pitchFamily="49" charset="-122"/>
                        </a:rPr>
                        <a:t>25-50g</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饮料：</a:t>
                      </a:r>
                      <a:r>
                        <a:rPr lang="en-US" altLang="zh-CN" sz="1500" b="1" dirty="0">
                          <a:latin typeface="楷体" panose="02010609060101010101" pitchFamily="49" charset="-122"/>
                          <a:ea typeface="楷体" panose="02010609060101010101" pitchFamily="49" charset="-122"/>
                          <a:cs typeface="楷体" panose="02010609060101010101" pitchFamily="49" charset="-122"/>
                        </a:rPr>
                        <a:t>500-1500ml</a:t>
                      </a:r>
                      <a:r>
                        <a:rPr lang="zh-CN" altLang="en-US" sz="1500" b="1" dirty="0">
                          <a:latin typeface="楷体" panose="02010609060101010101" pitchFamily="49" charset="-122"/>
                          <a:ea typeface="楷体" panose="02010609060101010101" pitchFamily="49" charset="-122"/>
                          <a:cs typeface="楷体" panose="02010609060101010101" pitchFamily="49" charset="-122"/>
                        </a:rPr>
                        <a:t>，</a:t>
                      </a:r>
                      <a:r>
                        <a:rPr lang="en-US" altLang="zh-CN" sz="1500" b="1" dirty="0">
                          <a:latin typeface="楷体" panose="02010609060101010101" pitchFamily="49" charset="-122"/>
                          <a:ea typeface="楷体" panose="02010609060101010101" pitchFamily="49" charset="-122"/>
                          <a:cs typeface="楷体" panose="02010609060101010101" pitchFamily="49" charset="-122"/>
                        </a:rPr>
                        <a:t>......</a:t>
                      </a:r>
                      <a:endParaRPr lang="zh-CN" altLang="zh-CN" sz="1500" b="1" dirty="0">
                        <a:latin typeface="楷体" panose="02010609060101010101" pitchFamily="49" charset="-122"/>
                        <a:ea typeface="楷体" panose="02010609060101010101" pitchFamily="49" charset="-122"/>
                        <a:cs typeface="楷体" panose="02010609060101010101" pitchFamily="49" charset="-122"/>
                      </a:endParaRPr>
                    </a:p>
                    <a:p>
                      <a:pPr marL="0" lvl="0" indent="0" algn="just" eaLnBrk="1" hangingPunct="1">
                        <a:lnSpc>
                          <a:spcPct val="100000"/>
                        </a:lnSpc>
                        <a:spcBef>
                          <a:spcPct val="0"/>
                        </a:spcBef>
                        <a:buNone/>
                      </a:pPr>
                      <a:r>
                        <a:rPr lang="zh-CN" altLang="en-US" sz="1500" b="1" dirty="0">
                          <a:latin typeface="楷体" panose="02010609060101010101" pitchFamily="49" charset="-122"/>
                          <a:ea typeface="楷体" panose="02010609060101010101" pitchFamily="49" charset="-122"/>
                          <a:cs typeface="楷体" panose="02010609060101010101" pitchFamily="49" charset="-122"/>
                        </a:rPr>
                        <a:t>果汁：</a:t>
                      </a:r>
                      <a:r>
                        <a:rPr lang="en-US" altLang="zh-CN" sz="1500" b="1" dirty="0">
                          <a:latin typeface="楷体" panose="02010609060101010101" pitchFamily="49" charset="-122"/>
                          <a:ea typeface="楷体" panose="02010609060101010101" pitchFamily="49" charset="-122"/>
                          <a:cs typeface="楷体" panose="02010609060101010101" pitchFamily="49" charset="-122"/>
                        </a:rPr>
                        <a:t>200ml</a:t>
                      </a:r>
                    </a:p>
                  </a:txBody>
                  <a:tcPr marL="68580" marR="68580" marT="38100" marB="38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45435" name="文本框 1"/>
          <p:cNvSpPr txBox="1"/>
          <p:nvPr/>
        </p:nvSpPr>
        <p:spPr>
          <a:xfrm>
            <a:off x="251520" y="718733"/>
            <a:ext cx="6418898" cy="410575"/>
          </a:xfrm>
          <a:prstGeom prst="rect">
            <a:avLst/>
          </a:prstGeom>
          <a:noFill/>
          <a:ln w="9525">
            <a:noFill/>
          </a:ln>
        </p:spPr>
        <p:txBody>
          <a:bodyPr wrap="square" lIns="71323" tIns="35662" rIns="71323" bIns="35662" anchor="t">
            <a:spAutoFit/>
          </a:bodyPr>
          <a:lstStyle/>
          <a:p>
            <a:pPr algn="ctr"/>
            <a:r>
              <a:rPr lang="zh-CN" altLang="en-US" sz="2200" b="1" dirty="0">
                <a:solidFill>
                  <a:srgbClr val="0070C0"/>
                </a:solidFill>
                <a:latin typeface="隶书" panose="02010509060101010101" pitchFamily="49" charset="-122"/>
                <a:ea typeface="隶书" panose="02010509060101010101" pitchFamily="49" charset="-122"/>
              </a:rPr>
              <a:t>制定了适合运动员的平衡膳食的</a:t>
            </a:r>
            <a:r>
              <a:rPr lang="zh-CN" altLang="en-US" sz="2200" b="1" dirty="0">
                <a:solidFill>
                  <a:srgbClr val="0070C0"/>
                </a:solidFill>
                <a:latin typeface="隶书" panose="02010509060101010101" pitchFamily="49" charset="-122"/>
                <a:ea typeface="隶书" panose="02010509060101010101" pitchFamily="49" charset="-122"/>
                <a:sym typeface="+mn-ea"/>
              </a:rPr>
              <a:t>量化参考</a:t>
            </a:r>
            <a:endParaRPr lang="zh-CN" altLang="en-US" sz="2200" b="1" dirty="0">
              <a:solidFill>
                <a:srgbClr val="0070C0"/>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11"/>
          <p:cNvSpPr txBox="1"/>
          <p:nvPr/>
        </p:nvSpPr>
        <p:spPr>
          <a:xfrm>
            <a:off x="2388394" y="601927"/>
            <a:ext cx="144104" cy="349019"/>
          </a:xfrm>
          <a:prstGeom prst="rect">
            <a:avLst/>
          </a:prstGeom>
          <a:noFill/>
          <a:ln w="9525">
            <a:noFill/>
          </a:ln>
        </p:spPr>
        <p:txBody>
          <a:bodyPr wrap="none" lIns="71323" tIns="35662" rIns="71323" bIns="35662" anchor="t">
            <a:spAutoFit/>
          </a:bodyPr>
          <a:lstStyle/>
          <a:p>
            <a:endParaRPr lang="en-US" altLang="zh-CN" dirty="0">
              <a:latin typeface="Arial" panose="020B0604020202020204" pitchFamily="34" charset="0"/>
              <a:ea typeface="楷体" panose="02010609060101010101" pitchFamily="49" charset="-122"/>
            </a:endParaRPr>
          </a:p>
        </p:txBody>
      </p:sp>
      <p:sp>
        <p:nvSpPr>
          <p:cNvPr id="19466" name="Text Box 3"/>
          <p:cNvSpPr txBox="1"/>
          <p:nvPr/>
        </p:nvSpPr>
        <p:spPr>
          <a:xfrm>
            <a:off x="1205389" y="1732492"/>
            <a:ext cx="6733699" cy="3355996"/>
          </a:xfrm>
          <a:prstGeom prst="rect">
            <a:avLst/>
          </a:prstGeom>
          <a:noFill/>
          <a:ln w="9525">
            <a:noFill/>
          </a:ln>
        </p:spPr>
        <p:txBody>
          <a:bodyPr wrap="square" lIns="71323" tIns="35662" rIns="71323" bIns="35662" anchor="t">
            <a:spAutoFit/>
          </a:bodyPr>
          <a:lstStyle/>
          <a:p>
            <a:pPr>
              <a:lnSpc>
                <a:spcPct val="110000"/>
              </a:lnSpc>
              <a:spcBef>
                <a:spcPct val="50000"/>
              </a:spcBef>
            </a:pPr>
            <a:r>
              <a:rPr lang="zh-CN" altLang="en-US" sz="2200" b="1" dirty="0">
                <a:solidFill>
                  <a:srgbClr val="0070C0"/>
                </a:solidFill>
                <a:latin typeface="隶书" panose="02010509060101010101" pitchFamily="49" charset="-122"/>
                <a:ea typeface="隶书" panose="02010509060101010101" pitchFamily="49" charset="-122"/>
              </a:rPr>
              <a:t>原则：重视吃动平衡</a:t>
            </a:r>
            <a:endParaRPr lang="zh-CN" altLang="en-US" sz="2200" b="1" dirty="0">
              <a:latin typeface="楷体" panose="02010609060101010101" pitchFamily="49" charset="-122"/>
              <a:ea typeface="楷体" panose="02010609060101010101" pitchFamily="49" charset="-122"/>
            </a:endParaRPr>
          </a:p>
          <a:p>
            <a:pPr>
              <a:lnSpc>
                <a:spcPct val="110000"/>
              </a:lnSpc>
              <a:spcBef>
                <a:spcPct val="50000"/>
              </a:spcBef>
            </a:pPr>
            <a:r>
              <a:rPr lang="zh-CN" altLang="en-US" sz="2200" b="1" dirty="0">
                <a:latin typeface="隶书" panose="02010509060101010101" pitchFamily="49" charset="-122"/>
                <a:ea typeface="隶书" panose="02010509060101010101" pitchFamily="49" charset="-122"/>
              </a:rPr>
              <a:t>方法：不增加每餐摄入量，而是</a:t>
            </a:r>
            <a:r>
              <a:rPr lang="zh-CN" altLang="en-US" sz="2200" b="1" dirty="0">
                <a:solidFill>
                  <a:srgbClr val="0070C0"/>
                </a:solidFill>
                <a:latin typeface="隶书" panose="02010509060101010101" pitchFamily="49" charset="-122"/>
                <a:ea typeface="隶书" panose="02010509060101010101" pitchFamily="49" charset="-122"/>
              </a:rPr>
              <a:t>增加用餐次数</a:t>
            </a:r>
            <a:r>
              <a:rPr lang="zh-CN" altLang="en-US" sz="2200" b="1" dirty="0">
                <a:latin typeface="隶书" panose="02010509060101010101" pitchFamily="49" charset="-122"/>
                <a:ea typeface="隶书" panose="02010509060101010101" pitchFamily="49" charset="-122"/>
              </a:rPr>
              <a:t>，</a:t>
            </a:r>
            <a:r>
              <a:rPr lang="zh-CN" altLang="en-US" sz="2200" b="1" dirty="0">
                <a:solidFill>
                  <a:srgbClr val="0070C0"/>
                </a:solidFill>
                <a:latin typeface="隶书" panose="02010509060101010101" pitchFamily="49" charset="-122"/>
                <a:ea typeface="隶书" panose="02010509060101010101" pitchFamily="49" charset="-122"/>
              </a:rPr>
              <a:t>增大食物的营养素密度</a:t>
            </a:r>
            <a:r>
              <a:rPr lang="zh-CN" altLang="en-US" sz="2200" b="1" dirty="0">
                <a:latin typeface="隶书" panose="02010509060101010101" pitchFamily="49" charset="-122"/>
                <a:ea typeface="隶书" panose="02010509060101010101" pitchFamily="49" charset="-122"/>
              </a:rPr>
              <a:t>，或者</a:t>
            </a:r>
            <a:r>
              <a:rPr lang="zh-CN" altLang="en-US" sz="2200" b="1" dirty="0">
                <a:solidFill>
                  <a:srgbClr val="0070C0"/>
                </a:solidFill>
                <a:latin typeface="隶书" panose="02010509060101010101" pitchFamily="49" charset="-122"/>
                <a:ea typeface="隶书" panose="02010509060101010101" pitchFamily="49" charset="-122"/>
              </a:rPr>
              <a:t>选用营养补充剂</a:t>
            </a:r>
            <a:r>
              <a:rPr lang="zh-CN" altLang="en-US" sz="2200" b="1" dirty="0">
                <a:latin typeface="隶书" panose="02010509060101010101" pitchFamily="49" charset="-122"/>
                <a:ea typeface="隶书" panose="02010509060101010101" pitchFamily="49" charset="-122"/>
              </a:rPr>
              <a:t>，使营养摄入量与运动消耗量平衡，实现吃动营养平衡。</a:t>
            </a:r>
            <a:r>
              <a:rPr lang="zh-CN" altLang="en-US" sz="2200" b="1" dirty="0">
                <a:latin typeface="楷体" panose="02010609060101010101" pitchFamily="49" charset="-122"/>
                <a:ea typeface="楷体" panose="02010609060101010101" pitchFamily="49" charset="-122"/>
              </a:rPr>
              <a:t>如</a:t>
            </a:r>
          </a:p>
          <a:p>
            <a:pPr marL="1069848" lvl="2" indent="-356616">
              <a:lnSpc>
                <a:spcPct val="110000"/>
              </a:lnSpc>
              <a:spcBef>
                <a:spcPct val="50000"/>
              </a:spcBef>
              <a:buFont typeface="Wingdings" panose="05000000000000000000" pitchFamily="2" charset="2"/>
              <a:buChar char="Ø"/>
            </a:pPr>
            <a:r>
              <a:rPr lang="zh-CN" altLang="en-US" sz="2200" b="1" dirty="0">
                <a:solidFill>
                  <a:srgbClr val="C00000"/>
                </a:solidFill>
                <a:latin typeface="楷体" panose="02010609060101010101" pitchFamily="49" charset="-122"/>
                <a:ea typeface="楷体" panose="02010609060101010101" pitchFamily="49" charset="-122"/>
              </a:rPr>
              <a:t>三餐＋</a:t>
            </a:r>
            <a:r>
              <a:rPr lang="zh-CN" altLang="en-US" sz="2200" b="1" dirty="0">
                <a:solidFill>
                  <a:srgbClr val="C00000"/>
                </a:solidFill>
                <a:latin typeface="楷体" panose="02010609060101010101" pitchFamily="49" charset="-122"/>
                <a:ea typeface="楷体" panose="02010609060101010101" pitchFamily="49" charset="-122"/>
                <a:sym typeface="宋体" panose="02010600030101010101" pitchFamily="2" charset="-122"/>
              </a:rPr>
              <a:t>加餐</a:t>
            </a:r>
          </a:p>
          <a:p>
            <a:pPr marL="1069848" lvl="2" indent="-356616">
              <a:lnSpc>
                <a:spcPct val="110000"/>
              </a:lnSpc>
              <a:spcBef>
                <a:spcPct val="50000"/>
              </a:spcBef>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sym typeface="宋体" panose="02010600030101010101" pitchFamily="2" charset="-122"/>
              </a:rPr>
              <a:t>三餐</a:t>
            </a:r>
            <a:r>
              <a:rPr lang="zh-CN" altLang="en-US" sz="2200" b="1" dirty="0">
                <a:latin typeface="楷体" panose="02010609060101010101" pitchFamily="49" charset="-122"/>
                <a:ea typeface="楷体" panose="02010609060101010101" pitchFamily="49" charset="-122"/>
              </a:rPr>
              <a:t>＋运动营养品</a:t>
            </a:r>
          </a:p>
          <a:p>
            <a:pPr marL="1069848" lvl="2" indent="-356616">
              <a:lnSpc>
                <a:spcPct val="110000"/>
              </a:lnSpc>
              <a:spcBef>
                <a:spcPct val="50000"/>
              </a:spcBef>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sym typeface="宋体" panose="02010600030101010101" pitchFamily="2" charset="-122"/>
              </a:rPr>
              <a:t>三餐＋加餐＋运动营养品</a:t>
            </a:r>
          </a:p>
        </p:txBody>
      </p:sp>
      <p:sp>
        <p:nvSpPr>
          <p:cNvPr id="19467" name="TextBox 16"/>
          <p:cNvSpPr txBox="1"/>
          <p:nvPr/>
        </p:nvSpPr>
        <p:spPr>
          <a:xfrm>
            <a:off x="1769983" y="972079"/>
            <a:ext cx="5604272" cy="410575"/>
          </a:xfrm>
          <a:prstGeom prst="rect">
            <a:avLst/>
          </a:prstGeom>
          <a:noFill/>
          <a:ln w="9525">
            <a:noFill/>
          </a:ln>
        </p:spPr>
        <p:txBody>
          <a:bodyPr wrap="square" lIns="71323" tIns="35662" rIns="71323" bIns="35662" anchor="t">
            <a:spAutoFit/>
          </a:bodyPr>
          <a:lstStyle/>
          <a:p>
            <a:pPr algn="ctr">
              <a:spcBef>
                <a:spcPct val="50000"/>
              </a:spcBef>
            </a:pPr>
            <a:r>
              <a:rPr lang="zh-CN" altLang="en-US" sz="2200" b="1" dirty="0">
                <a:solidFill>
                  <a:srgbClr val="0070C0"/>
                </a:solidFill>
                <a:latin typeface="隶书" panose="02010509060101010101" pitchFamily="49" charset="-122"/>
                <a:ea typeface="隶书" panose="02010509060101010101" pitchFamily="49" charset="-122"/>
              </a:rPr>
              <a:t>提倡的运动员</a:t>
            </a:r>
            <a:r>
              <a:rPr lang="zh-CN" altLang="en-US" sz="2200" b="1" dirty="0">
                <a:solidFill>
                  <a:srgbClr val="0070C0"/>
                </a:solidFill>
                <a:latin typeface="隶书" panose="02010509060101010101" pitchFamily="49" charset="-122"/>
                <a:ea typeface="隶书" panose="02010509060101010101" pitchFamily="49" charset="-122"/>
                <a:sym typeface="宋体" panose="02010600030101010101" pitchFamily="2" charset="-122"/>
              </a:rPr>
              <a:t>用餐方法</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p:nvPr/>
        </p:nvGrpSpPr>
        <p:grpSpPr>
          <a:xfrm>
            <a:off x="894874" y="615951"/>
            <a:ext cx="7571050" cy="4502329"/>
            <a:chOff x="279" y="861"/>
            <a:chExt cx="1468" cy="3452"/>
          </a:xfrm>
        </p:grpSpPr>
        <p:sp>
          <p:nvSpPr>
            <p:cNvPr id="2051" name="AutoShape 3"/>
            <p:cNvSpPr>
              <a:spLocks noChangeAspect="1" noTextEdit="1"/>
            </p:cNvSpPr>
            <p:nvPr/>
          </p:nvSpPr>
          <p:spPr>
            <a:xfrm>
              <a:off x="279" y="1017"/>
              <a:ext cx="1440" cy="2880"/>
            </a:xfrm>
            <a:prstGeom prst="rect">
              <a:avLst/>
            </a:prstGeom>
            <a:noFill/>
            <a:ln w="9525">
              <a:noFill/>
            </a:ln>
          </p:spPr>
          <p:txBody>
            <a:bodyPr/>
            <a:lstStyle/>
            <a:p>
              <a:endParaRPr lang="zh-CN" altLang="en-US"/>
            </a:p>
          </p:txBody>
        </p:sp>
        <p:cxnSp>
          <p:nvCxnSpPr>
            <p:cNvPr id="2052" name="_s2052"/>
            <p:cNvCxnSpPr>
              <a:stCxn id="2064" idx="2"/>
              <a:endCxn id="2058" idx="3"/>
            </p:cNvCxnSpPr>
            <p:nvPr/>
          </p:nvCxnSpPr>
          <p:spPr>
            <a:xfrm rot="10800000">
              <a:off x="705" y="1305"/>
              <a:ext cx="150" cy="2463"/>
            </a:xfrm>
            <a:prstGeom prst="bentConnector2">
              <a:avLst/>
            </a:prstGeom>
            <a:ln w="28575" cap="flat" cmpd="sng">
              <a:solidFill>
                <a:schemeClr val="bg2"/>
              </a:solidFill>
              <a:prstDash val="solid"/>
              <a:miter/>
              <a:headEnd type="none" w="med" len="med"/>
              <a:tailEnd type="none" w="med" len="med"/>
            </a:ln>
          </p:spPr>
        </p:cxnSp>
        <p:cxnSp>
          <p:nvCxnSpPr>
            <p:cNvPr id="2053" name="_s2053"/>
            <p:cNvCxnSpPr>
              <a:stCxn id="2063" idx="2"/>
              <a:endCxn id="2058" idx="3"/>
            </p:cNvCxnSpPr>
            <p:nvPr/>
          </p:nvCxnSpPr>
          <p:spPr>
            <a:xfrm rot="10800000">
              <a:off x="706" y="1305"/>
              <a:ext cx="150" cy="2031"/>
            </a:xfrm>
            <a:prstGeom prst="bentConnector2">
              <a:avLst/>
            </a:prstGeom>
            <a:ln w="28575" cap="flat" cmpd="sng">
              <a:solidFill>
                <a:schemeClr val="bg2"/>
              </a:solidFill>
              <a:prstDash val="solid"/>
              <a:miter/>
              <a:headEnd type="none" w="med" len="med"/>
              <a:tailEnd type="none" w="med" len="med"/>
            </a:ln>
          </p:spPr>
        </p:cxnSp>
        <p:cxnSp>
          <p:nvCxnSpPr>
            <p:cNvPr id="2054" name="_s2054"/>
            <p:cNvCxnSpPr>
              <a:stCxn id="2062" idx="2"/>
              <a:endCxn id="2058" idx="3"/>
            </p:cNvCxnSpPr>
            <p:nvPr/>
          </p:nvCxnSpPr>
          <p:spPr>
            <a:xfrm rot="10800000">
              <a:off x="705" y="1305"/>
              <a:ext cx="150" cy="1599"/>
            </a:xfrm>
            <a:prstGeom prst="bentConnector2">
              <a:avLst/>
            </a:prstGeom>
            <a:ln w="28575" cap="flat" cmpd="sng">
              <a:solidFill>
                <a:schemeClr val="bg2"/>
              </a:solidFill>
              <a:prstDash val="solid"/>
              <a:miter/>
              <a:headEnd type="none" w="med" len="med"/>
              <a:tailEnd type="none" w="med" len="med"/>
            </a:ln>
          </p:spPr>
        </p:cxnSp>
        <p:cxnSp>
          <p:nvCxnSpPr>
            <p:cNvPr id="2055" name="_s2055"/>
            <p:cNvCxnSpPr>
              <a:stCxn id="2061" idx="2"/>
              <a:endCxn id="2058" idx="3"/>
            </p:cNvCxnSpPr>
            <p:nvPr/>
          </p:nvCxnSpPr>
          <p:spPr>
            <a:xfrm rot="10800000">
              <a:off x="705" y="1305"/>
              <a:ext cx="150" cy="1168"/>
            </a:xfrm>
            <a:prstGeom prst="bentConnector2">
              <a:avLst/>
            </a:prstGeom>
            <a:ln w="28575" cap="flat" cmpd="sng">
              <a:solidFill>
                <a:schemeClr val="bg2"/>
              </a:solidFill>
              <a:prstDash val="solid"/>
              <a:miter/>
              <a:headEnd type="none" w="med" len="med"/>
              <a:tailEnd type="none" w="med" len="med"/>
            </a:ln>
          </p:spPr>
        </p:cxnSp>
        <p:cxnSp>
          <p:nvCxnSpPr>
            <p:cNvPr id="2056" name="_s2056"/>
            <p:cNvCxnSpPr>
              <a:stCxn id="2060" idx="2"/>
              <a:endCxn id="2058" idx="3"/>
            </p:cNvCxnSpPr>
            <p:nvPr/>
          </p:nvCxnSpPr>
          <p:spPr>
            <a:xfrm rot="10800000">
              <a:off x="705" y="1305"/>
              <a:ext cx="150" cy="735"/>
            </a:xfrm>
            <a:prstGeom prst="bentConnector2">
              <a:avLst/>
            </a:prstGeom>
            <a:ln w="28575" cap="flat" cmpd="sng">
              <a:solidFill>
                <a:schemeClr val="bg2"/>
              </a:solidFill>
              <a:prstDash val="solid"/>
              <a:miter/>
              <a:headEnd type="none" w="med" len="med"/>
              <a:tailEnd type="none" w="med" len="med"/>
            </a:ln>
          </p:spPr>
        </p:cxnSp>
        <p:cxnSp>
          <p:nvCxnSpPr>
            <p:cNvPr id="2057" name="_s2057"/>
            <p:cNvCxnSpPr>
              <a:stCxn id="2059" idx="2"/>
              <a:endCxn id="2058" idx="3"/>
            </p:cNvCxnSpPr>
            <p:nvPr/>
          </p:nvCxnSpPr>
          <p:spPr>
            <a:xfrm rot="10800000">
              <a:off x="705" y="1305"/>
              <a:ext cx="150" cy="304"/>
            </a:xfrm>
            <a:prstGeom prst="bentConnector2">
              <a:avLst/>
            </a:prstGeom>
            <a:ln w="28575" cap="flat" cmpd="sng">
              <a:solidFill>
                <a:schemeClr val="bg2"/>
              </a:solidFill>
              <a:prstDash val="solid"/>
              <a:miter/>
              <a:headEnd type="none" w="med" len="med"/>
              <a:tailEnd type="none" w="med" len="med"/>
            </a:ln>
          </p:spPr>
        </p:cxnSp>
        <p:sp>
          <p:nvSpPr>
            <p:cNvPr id="2058" name="_s2058"/>
            <p:cNvSpPr/>
            <p:nvPr/>
          </p:nvSpPr>
          <p:spPr>
            <a:xfrm>
              <a:off x="279" y="861"/>
              <a:ext cx="864" cy="444"/>
            </a:xfrm>
            <a:prstGeom prst="cube">
              <a:avLst>
                <a:gd name="adj" fmla="val 10764"/>
              </a:avLst>
            </a:prstGeom>
            <a:gradFill rotWithShape="0">
              <a:gsLst>
                <a:gs pos="0">
                  <a:schemeClr val="accent1">
                    <a:alpha val="39999"/>
                  </a:schemeClr>
                </a:gs>
                <a:gs pos="100000">
                  <a:schemeClr val="bg1"/>
                </a:gs>
              </a:gsLst>
              <a:lin ang="5400000" scaled="1"/>
              <a:tileRect/>
            </a:gradFill>
            <a:ln w="9525" cap="flat" cmpd="sng">
              <a:solidFill>
                <a:schemeClr val="accent1"/>
              </a:solidFill>
              <a:prstDash val="solid"/>
              <a:miter/>
              <a:headEnd type="none" w="med" len="med"/>
              <a:tailEnd type="none" w="med" len="med"/>
            </a:ln>
          </p:spPr>
          <p:txBody>
            <a:bodyPr wrap="none" lIns="0" tIns="0" rIns="0" bIns="0" anchor="ctr"/>
            <a:lstStyle/>
            <a:p>
              <a:pPr algn="ctr"/>
              <a:r>
                <a:rPr lang="zh-CN" altLang="en-US" sz="2200" b="1" dirty="0">
                  <a:solidFill>
                    <a:srgbClr val="A50021"/>
                  </a:solidFill>
                  <a:latin typeface="隶书" panose="02010509060101010101" pitchFamily="49" charset="-122"/>
                  <a:ea typeface="隶书" panose="02010509060101010101" pitchFamily="49" charset="-122"/>
                </a:rPr>
                <a:t>科学营养的目标</a:t>
              </a:r>
            </a:p>
          </p:txBody>
        </p:sp>
        <p:sp>
          <p:nvSpPr>
            <p:cNvPr id="2059" name="_s2059"/>
            <p:cNvSpPr/>
            <p:nvPr/>
          </p:nvSpPr>
          <p:spPr>
            <a:xfrm>
              <a:off x="855" y="1449"/>
              <a:ext cx="864"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lstStyle/>
            <a:p>
              <a:pPr algn="ctr"/>
              <a:r>
                <a:rPr lang="en-US" altLang="zh-CN" sz="2200" b="1" dirty="0">
                  <a:latin typeface="隶书" panose="02010509060101010101" pitchFamily="49" charset="-122"/>
                  <a:ea typeface="隶书" panose="02010509060101010101" pitchFamily="49" charset="-122"/>
                </a:rPr>
                <a:t>①</a:t>
              </a:r>
              <a:r>
                <a:rPr lang="zh-CN" altLang="en-US" sz="2200" b="1" dirty="0">
                  <a:latin typeface="隶书" panose="02010509060101010101" pitchFamily="49" charset="-122"/>
                  <a:ea typeface="隶书" panose="02010509060101010101" pitchFamily="49" charset="-122"/>
                </a:rPr>
                <a:t>满足能量储备及快速恢复的营养</a:t>
              </a:r>
            </a:p>
          </p:txBody>
        </p:sp>
        <p:sp>
          <p:nvSpPr>
            <p:cNvPr id="2060" name="_s2060"/>
            <p:cNvSpPr/>
            <p:nvPr/>
          </p:nvSpPr>
          <p:spPr>
            <a:xfrm>
              <a:off x="855" y="1881"/>
              <a:ext cx="864"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en-US" altLang="zh-CN" sz="2200" b="1" dirty="0">
                  <a:latin typeface="隶书" panose="02010509060101010101" pitchFamily="49" charset="-122"/>
                  <a:ea typeface="隶书" panose="02010509060101010101" pitchFamily="49" charset="-122"/>
                  <a:cs typeface="+mn-ea"/>
                  <a:sym typeface="+mn-ea"/>
                </a:rPr>
                <a:t>②</a:t>
              </a:r>
              <a:r>
                <a:rPr lang="zh-CN" altLang="en-US" sz="2200" b="1" dirty="0">
                  <a:latin typeface="隶书" panose="02010509060101010101" pitchFamily="49" charset="-122"/>
                  <a:ea typeface="隶书" panose="02010509060101010101" pitchFamily="49" charset="-122"/>
                  <a:cs typeface="+mn-ea"/>
                  <a:sym typeface="+mn-ea"/>
                </a:rPr>
                <a:t>运动中</a:t>
              </a:r>
              <a:r>
                <a:rPr lang="en-US" altLang="zh-CN" sz="2200" b="1" dirty="0" err="1">
                  <a:latin typeface="隶书" panose="02010509060101010101" pitchFamily="49" charset="-122"/>
                  <a:ea typeface="隶书" panose="02010509060101010101" pitchFamily="49" charset="-122"/>
                  <a:cs typeface="+mn-ea"/>
                  <a:sym typeface="+mn-ea"/>
                </a:rPr>
                <a:t>抗疲劳、促恢复的营养</a:t>
              </a:r>
              <a:endParaRPr lang="zh-CN" altLang="en-US" sz="2200" b="1" dirty="0">
                <a:latin typeface="隶书" panose="02010509060101010101" pitchFamily="49" charset="-122"/>
                <a:ea typeface="隶书" panose="02010509060101010101" pitchFamily="49" charset="-122"/>
                <a:cs typeface="+mn-ea"/>
                <a:sym typeface="+mn-ea"/>
              </a:endParaRPr>
            </a:p>
          </p:txBody>
        </p:sp>
        <p:sp>
          <p:nvSpPr>
            <p:cNvPr id="2061" name="_s2061"/>
            <p:cNvSpPr/>
            <p:nvPr/>
          </p:nvSpPr>
          <p:spPr>
            <a:xfrm>
              <a:off x="855" y="2313"/>
              <a:ext cx="864"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en-US" altLang="zh-CN" sz="2200" b="1" dirty="0">
                  <a:latin typeface="隶书" panose="02010509060101010101" pitchFamily="49" charset="-122"/>
                  <a:ea typeface="隶书" panose="02010509060101010101" pitchFamily="49" charset="-122"/>
                  <a:cs typeface="+mn-ea"/>
                  <a:sym typeface="+mn-ea"/>
                </a:rPr>
                <a:t>③</a:t>
              </a:r>
              <a:r>
                <a:rPr lang="zh-CN" altLang="en-US" sz="2200" b="1" dirty="0">
                  <a:latin typeface="隶书" panose="02010509060101010101" pitchFamily="49" charset="-122"/>
                  <a:ea typeface="隶书" panose="02010509060101010101" pitchFamily="49" charset="-122"/>
                  <a:cs typeface="+mn-ea"/>
                  <a:sym typeface="+mn-ea"/>
                </a:rPr>
                <a:t>在指标监测指导下改善</a:t>
              </a:r>
              <a:r>
                <a:rPr lang="en-US" altLang="zh-CN" sz="2200" b="1" dirty="0" err="1">
                  <a:latin typeface="隶书" panose="02010509060101010101" pitchFamily="49" charset="-122"/>
                  <a:ea typeface="隶书" panose="02010509060101010101" pitchFamily="49" charset="-122"/>
                  <a:cs typeface="+mn-ea"/>
                  <a:sym typeface="+mn-ea"/>
                </a:rPr>
                <a:t>机能</a:t>
              </a:r>
              <a:r>
                <a:rPr lang="zh-CN" altLang="en-US" sz="2200" b="1" dirty="0">
                  <a:latin typeface="隶书" panose="02010509060101010101" pitchFamily="49" charset="-122"/>
                  <a:ea typeface="隶书" panose="02010509060101010101" pitchFamily="49" charset="-122"/>
                  <a:cs typeface="+mn-ea"/>
                  <a:sym typeface="+mn-ea"/>
                </a:rPr>
                <a:t>的营养</a:t>
              </a:r>
              <a:endParaRPr lang="en-US" altLang="zh-CN" sz="2200" b="1" dirty="0">
                <a:latin typeface="隶书" panose="02010509060101010101" pitchFamily="49" charset="-122"/>
                <a:ea typeface="隶书" panose="02010509060101010101" pitchFamily="49" charset="-122"/>
                <a:cs typeface="+mn-ea"/>
                <a:sym typeface="+mn-ea"/>
              </a:endParaRPr>
            </a:p>
          </p:txBody>
        </p:sp>
        <p:sp>
          <p:nvSpPr>
            <p:cNvPr id="2062" name="_s2062"/>
            <p:cNvSpPr/>
            <p:nvPr/>
          </p:nvSpPr>
          <p:spPr>
            <a:xfrm>
              <a:off x="855" y="2745"/>
              <a:ext cx="864"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en-US" altLang="zh-CN" sz="2200" b="1" dirty="0">
                  <a:latin typeface="隶书" panose="02010509060101010101" pitchFamily="49" charset="-122"/>
                  <a:ea typeface="隶书" panose="02010509060101010101" pitchFamily="49" charset="-122"/>
                  <a:cs typeface="+mn-ea"/>
                  <a:sym typeface="+mn-ea"/>
                </a:rPr>
                <a:t>④</a:t>
              </a:r>
              <a:r>
                <a:rPr lang="en-US" altLang="zh-CN" sz="2200" b="1" dirty="0" err="1">
                  <a:latin typeface="隶书" panose="02010509060101010101" pitchFamily="49" charset="-122"/>
                  <a:ea typeface="隶书" panose="02010509060101010101" pitchFamily="49" charset="-122"/>
                  <a:cs typeface="+mn-ea"/>
                  <a:sym typeface="+mn-ea"/>
                </a:rPr>
                <a:t>体重</a:t>
              </a:r>
              <a:r>
                <a:rPr lang="zh-CN" altLang="en-US" sz="2200" b="1" dirty="0">
                  <a:latin typeface="隶书" panose="02010509060101010101" pitchFamily="49" charset="-122"/>
                  <a:ea typeface="隶书" panose="02010509060101010101" pitchFamily="49" charset="-122"/>
                  <a:cs typeface="+mn-ea"/>
                  <a:sym typeface="+mn-ea"/>
                </a:rPr>
                <a:t>管理中</a:t>
              </a:r>
              <a:r>
                <a:rPr lang="en-US" altLang="zh-CN" sz="2200" b="1" dirty="0" err="1">
                  <a:latin typeface="隶书" panose="02010509060101010101" pitchFamily="49" charset="-122"/>
                  <a:ea typeface="隶书" panose="02010509060101010101" pitchFamily="49" charset="-122"/>
                  <a:cs typeface="+mn-ea"/>
                  <a:sym typeface="+mn-ea"/>
                </a:rPr>
                <a:t>满足生理需求</a:t>
              </a:r>
              <a:r>
                <a:rPr lang="zh-CN" altLang="en-US" sz="2200" b="1" dirty="0">
                  <a:latin typeface="隶书" panose="02010509060101010101" pitchFamily="49" charset="-122"/>
                  <a:ea typeface="隶书" panose="02010509060101010101" pitchFamily="49" charset="-122"/>
                  <a:cs typeface="+mn-ea"/>
                  <a:sym typeface="+mn-ea"/>
                </a:rPr>
                <a:t>的营养</a:t>
              </a:r>
            </a:p>
          </p:txBody>
        </p:sp>
        <p:sp>
          <p:nvSpPr>
            <p:cNvPr id="2063" name="_s2063"/>
            <p:cNvSpPr/>
            <p:nvPr/>
          </p:nvSpPr>
          <p:spPr>
            <a:xfrm>
              <a:off x="855" y="3177"/>
              <a:ext cx="892"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en-US" altLang="zh-CN" sz="2200" b="1" dirty="0">
                  <a:latin typeface="隶书" panose="02010509060101010101" pitchFamily="49" charset="-122"/>
                  <a:ea typeface="隶书" panose="02010509060101010101" pitchFamily="49" charset="-122"/>
                  <a:cs typeface="+mn-ea"/>
                  <a:sym typeface="+mn-ea"/>
                </a:rPr>
                <a:t>⑤</a:t>
              </a:r>
              <a:r>
                <a:rPr lang="en-US" altLang="zh-CN" sz="2200" b="1" dirty="0" err="1">
                  <a:latin typeface="隶书" panose="02010509060101010101" pitchFamily="49" charset="-122"/>
                  <a:ea typeface="隶书" panose="02010509060101010101" pitchFamily="49" charset="-122"/>
                  <a:cs typeface="+mn-ea"/>
                  <a:sym typeface="+mn-ea"/>
                </a:rPr>
                <a:t>特殊</a:t>
              </a:r>
              <a:r>
                <a:rPr lang="zh-CN" altLang="en-US" sz="2200" b="1" dirty="0">
                  <a:latin typeface="隶书" panose="02010509060101010101" pitchFamily="49" charset="-122"/>
                  <a:ea typeface="隶书" panose="02010509060101010101" pitchFamily="49" charset="-122"/>
                  <a:cs typeface="+mn-ea"/>
                  <a:sym typeface="+mn-ea"/>
                </a:rPr>
                <a:t>训练</a:t>
              </a:r>
              <a:r>
                <a:rPr lang="en-US" altLang="zh-CN" sz="2200" b="1" dirty="0" err="1">
                  <a:latin typeface="隶书" panose="02010509060101010101" pitchFamily="49" charset="-122"/>
                  <a:ea typeface="隶书" panose="02010509060101010101" pitchFamily="49" charset="-122"/>
                  <a:cs typeface="+mn-ea"/>
                  <a:sym typeface="+mn-ea"/>
                </a:rPr>
                <a:t>环境</a:t>
              </a:r>
              <a:r>
                <a:rPr lang="zh-CN" altLang="en-US" sz="2200" b="1" dirty="0">
                  <a:latin typeface="隶书" panose="02010509060101010101" pitchFamily="49" charset="-122"/>
                  <a:ea typeface="隶书" panose="02010509060101010101" pitchFamily="49" charset="-122"/>
                  <a:cs typeface="+mn-ea"/>
                  <a:sym typeface="+mn-ea"/>
                </a:rPr>
                <a:t>中强化</a:t>
              </a:r>
              <a:r>
                <a:rPr lang="en-US" altLang="zh-CN" sz="2200" b="1" dirty="0" err="1">
                  <a:latin typeface="隶书" panose="02010509060101010101" pitchFamily="49" charset="-122"/>
                  <a:ea typeface="隶书" panose="02010509060101010101" pitchFamily="49" charset="-122"/>
                  <a:cs typeface="+mn-ea"/>
                  <a:sym typeface="+mn-ea"/>
                </a:rPr>
                <a:t>机能</a:t>
              </a:r>
              <a:r>
                <a:rPr lang="zh-CN" altLang="en-US" sz="2200" b="1" dirty="0">
                  <a:latin typeface="隶书" panose="02010509060101010101" pitchFamily="49" charset="-122"/>
                  <a:ea typeface="隶书" panose="02010509060101010101" pitchFamily="49" charset="-122"/>
                  <a:cs typeface="+mn-ea"/>
                  <a:sym typeface="+mn-ea"/>
                </a:rPr>
                <a:t>的营养</a:t>
              </a:r>
            </a:p>
          </p:txBody>
        </p:sp>
        <p:sp>
          <p:nvSpPr>
            <p:cNvPr id="2064" name="_s2064"/>
            <p:cNvSpPr/>
            <p:nvPr/>
          </p:nvSpPr>
          <p:spPr>
            <a:xfrm>
              <a:off x="855" y="3609"/>
              <a:ext cx="863"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en-US" altLang="zh-CN" sz="2200" b="1" dirty="0">
                  <a:latin typeface="隶书" panose="02010509060101010101" pitchFamily="49" charset="-122"/>
                  <a:ea typeface="隶书" panose="02010509060101010101" pitchFamily="49" charset="-122"/>
                  <a:cs typeface="+mn-ea"/>
                  <a:sym typeface="+mn-ea"/>
                </a:rPr>
                <a:t>⑥</a:t>
              </a:r>
              <a:r>
                <a:rPr lang="en-US" altLang="zh-CN" sz="2200" b="1" dirty="0" err="1">
                  <a:latin typeface="隶书" panose="02010509060101010101" pitchFamily="49" charset="-122"/>
                  <a:ea typeface="隶书" panose="02010509060101010101" pitchFamily="49" charset="-122"/>
                  <a:cs typeface="+mn-ea"/>
                  <a:sym typeface="+mn-ea"/>
                </a:rPr>
                <a:t>伤病</a:t>
              </a:r>
              <a:r>
                <a:rPr lang="zh-CN" altLang="en-US" sz="2200" b="1" dirty="0">
                  <a:latin typeface="隶书" panose="02010509060101010101" pitchFamily="49" charset="-122"/>
                  <a:ea typeface="隶书" panose="02010509060101010101" pitchFamily="49" charset="-122"/>
                  <a:cs typeface="+mn-ea"/>
                  <a:sym typeface="+mn-ea"/>
                </a:rPr>
                <a:t>防治及</a:t>
              </a:r>
              <a:r>
                <a:rPr lang="en-US" altLang="zh-CN" sz="2200" b="1" dirty="0" err="1">
                  <a:latin typeface="隶书" panose="02010509060101010101" pitchFamily="49" charset="-122"/>
                  <a:ea typeface="隶书" panose="02010509060101010101" pitchFamily="49" charset="-122"/>
                  <a:cs typeface="+mn-ea"/>
                  <a:sym typeface="+mn-ea"/>
                </a:rPr>
                <a:t>康复</a:t>
              </a:r>
              <a:r>
                <a:rPr lang="zh-CN" altLang="en-US" sz="2200" b="1" dirty="0">
                  <a:latin typeface="隶书" panose="02010509060101010101" pitchFamily="49" charset="-122"/>
                  <a:ea typeface="隶书" panose="02010509060101010101" pitchFamily="49" charset="-122"/>
                  <a:cs typeface="+mn-ea"/>
                  <a:sym typeface="+mn-ea"/>
                </a:rPr>
                <a:t>过程的营养</a:t>
              </a:r>
            </a:p>
          </p:txBody>
        </p:sp>
        <p:sp>
          <p:nvSpPr>
            <p:cNvPr id="3" name="_s2064"/>
            <p:cNvSpPr/>
            <p:nvPr/>
          </p:nvSpPr>
          <p:spPr>
            <a:xfrm>
              <a:off x="856" y="4025"/>
              <a:ext cx="863" cy="288"/>
            </a:xfrm>
            <a:prstGeom prst="cube">
              <a:avLst>
                <a:gd name="adj" fmla="val 10764"/>
              </a:avLst>
            </a:prstGeom>
            <a:solidFill>
              <a:schemeClr val="bg1">
                <a:lumMod val="95000"/>
              </a:schemeClr>
            </a:solidFill>
            <a:ln w="9525" cap="flat" cmpd="sng">
              <a:solidFill>
                <a:schemeClr val="accent2"/>
              </a:solidFill>
              <a:prstDash val="solid"/>
              <a:miter/>
              <a:headEnd type="none" w="med" len="med"/>
              <a:tailEnd type="none" w="med" len="med"/>
            </a:ln>
          </p:spPr>
          <p:txBody>
            <a:bodyPr wrap="none" lIns="0" tIns="0" rIns="0" bIns="0" anchor="ctr">
              <a:noAutofit/>
            </a:bodyPr>
            <a:lstStyle/>
            <a:p>
              <a:pPr lvl="0" algn="ctr">
                <a:buClrTx/>
                <a:buSzTx/>
                <a:buFontTx/>
              </a:pPr>
              <a:r>
                <a:rPr lang="zh-CN" altLang="en-US" sz="2200" b="1" dirty="0">
                  <a:latin typeface="隶书" panose="02010509060101010101" pitchFamily="49" charset="-122"/>
                  <a:ea typeface="隶书" panose="02010509060101010101" pitchFamily="49" charset="-122"/>
                  <a:cs typeface="+mn-ea"/>
                  <a:sym typeface="+mn-ea"/>
                </a:rPr>
                <a:t>等等</a:t>
              </a:r>
            </a:p>
          </p:txBody>
        </p:sp>
      </p:grpSp>
      <p:sp>
        <p:nvSpPr>
          <p:cNvPr id="5" name="云形 4"/>
          <p:cNvSpPr/>
          <p:nvPr/>
        </p:nvSpPr>
        <p:spPr>
          <a:xfrm>
            <a:off x="497681" y="2153709"/>
            <a:ext cx="2550795" cy="1602846"/>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sp>
        <p:nvSpPr>
          <p:cNvPr id="6" name="文本框 5"/>
          <p:cNvSpPr txBox="1"/>
          <p:nvPr/>
        </p:nvSpPr>
        <p:spPr>
          <a:xfrm>
            <a:off x="894874" y="2321984"/>
            <a:ext cx="1812131" cy="1106150"/>
          </a:xfrm>
          <a:prstGeom prst="rect">
            <a:avLst/>
          </a:prstGeom>
          <a:noFill/>
        </p:spPr>
        <p:txBody>
          <a:bodyPr wrap="square" lIns="71323" tIns="35662" rIns="71323" bIns="35662" rtlCol="0">
            <a:spAutoFit/>
          </a:bodyPr>
          <a:lstStyle/>
          <a:p>
            <a:pPr algn="ctr">
              <a:lnSpc>
                <a:spcPct val="120000"/>
              </a:lnSpc>
            </a:pPr>
            <a:r>
              <a:rPr lang="zh-CN" altLang="en-US" sz="2500" dirty="0">
                <a:sym typeface="+mn-ea"/>
              </a:rPr>
              <a:t>在合理膳食基础上</a:t>
            </a:r>
            <a:r>
              <a:rPr lang="en-US" altLang="zh-CN" sz="3100" dirty="0">
                <a:solidFill>
                  <a:srgbClr val="C00000"/>
                </a:solidFill>
                <a:sym typeface="+mn-ea"/>
              </a:rPr>
              <a:t>++</a:t>
            </a:r>
          </a:p>
        </p:txBody>
      </p:sp>
      <p:sp>
        <p:nvSpPr>
          <p:cNvPr id="7" name="文本框 6"/>
          <p:cNvSpPr txBox="1"/>
          <p:nvPr/>
        </p:nvSpPr>
        <p:spPr>
          <a:xfrm>
            <a:off x="497682" y="4407430"/>
            <a:ext cx="3129439" cy="656796"/>
          </a:xfrm>
          <a:prstGeom prst="rect">
            <a:avLst/>
          </a:prstGeom>
          <a:noFill/>
        </p:spPr>
        <p:txBody>
          <a:bodyPr wrap="square" lIns="71323" tIns="35662" rIns="71323" bIns="35662" rtlCol="0">
            <a:spAutoFit/>
          </a:bodyPr>
          <a:lstStyle/>
          <a:p>
            <a:pPr algn="ctr"/>
            <a:r>
              <a:rPr lang="zh-CN" altLang="en-US" sz="1900" b="1" dirty="0">
                <a:solidFill>
                  <a:srgbClr val="C00000"/>
                </a:solidFill>
                <a:latin typeface="隶书" panose="02010509060101010101" pitchFamily="49" charset="-122"/>
                <a:ea typeface="隶书" panose="02010509060101010101" pitchFamily="49" charset="-122"/>
              </a:rPr>
              <a:t>国家队营养师的主要职责之一</a:t>
            </a:r>
          </a:p>
        </p:txBody>
      </p:sp>
    </p:spTree>
  </p:cSld>
  <p:clrMapOvr>
    <a:masterClrMapping/>
  </p:clrMapOvr>
  <p:transition spd="med" advClick="0">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417340"/>
            <a:ext cx="2016224" cy="18722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latin typeface="楷体" pitchFamily="49" charset="-122"/>
                <a:ea typeface="楷体" pitchFamily="49" charset="-122"/>
              </a:rPr>
              <a:t>数字厨房</a:t>
            </a:r>
            <a:endParaRPr lang="zh-CN" altLang="en-US" b="1" dirty="0">
              <a:solidFill>
                <a:srgbClr val="002060"/>
              </a:solidFill>
              <a:latin typeface="楷体" pitchFamily="49" charset="-122"/>
              <a:ea typeface="楷体" pitchFamily="49" charset="-122"/>
            </a:endParaRPr>
          </a:p>
        </p:txBody>
      </p:sp>
      <p:sp>
        <p:nvSpPr>
          <p:cNvPr id="5" name="矩形 4"/>
          <p:cNvSpPr/>
          <p:nvPr/>
        </p:nvSpPr>
        <p:spPr>
          <a:xfrm>
            <a:off x="6588224" y="1417340"/>
            <a:ext cx="2016224" cy="1872208"/>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latin typeface="楷体" pitchFamily="49" charset="-122"/>
                <a:ea typeface="楷体" pitchFamily="49" charset="-122"/>
              </a:rPr>
              <a:t>营养管理</a:t>
            </a:r>
            <a:endParaRPr lang="zh-CN" altLang="en-US" b="1" dirty="0">
              <a:solidFill>
                <a:srgbClr val="002060"/>
              </a:solidFill>
              <a:latin typeface="楷体" pitchFamily="49" charset="-122"/>
              <a:ea typeface="楷体" pitchFamily="49" charset="-122"/>
            </a:endParaRPr>
          </a:p>
        </p:txBody>
      </p:sp>
      <p:sp>
        <p:nvSpPr>
          <p:cNvPr id="6" name="矩形 5"/>
          <p:cNvSpPr/>
          <p:nvPr/>
        </p:nvSpPr>
        <p:spPr>
          <a:xfrm>
            <a:off x="2915816" y="1417340"/>
            <a:ext cx="3384376" cy="18722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latin typeface="楷体" pitchFamily="49" charset="-122"/>
                <a:ea typeface="楷体" pitchFamily="49" charset="-122"/>
              </a:rPr>
              <a:t>数字餐厅</a:t>
            </a:r>
            <a:endParaRPr lang="zh-CN" altLang="en-US" b="1" dirty="0">
              <a:solidFill>
                <a:srgbClr val="002060"/>
              </a:solidFill>
              <a:latin typeface="楷体" pitchFamily="49" charset="-122"/>
              <a:ea typeface="楷体" pitchFamily="49" charset="-122"/>
            </a:endParaRPr>
          </a:p>
        </p:txBody>
      </p:sp>
      <p:sp>
        <p:nvSpPr>
          <p:cNvPr id="7" name="圆角矩形 6"/>
          <p:cNvSpPr/>
          <p:nvPr/>
        </p:nvSpPr>
        <p:spPr>
          <a:xfrm>
            <a:off x="683568" y="1489348"/>
            <a:ext cx="187220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菜品计量分析</a:t>
            </a:r>
            <a:endParaRPr lang="zh-CN" altLang="en-US" sz="1400" b="1" dirty="0">
              <a:solidFill>
                <a:srgbClr val="0070C0"/>
              </a:solidFill>
              <a:latin typeface="楷体" pitchFamily="49" charset="-122"/>
              <a:ea typeface="楷体" pitchFamily="49" charset="-122"/>
            </a:endParaRPr>
          </a:p>
        </p:txBody>
      </p:sp>
      <p:sp>
        <p:nvSpPr>
          <p:cNvPr id="8" name="圆角矩形 7"/>
          <p:cNvSpPr/>
          <p:nvPr/>
        </p:nvSpPr>
        <p:spPr>
          <a:xfrm>
            <a:off x="3635896" y="2713484"/>
            <a:ext cx="187220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食物营养标签</a:t>
            </a:r>
            <a:endParaRPr lang="zh-CN" altLang="en-US" sz="1400" b="1" dirty="0">
              <a:solidFill>
                <a:srgbClr val="0070C0"/>
              </a:solidFill>
              <a:latin typeface="楷体" pitchFamily="49" charset="-122"/>
              <a:ea typeface="楷体" pitchFamily="49" charset="-122"/>
            </a:endParaRPr>
          </a:p>
        </p:txBody>
      </p:sp>
      <p:sp>
        <p:nvSpPr>
          <p:cNvPr id="9" name="圆角矩形 8"/>
          <p:cNvSpPr/>
          <p:nvPr/>
        </p:nvSpPr>
        <p:spPr>
          <a:xfrm>
            <a:off x="2987824" y="1489348"/>
            <a:ext cx="3240360"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智能计量餐台</a:t>
            </a:r>
            <a:endParaRPr lang="zh-CN" altLang="en-US" sz="1400" b="1" dirty="0">
              <a:solidFill>
                <a:srgbClr val="0070C0"/>
              </a:solidFill>
              <a:latin typeface="楷体" pitchFamily="49" charset="-122"/>
              <a:ea typeface="楷体" pitchFamily="49" charset="-122"/>
            </a:endParaRPr>
          </a:p>
        </p:txBody>
      </p:sp>
      <p:sp>
        <p:nvSpPr>
          <p:cNvPr id="10" name="圆角矩形 9"/>
          <p:cNvSpPr/>
          <p:nvPr/>
        </p:nvSpPr>
        <p:spPr>
          <a:xfrm>
            <a:off x="6660232" y="1489348"/>
            <a:ext cx="187220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营养摄入推荐标准</a:t>
            </a:r>
            <a:endParaRPr lang="zh-CN" altLang="en-US" sz="1400" b="1" dirty="0">
              <a:solidFill>
                <a:srgbClr val="0070C0"/>
              </a:solidFill>
              <a:latin typeface="楷体" pitchFamily="49" charset="-122"/>
              <a:ea typeface="楷体" pitchFamily="49" charset="-122"/>
            </a:endParaRPr>
          </a:p>
        </p:txBody>
      </p:sp>
      <p:sp>
        <p:nvSpPr>
          <p:cNvPr id="11" name="圆角矩形 10"/>
          <p:cNvSpPr/>
          <p:nvPr/>
        </p:nvSpPr>
        <p:spPr>
          <a:xfrm>
            <a:off x="7020272" y="2713484"/>
            <a:ext cx="115212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运动员训练及机能状态</a:t>
            </a:r>
            <a:endParaRPr lang="zh-CN" altLang="en-US" sz="1400" b="1" dirty="0">
              <a:solidFill>
                <a:srgbClr val="0070C0"/>
              </a:solidFill>
              <a:latin typeface="楷体" pitchFamily="49" charset="-122"/>
              <a:ea typeface="楷体" pitchFamily="49" charset="-122"/>
            </a:endParaRPr>
          </a:p>
        </p:txBody>
      </p:sp>
      <p:sp>
        <p:nvSpPr>
          <p:cNvPr id="12" name="圆角矩形 11"/>
          <p:cNvSpPr/>
          <p:nvPr/>
        </p:nvSpPr>
        <p:spPr>
          <a:xfrm>
            <a:off x="683568" y="2713484"/>
            <a:ext cx="187220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0070C0"/>
                </a:solidFill>
                <a:latin typeface="楷体" pitchFamily="49" charset="-122"/>
                <a:ea typeface="楷体" pitchFamily="49" charset="-122"/>
              </a:rPr>
              <a:t>营养成分计算</a:t>
            </a:r>
            <a:endParaRPr lang="zh-CN" altLang="en-US" sz="1400" b="1" dirty="0">
              <a:solidFill>
                <a:srgbClr val="0070C0"/>
              </a:solidFill>
              <a:latin typeface="楷体" pitchFamily="49" charset="-122"/>
              <a:ea typeface="楷体" pitchFamily="49" charset="-122"/>
            </a:endParaRPr>
          </a:p>
        </p:txBody>
      </p:sp>
      <p:cxnSp>
        <p:nvCxnSpPr>
          <p:cNvPr id="13" name="直接连接符 12"/>
          <p:cNvCxnSpPr>
            <a:stCxn id="4" idx="3"/>
            <a:endCxn id="6" idx="1"/>
          </p:cNvCxnSpPr>
          <p:nvPr/>
        </p:nvCxnSpPr>
        <p:spPr>
          <a:xfrm>
            <a:off x="2627784" y="2353444"/>
            <a:ext cx="2880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3"/>
            <a:endCxn id="5" idx="1"/>
          </p:cNvCxnSpPr>
          <p:nvPr/>
        </p:nvCxnSpPr>
        <p:spPr>
          <a:xfrm>
            <a:off x="6300192" y="2353444"/>
            <a:ext cx="2880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12" idx="3"/>
            <a:endCxn id="9" idx="1"/>
          </p:cNvCxnSpPr>
          <p:nvPr/>
        </p:nvCxnSpPr>
        <p:spPr>
          <a:xfrm flipV="1">
            <a:off x="2555776" y="1741376"/>
            <a:ext cx="432048" cy="1224136"/>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9" idx="3"/>
            <a:endCxn id="10" idx="1"/>
          </p:cNvCxnSpPr>
          <p:nvPr/>
        </p:nvCxnSpPr>
        <p:spPr>
          <a:xfrm>
            <a:off x="6228184" y="1741376"/>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7" idx="1"/>
            <a:endCxn id="12" idx="1"/>
          </p:cNvCxnSpPr>
          <p:nvPr/>
        </p:nvCxnSpPr>
        <p:spPr>
          <a:xfrm rot="10800000" flipV="1">
            <a:off x="683568" y="1741376"/>
            <a:ext cx="12700" cy="1224136"/>
          </a:xfrm>
          <a:prstGeom prst="bentConnector3">
            <a:avLst>
              <a:gd name="adj1" fmla="val 180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71600" y="3505572"/>
            <a:ext cx="1368152" cy="369332"/>
          </a:xfrm>
          <a:prstGeom prst="rect">
            <a:avLst/>
          </a:prstGeom>
          <a:noFill/>
        </p:spPr>
        <p:txBody>
          <a:bodyPr wrap="square" rtlCol="0">
            <a:spAutoFit/>
          </a:bodyPr>
          <a:lstStyle/>
          <a:p>
            <a:r>
              <a:rPr lang="zh-CN" altLang="en-US" b="1" dirty="0" smtClean="0">
                <a:solidFill>
                  <a:srgbClr val="002060"/>
                </a:solidFill>
                <a:latin typeface="楷体" pitchFamily="49" charset="-122"/>
                <a:ea typeface="楷体" pitchFamily="49" charset="-122"/>
              </a:rPr>
              <a:t>菜品标准化</a:t>
            </a:r>
            <a:endParaRPr lang="zh-CN" altLang="en-US" b="1" dirty="0">
              <a:solidFill>
                <a:srgbClr val="002060"/>
              </a:solidFill>
              <a:latin typeface="楷体" pitchFamily="49" charset="-122"/>
              <a:ea typeface="楷体" pitchFamily="49" charset="-122"/>
            </a:endParaRPr>
          </a:p>
        </p:txBody>
      </p:sp>
      <p:sp>
        <p:nvSpPr>
          <p:cNvPr id="19" name="TextBox 18"/>
          <p:cNvSpPr txBox="1"/>
          <p:nvPr/>
        </p:nvSpPr>
        <p:spPr>
          <a:xfrm>
            <a:off x="3851920" y="3505572"/>
            <a:ext cx="1584176" cy="369332"/>
          </a:xfrm>
          <a:prstGeom prst="rect">
            <a:avLst/>
          </a:prstGeom>
          <a:noFill/>
        </p:spPr>
        <p:txBody>
          <a:bodyPr wrap="square" rtlCol="0">
            <a:spAutoFit/>
          </a:bodyPr>
          <a:lstStyle/>
          <a:p>
            <a:r>
              <a:rPr lang="zh-CN" altLang="en-US" b="1" dirty="0" smtClean="0">
                <a:solidFill>
                  <a:srgbClr val="002060"/>
                </a:solidFill>
                <a:latin typeface="楷体" pitchFamily="49" charset="-122"/>
                <a:ea typeface="楷体" pitchFamily="49" charset="-122"/>
              </a:rPr>
              <a:t>营养摄入计算</a:t>
            </a:r>
            <a:endParaRPr lang="zh-CN" altLang="en-US" b="1" dirty="0">
              <a:solidFill>
                <a:srgbClr val="002060"/>
              </a:solidFill>
              <a:latin typeface="楷体" pitchFamily="49" charset="-122"/>
              <a:ea typeface="楷体" pitchFamily="49" charset="-122"/>
            </a:endParaRPr>
          </a:p>
        </p:txBody>
      </p:sp>
      <p:sp>
        <p:nvSpPr>
          <p:cNvPr id="20" name="TextBox 19"/>
          <p:cNvSpPr txBox="1"/>
          <p:nvPr/>
        </p:nvSpPr>
        <p:spPr>
          <a:xfrm>
            <a:off x="6876256" y="3505572"/>
            <a:ext cx="1656184" cy="369332"/>
          </a:xfrm>
          <a:prstGeom prst="rect">
            <a:avLst/>
          </a:prstGeom>
          <a:noFill/>
        </p:spPr>
        <p:txBody>
          <a:bodyPr wrap="square" rtlCol="0">
            <a:spAutoFit/>
          </a:bodyPr>
          <a:lstStyle/>
          <a:p>
            <a:r>
              <a:rPr lang="zh-CN" altLang="en-US" b="1" dirty="0" smtClean="0">
                <a:solidFill>
                  <a:srgbClr val="002060"/>
                </a:solidFill>
                <a:latin typeface="楷体" pitchFamily="49" charset="-122"/>
                <a:ea typeface="楷体" pitchFamily="49" charset="-122"/>
              </a:rPr>
              <a:t>精准营养配餐</a:t>
            </a:r>
            <a:endParaRPr lang="zh-CN" altLang="en-US" b="1" dirty="0">
              <a:solidFill>
                <a:srgbClr val="002060"/>
              </a:solidFill>
              <a:latin typeface="楷体" pitchFamily="49" charset="-122"/>
              <a:ea typeface="楷体" pitchFamily="49" charset="-122"/>
            </a:endParaRPr>
          </a:p>
        </p:txBody>
      </p:sp>
      <p:sp>
        <p:nvSpPr>
          <p:cNvPr id="21" name="TextBox 20"/>
          <p:cNvSpPr txBox="1"/>
          <p:nvPr/>
        </p:nvSpPr>
        <p:spPr>
          <a:xfrm>
            <a:off x="3347864" y="4585692"/>
            <a:ext cx="2592288" cy="369332"/>
          </a:xfrm>
          <a:prstGeom prst="rect">
            <a:avLst/>
          </a:prstGeom>
          <a:noFill/>
        </p:spPr>
        <p:txBody>
          <a:bodyPr wrap="square" rtlCol="0">
            <a:spAutoFit/>
          </a:bodyPr>
          <a:lstStyle/>
          <a:p>
            <a:r>
              <a:rPr lang="zh-CN" altLang="en-US" b="1" dirty="0" smtClean="0">
                <a:solidFill>
                  <a:srgbClr val="002060"/>
                </a:solidFill>
                <a:latin typeface="楷体" pitchFamily="49" charset="-122"/>
                <a:ea typeface="楷体" pitchFamily="49" charset="-122"/>
              </a:rPr>
              <a:t>  智慧餐厅管理平台</a:t>
            </a:r>
            <a:endParaRPr lang="zh-CN" altLang="en-US" b="1" dirty="0">
              <a:solidFill>
                <a:srgbClr val="002060"/>
              </a:solidFill>
              <a:latin typeface="楷体" pitchFamily="49" charset="-122"/>
              <a:ea typeface="楷体" pitchFamily="49" charset="-122"/>
            </a:endParaRPr>
          </a:p>
        </p:txBody>
      </p:sp>
      <p:cxnSp>
        <p:nvCxnSpPr>
          <p:cNvPr id="42" name="肘形连接符 41"/>
          <p:cNvCxnSpPr>
            <a:stCxn id="18" idx="2"/>
            <a:endCxn id="21" idx="0"/>
          </p:cNvCxnSpPr>
          <p:nvPr/>
        </p:nvCxnSpPr>
        <p:spPr>
          <a:xfrm rot="16200000" flipH="1">
            <a:off x="2794448" y="2736132"/>
            <a:ext cx="710788" cy="29883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0" idx="2"/>
            <a:endCxn id="21" idx="0"/>
          </p:cNvCxnSpPr>
          <p:nvPr/>
        </p:nvCxnSpPr>
        <p:spPr>
          <a:xfrm rot="5400000">
            <a:off x="5818784" y="2700128"/>
            <a:ext cx="710788" cy="30603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sp>
        <p:nvSpPr>
          <p:cNvPr id="51" name="矩形 50"/>
          <p:cNvSpPr/>
          <p:nvPr/>
        </p:nvSpPr>
        <p:spPr>
          <a:xfrm>
            <a:off x="539552" y="769268"/>
            <a:ext cx="2504212" cy="646331"/>
          </a:xfrm>
          <a:prstGeom prst="rect">
            <a:avLst/>
          </a:prstGeom>
        </p:spPr>
        <p:txBody>
          <a:bodyPr wrap="none">
            <a:spAutoFit/>
          </a:bodyPr>
          <a:lstStyle/>
          <a:p>
            <a:pPr lvl="0" indent="304800" eaLnBrk="0" fontAlgn="base" hangingPunct="0">
              <a:lnSpc>
                <a:spcPct val="150000"/>
              </a:lnSpc>
              <a:spcBef>
                <a:spcPct val="0"/>
              </a:spcBef>
              <a:spcAft>
                <a:spcPct val="0"/>
              </a:spcAft>
            </a:pPr>
            <a:r>
              <a:rPr lang="zh-CN" altLang="en-US" sz="2400" b="1" dirty="0" smtClean="0">
                <a:solidFill>
                  <a:srgbClr val="002060"/>
                </a:solidFill>
                <a:latin typeface="楷体" pitchFamily="49" charset="-122"/>
                <a:ea typeface="楷体" pitchFamily="49" charset="-122"/>
              </a:rPr>
              <a:t>◆ </a:t>
            </a:r>
            <a:r>
              <a:rPr lang="zh-CN" altLang="en-US" sz="2400" b="1" dirty="0" smtClean="0">
                <a:solidFill>
                  <a:srgbClr val="002060"/>
                </a:solidFill>
                <a:latin typeface="楷体" pitchFamily="49" charset="-122"/>
                <a:ea typeface="楷体" pitchFamily="49" charset="-122"/>
                <a:cs typeface="Times New Roman" pitchFamily="18" charset="0"/>
              </a:rPr>
              <a:t>架构组成：</a:t>
            </a:r>
            <a:endParaRPr lang="en-US" altLang="zh-CN" sz="2400" b="1" dirty="0" smtClean="0">
              <a:solidFill>
                <a:srgbClr val="002060"/>
              </a:solidFill>
              <a:latin typeface="楷体" pitchFamily="49" charset="-122"/>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683568"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400" b="1" dirty="0" smtClean="0">
                <a:solidFill>
                  <a:srgbClr val="002060"/>
                </a:solidFill>
                <a:latin typeface="楷体" pitchFamily="49" charset="-122"/>
                <a:ea typeface="楷体" pitchFamily="49" charset="-122"/>
              </a:rPr>
              <a:t>◆ 菜品标准化：</a:t>
            </a:r>
            <a:endParaRPr lang="en-US" altLang="zh-CN" sz="2400" b="1" dirty="0">
              <a:solidFill>
                <a:srgbClr val="002060"/>
              </a:solidFill>
              <a:latin typeface="楷体" pitchFamily="49" charset="-122"/>
              <a:ea typeface="楷体" pitchFamily="49" charset="-122"/>
            </a:endParaRPr>
          </a:p>
          <a:p>
            <a:pPr algn="ctr"/>
            <a:endParaRPr lang="zh-CN" altLang="en-US" sz="2800" b="1" dirty="0">
              <a:solidFill>
                <a:srgbClr val="002060"/>
              </a:solidFill>
              <a:latin typeface="楷体" pitchFamily="49" charset="-122"/>
              <a:ea typeface="楷体" pitchFamily="49" charset="-122"/>
            </a:endParaRPr>
          </a:p>
        </p:txBody>
      </p:sp>
      <p:pic>
        <p:nvPicPr>
          <p:cNvPr id="1026" name="Picture 2" descr="C:\Users\annan\AppData\Local\Temp\360zip$Temp\360$0\运动员餐厅菜谱标准化.jpg"/>
          <p:cNvPicPr>
            <a:picLocks noChangeAspect="1" noChangeArrowheads="1"/>
          </p:cNvPicPr>
          <p:nvPr/>
        </p:nvPicPr>
        <p:blipFill>
          <a:blip r:embed="rId2" cstate="print"/>
          <a:srcRect/>
          <a:stretch>
            <a:fillRect/>
          </a:stretch>
        </p:blipFill>
        <p:spPr bwMode="auto">
          <a:xfrm rot="5400000">
            <a:off x="51484" y="2337456"/>
            <a:ext cx="3547886" cy="1995686"/>
          </a:xfrm>
          <a:prstGeom prst="rect">
            <a:avLst/>
          </a:prstGeom>
          <a:noFill/>
        </p:spPr>
      </p:pic>
      <p:sp>
        <p:nvSpPr>
          <p:cNvPr id="5" name="矩形 4"/>
          <p:cNvSpPr/>
          <p:nvPr/>
        </p:nvSpPr>
        <p:spPr>
          <a:xfrm>
            <a:off x="3059832" y="985292"/>
            <a:ext cx="5832648" cy="1200329"/>
          </a:xfrm>
          <a:prstGeom prst="rect">
            <a:avLst/>
          </a:prstGeom>
        </p:spPr>
        <p:txBody>
          <a:bodyPr wrap="square">
            <a:spAutoFit/>
          </a:bodyPr>
          <a:lstStyle/>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1</a:t>
            </a:r>
            <a:r>
              <a:rPr lang="zh-CN" altLang="en-US" b="1" dirty="0" smtClean="0">
                <a:solidFill>
                  <a:srgbClr val="002060"/>
                </a:solidFill>
                <a:latin typeface="楷体" pitchFamily="49" charset="-122"/>
                <a:ea typeface="楷体" pitchFamily="49" charset="-122"/>
                <a:cs typeface="Times New Roman" pitchFamily="18" charset="0"/>
              </a:rPr>
              <a:t>、对餐厅菜品逐一记录食材、切配、称重；</a:t>
            </a: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2</a:t>
            </a:r>
            <a:r>
              <a:rPr lang="zh-CN" altLang="en-US" b="1" dirty="0" smtClean="0">
                <a:solidFill>
                  <a:srgbClr val="002060"/>
                </a:solidFill>
                <a:latin typeface="楷体" pitchFamily="49" charset="-122"/>
                <a:ea typeface="楷体" pitchFamily="49" charset="-122"/>
                <a:cs typeface="Times New Roman" pitchFamily="18" charset="0"/>
              </a:rPr>
              <a:t>、应用</a:t>
            </a:r>
            <a:r>
              <a:rPr lang="en-US" altLang="zh-CN" b="1" dirty="0" smtClean="0">
                <a:solidFill>
                  <a:srgbClr val="002060"/>
                </a:solidFill>
                <a:latin typeface="楷体" pitchFamily="49" charset="-122"/>
                <a:ea typeface="楷体" pitchFamily="49" charset="-122"/>
                <a:cs typeface="Times New Roman" pitchFamily="18" charset="0"/>
              </a:rPr>
              <a:t>《</a:t>
            </a:r>
            <a:r>
              <a:rPr lang="zh-CN" altLang="en-US" b="1" dirty="0" smtClean="0">
                <a:solidFill>
                  <a:srgbClr val="002060"/>
                </a:solidFill>
                <a:latin typeface="楷体" pitchFamily="49" charset="-122"/>
                <a:ea typeface="楷体" pitchFamily="49" charset="-122"/>
                <a:cs typeface="Times New Roman" pitchFamily="18" charset="0"/>
              </a:rPr>
              <a:t>膳食营养分析软件</a:t>
            </a:r>
            <a:r>
              <a:rPr lang="en-US" altLang="zh-CN" b="1" dirty="0" smtClean="0">
                <a:solidFill>
                  <a:srgbClr val="002060"/>
                </a:solidFill>
                <a:latin typeface="楷体" pitchFamily="49" charset="-122"/>
                <a:ea typeface="楷体" pitchFamily="49" charset="-122"/>
                <a:cs typeface="Times New Roman" pitchFamily="18" charset="0"/>
              </a:rPr>
              <a:t>》</a:t>
            </a:r>
            <a:r>
              <a:rPr lang="zh-CN" altLang="en-US" b="1" dirty="0" smtClean="0">
                <a:solidFill>
                  <a:srgbClr val="002060"/>
                </a:solidFill>
                <a:latin typeface="楷体" pitchFamily="49" charset="-122"/>
                <a:ea typeface="楷体" pitchFamily="49" charset="-122"/>
                <a:cs typeface="Times New Roman" pitchFamily="18" charset="0"/>
              </a:rPr>
              <a:t>进行营养成分分析；</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3</a:t>
            </a:r>
            <a:r>
              <a:rPr lang="zh-CN" altLang="en-US" b="1" dirty="0" smtClean="0">
                <a:solidFill>
                  <a:srgbClr val="002060"/>
                </a:solidFill>
                <a:latin typeface="楷体" pitchFamily="49" charset="-122"/>
                <a:ea typeface="楷体" pitchFamily="49" charset="-122"/>
                <a:cs typeface="Times New Roman" pitchFamily="18" charset="0"/>
              </a:rPr>
              <a:t>、对现行菜品进行优化、筛选和标准化；</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4</a:t>
            </a:r>
            <a:r>
              <a:rPr lang="zh-CN" altLang="en-US" b="1" dirty="0" smtClean="0">
                <a:solidFill>
                  <a:srgbClr val="002060"/>
                </a:solidFill>
                <a:latin typeface="楷体" pitchFamily="49" charset="-122"/>
                <a:ea typeface="楷体" pitchFamily="49" charset="-122"/>
                <a:cs typeface="Times New Roman" pitchFamily="18" charset="0"/>
              </a:rPr>
              <a:t>、录入系统，制作菜品营养标签。</a:t>
            </a:r>
          </a:p>
        </p:txBody>
      </p:sp>
      <p:sp>
        <p:nvSpPr>
          <p:cNvPr id="6"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pic>
        <p:nvPicPr>
          <p:cNvPr id="1027" name="Picture 3"/>
          <p:cNvPicPr>
            <a:picLocks noChangeAspect="1" noChangeArrowheads="1"/>
          </p:cNvPicPr>
          <p:nvPr/>
        </p:nvPicPr>
        <p:blipFill>
          <a:blip r:embed="rId3" cstate="print"/>
          <a:srcRect b="38991"/>
          <a:stretch>
            <a:fillRect/>
          </a:stretch>
        </p:blipFill>
        <p:spPr bwMode="auto">
          <a:xfrm>
            <a:off x="3419872" y="2281436"/>
            <a:ext cx="5200650" cy="2816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95536"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400" b="1" dirty="0" smtClean="0">
                <a:solidFill>
                  <a:srgbClr val="002060"/>
                </a:solidFill>
                <a:latin typeface="楷体" pitchFamily="49" charset="-122"/>
                <a:ea typeface="楷体" pitchFamily="49" charset="-122"/>
              </a:rPr>
              <a:t>◆ 智能计量取餐：</a:t>
            </a:r>
            <a:endParaRPr lang="en-US" altLang="zh-CN" sz="2400" b="1" dirty="0">
              <a:solidFill>
                <a:srgbClr val="002060"/>
              </a:solidFill>
              <a:latin typeface="楷体" pitchFamily="49" charset="-122"/>
              <a:ea typeface="楷体" pitchFamily="49" charset="-122"/>
            </a:endParaRPr>
          </a:p>
          <a:p>
            <a:pPr algn="ctr"/>
            <a:endParaRPr lang="zh-CN" altLang="en-US" sz="2800" b="1" dirty="0">
              <a:solidFill>
                <a:srgbClr val="002060"/>
              </a:solidFill>
              <a:latin typeface="楷体" pitchFamily="49" charset="-122"/>
              <a:ea typeface="楷体" pitchFamily="49" charset="-122"/>
            </a:endParaRPr>
          </a:p>
        </p:txBody>
      </p:sp>
      <p:sp>
        <p:nvSpPr>
          <p:cNvPr id="5" name="矩形 4"/>
          <p:cNvSpPr/>
          <p:nvPr/>
        </p:nvSpPr>
        <p:spPr>
          <a:xfrm>
            <a:off x="3059832" y="1057300"/>
            <a:ext cx="5256584" cy="1754326"/>
          </a:xfrm>
          <a:prstGeom prst="rect">
            <a:avLst/>
          </a:prstGeom>
        </p:spPr>
        <p:txBody>
          <a:bodyPr wrap="square">
            <a:spAutoFit/>
          </a:bodyPr>
          <a:lstStyle/>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1</a:t>
            </a:r>
            <a:r>
              <a:rPr lang="zh-CN" altLang="en-US" b="1" dirty="0" smtClean="0">
                <a:solidFill>
                  <a:srgbClr val="002060"/>
                </a:solidFill>
                <a:latin typeface="楷体" pitchFamily="49" charset="-122"/>
                <a:ea typeface="楷体" pitchFamily="49" charset="-122"/>
                <a:cs typeface="Times New Roman" pitchFamily="18" charset="0"/>
              </a:rPr>
              <a:t>、录入运动员个人信息，建立营养账户；</a:t>
            </a: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2</a:t>
            </a:r>
            <a:r>
              <a:rPr lang="zh-CN" altLang="en-US" b="1" dirty="0" smtClean="0">
                <a:solidFill>
                  <a:srgbClr val="002060"/>
                </a:solidFill>
                <a:latin typeface="楷体" pitchFamily="49" charset="-122"/>
                <a:ea typeface="楷体" pitchFamily="49" charset="-122"/>
                <a:cs typeface="Times New Roman" pitchFamily="18" charset="0"/>
              </a:rPr>
              <a:t>、通过人脸识别领取餐盘，登录个人营养账户</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3</a:t>
            </a:r>
            <a:r>
              <a:rPr lang="zh-CN" altLang="en-US" b="1" dirty="0" smtClean="0">
                <a:solidFill>
                  <a:srgbClr val="002060"/>
                </a:solidFill>
                <a:latin typeface="楷体" pitchFamily="49" charset="-122"/>
                <a:ea typeface="楷体" pitchFamily="49" charset="-122"/>
                <a:cs typeface="Times New Roman" pitchFamily="18" charset="0"/>
              </a:rPr>
              <a:t>、盛取菜品时自动称重、记录各类营养素摄入值；</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4</a:t>
            </a:r>
            <a:r>
              <a:rPr lang="zh-CN" altLang="en-US" b="1" dirty="0" smtClean="0">
                <a:solidFill>
                  <a:srgbClr val="002060"/>
                </a:solidFill>
                <a:latin typeface="楷体" pitchFamily="49" charset="-122"/>
                <a:ea typeface="楷体" pitchFamily="49" charset="-122"/>
                <a:cs typeface="Times New Roman" pitchFamily="18" charset="0"/>
              </a:rPr>
              <a:t>、当餐、全天营养摄入信息录入系统，可实时查询分析。</a:t>
            </a:r>
          </a:p>
        </p:txBody>
      </p:sp>
      <p:sp>
        <p:nvSpPr>
          <p:cNvPr id="6"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pic>
        <p:nvPicPr>
          <p:cNvPr id="7" name="图片 6" descr="微信图片_20190724115354.jpg"/>
          <p:cNvPicPr>
            <a:picLocks noChangeAspect="1"/>
          </p:cNvPicPr>
          <p:nvPr/>
        </p:nvPicPr>
        <p:blipFill>
          <a:blip r:embed="rId2" cstate="print"/>
          <a:stretch>
            <a:fillRect/>
          </a:stretch>
        </p:blipFill>
        <p:spPr>
          <a:xfrm>
            <a:off x="5868144" y="3001516"/>
            <a:ext cx="2568286" cy="1926214"/>
          </a:xfrm>
          <a:prstGeom prst="rect">
            <a:avLst/>
          </a:prstGeom>
        </p:spPr>
      </p:pic>
      <p:pic>
        <p:nvPicPr>
          <p:cNvPr id="2050" name="Picture 2" descr="D:\运动营养研究中心\国家队服务\照片资料\近期国家队营养保障照片资料\智能营养管理人脸识别.jpg"/>
          <p:cNvPicPr>
            <a:picLocks noChangeAspect="1" noChangeArrowheads="1"/>
          </p:cNvPicPr>
          <p:nvPr/>
        </p:nvPicPr>
        <p:blipFill>
          <a:blip r:embed="rId3" cstate="print"/>
          <a:srcRect/>
          <a:stretch>
            <a:fillRect/>
          </a:stretch>
        </p:blipFill>
        <p:spPr bwMode="auto">
          <a:xfrm>
            <a:off x="3059832" y="3001516"/>
            <a:ext cx="2640293" cy="1980220"/>
          </a:xfrm>
          <a:prstGeom prst="rect">
            <a:avLst/>
          </a:prstGeom>
          <a:noFill/>
        </p:spPr>
      </p:pic>
      <p:pic>
        <p:nvPicPr>
          <p:cNvPr id="9" name="Picture 1"/>
          <p:cNvPicPr>
            <a:picLocks noChangeAspect="1" noChangeArrowheads="1"/>
          </p:cNvPicPr>
          <p:nvPr/>
        </p:nvPicPr>
        <p:blipFill>
          <a:blip r:embed="rId4" cstate="print"/>
          <a:srcRect/>
          <a:stretch>
            <a:fillRect/>
          </a:stretch>
        </p:blipFill>
        <p:spPr bwMode="auto">
          <a:xfrm>
            <a:off x="539552" y="1777380"/>
            <a:ext cx="2376264"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95536"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400" b="1" dirty="0" smtClean="0">
                <a:solidFill>
                  <a:srgbClr val="002060"/>
                </a:solidFill>
                <a:latin typeface="楷体" pitchFamily="49" charset="-122"/>
                <a:ea typeface="楷体" pitchFamily="49" charset="-122"/>
              </a:rPr>
              <a:t>◆ 营养摄入推荐：</a:t>
            </a:r>
            <a:endParaRPr lang="en-US" altLang="zh-CN" sz="2400" b="1" dirty="0">
              <a:solidFill>
                <a:srgbClr val="002060"/>
              </a:solidFill>
              <a:latin typeface="楷体" pitchFamily="49" charset="-122"/>
              <a:ea typeface="楷体" pitchFamily="49" charset="-122"/>
            </a:endParaRPr>
          </a:p>
          <a:p>
            <a:pPr algn="ctr"/>
            <a:endParaRPr lang="zh-CN" altLang="en-US" sz="2800" b="1" dirty="0">
              <a:solidFill>
                <a:srgbClr val="002060"/>
              </a:solidFill>
              <a:latin typeface="楷体" pitchFamily="49" charset="-122"/>
              <a:ea typeface="楷体" pitchFamily="49" charset="-122"/>
            </a:endParaRPr>
          </a:p>
        </p:txBody>
      </p:sp>
      <p:sp>
        <p:nvSpPr>
          <p:cNvPr id="5" name="矩形 4"/>
          <p:cNvSpPr/>
          <p:nvPr/>
        </p:nvSpPr>
        <p:spPr>
          <a:xfrm>
            <a:off x="467544" y="1489348"/>
            <a:ext cx="5544616" cy="1200329"/>
          </a:xfrm>
          <a:prstGeom prst="rect">
            <a:avLst/>
          </a:prstGeom>
        </p:spPr>
        <p:txBody>
          <a:bodyPr wrap="square">
            <a:spAutoFit/>
          </a:bodyPr>
          <a:lstStyle/>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1</a:t>
            </a:r>
            <a:r>
              <a:rPr lang="zh-CN" altLang="en-US" b="1" dirty="0" smtClean="0">
                <a:solidFill>
                  <a:srgbClr val="002060"/>
                </a:solidFill>
                <a:latin typeface="楷体" pitchFamily="49" charset="-122"/>
                <a:ea typeface="楷体" pitchFamily="49" charset="-122"/>
                <a:cs typeface="Times New Roman" pitchFamily="18" charset="0"/>
              </a:rPr>
              <a:t>、监测、记录、分析不同运动项目、不同训练和比赛阶段运动能量消耗特征；</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2</a:t>
            </a:r>
            <a:r>
              <a:rPr lang="zh-CN" altLang="en-US" b="1" dirty="0" smtClean="0">
                <a:solidFill>
                  <a:srgbClr val="002060"/>
                </a:solidFill>
                <a:latin typeface="楷体" pitchFamily="49" charset="-122"/>
                <a:ea typeface="楷体" pitchFamily="49" charset="-122"/>
                <a:cs typeface="Times New Roman" pitchFamily="18" charset="0"/>
              </a:rPr>
              <a:t>、建立不同运动项目、不同训练和比赛阶段能量及营养素摄入推荐标准。</a:t>
            </a:r>
          </a:p>
        </p:txBody>
      </p:sp>
      <p:sp>
        <p:nvSpPr>
          <p:cNvPr id="6"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pic>
        <p:nvPicPr>
          <p:cNvPr id="3074" name="Picture 2"/>
          <p:cNvPicPr>
            <a:picLocks noChangeAspect="1" noChangeArrowheads="1"/>
          </p:cNvPicPr>
          <p:nvPr/>
        </p:nvPicPr>
        <p:blipFill>
          <a:blip r:embed="rId2" cstate="print"/>
          <a:srcRect r="23033"/>
          <a:stretch>
            <a:fillRect/>
          </a:stretch>
        </p:blipFill>
        <p:spPr bwMode="auto">
          <a:xfrm>
            <a:off x="323528" y="2641476"/>
            <a:ext cx="5782205" cy="2521334"/>
          </a:xfrm>
          <a:prstGeom prst="rect">
            <a:avLst/>
          </a:prstGeom>
          <a:noFill/>
          <a:ln w="9525">
            <a:noFill/>
            <a:miter lim="800000"/>
            <a:headEnd/>
            <a:tailEnd/>
          </a:ln>
        </p:spPr>
      </p:pic>
      <p:pic>
        <p:nvPicPr>
          <p:cNvPr id="9" name="图片 8" descr="微信图片_20190724125040.jpg"/>
          <p:cNvPicPr>
            <a:picLocks noChangeAspect="1"/>
          </p:cNvPicPr>
          <p:nvPr/>
        </p:nvPicPr>
        <p:blipFill>
          <a:blip r:embed="rId3" cstate="print"/>
          <a:stretch>
            <a:fillRect/>
          </a:stretch>
        </p:blipFill>
        <p:spPr>
          <a:xfrm>
            <a:off x="6300192" y="3217540"/>
            <a:ext cx="2520280" cy="1890211"/>
          </a:xfrm>
          <a:prstGeom prst="rect">
            <a:avLst/>
          </a:prstGeom>
        </p:spPr>
      </p:pic>
      <p:pic>
        <p:nvPicPr>
          <p:cNvPr id="7" name="Picture 1" descr="141220010"/>
          <p:cNvPicPr/>
          <p:nvPr/>
        </p:nvPicPr>
        <p:blipFill>
          <a:blip r:embed="rId4" cstate="print"/>
          <a:stretch>
            <a:fillRect/>
          </a:stretch>
        </p:blipFill>
        <p:spPr>
          <a:xfrm>
            <a:off x="6300192" y="1273324"/>
            <a:ext cx="2520280" cy="184136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95536"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400" b="1" dirty="0" smtClean="0">
                <a:solidFill>
                  <a:srgbClr val="002060"/>
                </a:solidFill>
                <a:latin typeface="楷体" pitchFamily="49" charset="-122"/>
                <a:ea typeface="楷体" pitchFamily="49" charset="-122"/>
              </a:rPr>
              <a:t>◆ 代谢特征分析：</a:t>
            </a:r>
            <a:endParaRPr lang="en-US" altLang="zh-CN" sz="2400" b="1" dirty="0">
              <a:solidFill>
                <a:srgbClr val="002060"/>
              </a:solidFill>
              <a:latin typeface="楷体" pitchFamily="49" charset="-122"/>
              <a:ea typeface="楷体" pitchFamily="49" charset="-122"/>
            </a:endParaRPr>
          </a:p>
          <a:p>
            <a:pPr algn="ctr"/>
            <a:endParaRPr lang="zh-CN" altLang="en-US" sz="2800" b="1" dirty="0">
              <a:solidFill>
                <a:srgbClr val="002060"/>
              </a:solidFill>
              <a:latin typeface="楷体" pitchFamily="49" charset="-122"/>
              <a:ea typeface="楷体" pitchFamily="49" charset="-122"/>
            </a:endParaRPr>
          </a:p>
        </p:txBody>
      </p:sp>
      <p:sp>
        <p:nvSpPr>
          <p:cNvPr id="5" name="矩形 4"/>
          <p:cNvSpPr/>
          <p:nvPr/>
        </p:nvSpPr>
        <p:spPr>
          <a:xfrm>
            <a:off x="683568" y="1561356"/>
            <a:ext cx="4680520" cy="1477328"/>
          </a:xfrm>
          <a:prstGeom prst="rect">
            <a:avLst/>
          </a:prstGeom>
        </p:spPr>
        <p:txBody>
          <a:bodyPr wrap="square">
            <a:spAutoFit/>
          </a:bodyPr>
          <a:lstStyle/>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1</a:t>
            </a:r>
            <a:r>
              <a:rPr lang="zh-CN" altLang="en-US" b="1" dirty="0" smtClean="0">
                <a:solidFill>
                  <a:srgbClr val="002060"/>
                </a:solidFill>
                <a:latin typeface="楷体" pitchFamily="49" charset="-122"/>
                <a:ea typeface="楷体" pitchFamily="49" charset="-122"/>
                <a:cs typeface="Times New Roman" pitchFamily="18" charset="0"/>
              </a:rPr>
              <a:t>、监测、记录、分析运动员体成分指标，根据训练及比赛需要制定体重管理（增肌减脂）目标；</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2</a:t>
            </a:r>
            <a:r>
              <a:rPr lang="zh-CN" altLang="en-US" b="1" dirty="0" smtClean="0">
                <a:solidFill>
                  <a:srgbClr val="002060"/>
                </a:solidFill>
                <a:latin typeface="楷体" pitchFamily="49" charset="-122"/>
                <a:ea typeface="楷体" pitchFamily="49" charset="-122"/>
                <a:cs typeface="Times New Roman" pitchFamily="18" charset="0"/>
              </a:rPr>
              <a:t>、应用运动气体代谢分析及多组学指标技术监测运动员营养相关代谢特征。</a:t>
            </a:r>
          </a:p>
        </p:txBody>
      </p:sp>
      <p:sp>
        <p:nvSpPr>
          <p:cNvPr id="6"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pic>
        <p:nvPicPr>
          <p:cNvPr id="7" name="Picture 865" descr="测体成分x"/>
          <p:cNvPicPr>
            <a:picLocks noChangeAspect="1" noChangeArrowheads="1"/>
          </p:cNvPicPr>
          <p:nvPr/>
        </p:nvPicPr>
        <p:blipFill>
          <a:blip r:embed="rId2" cstate="print"/>
          <a:srcRect/>
          <a:stretch>
            <a:fillRect/>
          </a:stretch>
        </p:blipFill>
        <p:spPr bwMode="auto">
          <a:xfrm>
            <a:off x="755576" y="3145532"/>
            <a:ext cx="2304256" cy="1944216"/>
          </a:xfrm>
          <a:prstGeom prst="rect">
            <a:avLst/>
          </a:prstGeom>
          <a:noFill/>
          <a:ln w="9525">
            <a:noFill/>
            <a:miter lim="800000"/>
            <a:headEnd/>
            <a:tailEnd/>
          </a:ln>
        </p:spPr>
      </p:pic>
      <p:pic>
        <p:nvPicPr>
          <p:cNvPr id="10" name="图片 9" descr="预实验.jpg"/>
          <p:cNvPicPr>
            <a:picLocks noChangeAspect="1"/>
          </p:cNvPicPr>
          <p:nvPr/>
        </p:nvPicPr>
        <p:blipFill>
          <a:blip r:embed="rId3" cstate="print"/>
          <a:stretch>
            <a:fillRect/>
          </a:stretch>
        </p:blipFill>
        <p:spPr>
          <a:xfrm>
            <a:off x="3275856" y="3145532"/>
            <a:ext cx="2599163" cy="1944216"/>
          </a:xfrm>
          <a:prstGeom prst="rect">
            <a:avLst/>
          </a:prstGeom>
        </p:spPr>
      </p:pic>
      <p:pic>
        <p:nvPicPr>
          <p:cNvPr id="9" name="图片 8" descr="微信图片_20191011134728.jpg"/>
          <p:cNvPicPr>
            <a:picLocks noChangeAspect="1"/>
          </p:cNvPicPr>
          <p:nvPr/>
        </p:nvPicPr>
        <p:blipFill>
          <a:blip r:embed="rId4" cstate="print"/>
          <a:stretch>
            <a:fillRect/>
          </a:stretch>
        </p:blipFill>
        <p:spPr>
          <a:xfrm>
            <a:off x="5940152" y="985292"/>
            <a:ext cx="2950379" cy="415364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95536"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400" b="1" dirty="0" smtClean="0">
                <a:solidFill>
                  <a:srgbClr val="002060"/>
                </a:solidFill>
                <a:latin typeface="楷体" pitchFamily="49" charset="-122"/>
                <a:ea typeface="楷体" pitchFamily="49" charset="-122"/>
              </a:rPr>
              <a:t>◆ 个性精准配餐：</a:t>
            </a:r>
            <a:endParaRPr lang="en-US" altLang="zh-CN" sz="2400" b="1" dirty="0">
              <a:solidFill>
                <a:srgbClr val="002060"/>
              </a:solidFill>
              <a:latin typeface="楷体" pitchFamily="49" charset="-122"/>
              <a:ea typeface="楷体" pitchFamily="49" charset="-122"/>
            </a:endParaRPr>
          </a:p>
          <a:p>
            <a:pPr algn="ctr"/>
            <a:endParaRPr lang="zh-CN" altLang="en-US" sz="2800" b="1" dirty="0">
              <a:solidFill>
                <a:srgbClr val="002060"/>
              </a:solidFill>
              <a:latin typeface="楷体" pitchFamily="49" charset="-122"/>
              <a:ea typeface="楷体" pitchFamily="49" charset="-122"/>
            </a:endParaRPr>
          </a:p>
        </p:txBody>
      </p:sp>
      <p:sp>
        <p:nvSpPr>
          <p:cNvPr id="5" name="矩形 4"/>
          <p:cNvSpPr/>
          <p:nvPr/>
        </p:nvSpPr>
        <p:spPr>
          <a:xfrm>
            <a:off x="683568" y="1561356"/>
            <a:ext cx="4536504" cy="1477328"/>
          </a:xfrm>
          <a:prstGeom prst="rect">
            <a:avLst/>
          </a:prstGeom>
        </p:spPr>
        <p:txBody>
          <a:bodyPr wrap="square">
            <a:spAutoFit/>
          </a:bodyPr>
          <a:lstStyle/>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1</a:t>
            </a:r>
            <a:r>
              <a:rPr lang="zh-CN" altLang="en-US" b="1" dirty="0" smtClean="0">
                <a:solidFill>
                  <a:srgbClr val="002060"/>
                </a:solidFill>
                <a:latin typeface="楷体" pitchFamily="49" charset="-122"/>
                <a:ea typeface="楷体" pitchFamily="49" charset="-122"/>
                <a:cs typeface="Times New Roman" pitchFamily="18" charset="0"/>
              </a:rPr>
              <a:t>、综合运动项目营养推荐标准、训练负荷、机能状态、个人信息等，由驻队营养师根据当天餐厅菜单，给出个性化配餐方案和建议；</a:t>
            </a:r>
            <a:endParaRPr lang="en-US" altLang="zh-CN"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spcBef>
                <a:spcPct val="0"/>
              </a:spcBef>
              <a:spcAft>
                <a:spcPct val="0"/>
              </a:spcAft>
            </a:pPr>
            <a:r>
              <a:rPr lang="en-US" altLang="zh-CN" b="1" dirty="0" smtClean="0">
                <a:solidFill>
                  <a:srgbClr val="002060"/>
                </a:solidFill>
                <a:latin typeface="楷体" pitchFamily="49" charset="-122"/>
                <a:ea typeface="楷体" pitchFamily="49" charset="-122"/>
                <a:cs typeface="Times New Roman" pitchFamily="18" charset="0"/>
              </a:rPr>
              <a:t>2</a:t>
            </a:r>
            <a:r>
              <a:rPr lang="zh-CN" altLang="en-US" b="1" dirty="0" smtClean="0">
                <a:solidFill>
                  <a:srgbClr val="002060"/>
                </a:solidFill>
                <a:latin typeface="楷体" pitchFamily="49" charset="-122"/>
                <a:ea typeface="楷体" pitchFamily="49" charset="-122"/>
                <a:cs typeface="Times New Roman" pitchFamily="18" charset="0"/>
              </a:rPr>
              <a:t>、在数据系统中记录运动员营养档案。</a:t>
            </a:r>
          </a:p>
        </p:txBody>
      </p:sp>
      <p:sp>
        <p:nvSpPr>
          <p:cNvPr id="6"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pic>
        <p:nvPicPr>
          <p:cNvPr id="7" name="Picture 5"/>
          <p:cNvPicPr>
            <a:picLocks noChangeAspect="1" noChangeArrowheads="1"/>
          </p:cNvPicPr>
          <p:nvPr/>
        </p:nvPicPr>
        <p:blipFill>
          <a:blip r:embed="rId2" cstate="print"/>
          <a:srcRect r="3696"/>
          <a:stretch>
            <a:fillRect/>
          </a:stretch>
        </p:blipFill>
        <p:spPr bwMode="auto">
          <a:xfrm>
            <a:off x="611560" y="3289548"/>
            <a:ext cx="2496477" cy="1925700"/>
          </a:xfrm>
          <a:prstGeom prst="rect">
            <a:avLst/>
          </a:prstGeom>
          <a:noFill/>
          <a:ln w="9525">
            <a:noFill/>
            <a:miter lim="800000"/>
            <a:headEnd/>
            <a:tailEnd/>
          </a:ln>
        </p:spPr>
      </p:pic>
      <p:pic>
        <p:nvPicPr>
          <p:cNvPr id="8" name="图片 7" descr="配餐展示.jpg"/>
          <p:cNvPicPr>
            <a:picLocks noChangeAspect="1"/>
          </p:cNvPicPr>
          <p:nvPr/>
        </p:nvPicPr>
        <p:blipFill>
          <a:blip r:embed="rId3" cstate="print"/>
          <a:srcRect b="8095"/>
          <a:stretch>
            <a:fillRect/>
          </a:stretch>
        </p:blipFill>
        <p:spPr>
          <a:xfrm>
            <a:off x="3203848" y="3289548"/>
            <a:ext cx="2448272" cy="1886070"/>
          </a:xfrm>
          <a:prstGeom prst="rect">
            <a:avLst/>
          </a:prstGeom>
        </p:spPr>
      </p:pic>
      <p:pic>
        <p:nvPicPr>
          <p:cNvPr id="4098" name="Picture 2"/>
          <p:cNvPicPr>
            <a:picLocks noChangeAspect="1" noChangeArrowheads="1"/>
          </p:cNvPicPr>
          <p:nvPr/>
        </p:nvPicPr>
        <p:blipFill>
          <a:blip r:embed="rId4" cstate="print"/>
          <a:srcRect/>
          <a:stretch>
            <a:fillRect/>
          </a:stretch>
        </p:blipFill>
        <p:spPr bwMode="auto">
          <a:xfrm>
            <a:off x="5724128" y="985292"/>
            <a:ext cx="2990850" cy="405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827584" y="141481"/>
            <a:ext cx="7416824" cy="939590"/>
          </a:xfrm>
          <a:prstGeom prst="rect">
            <a:avLst/>
          </a:prstGeom>
        </p:spPr>
        <p:txBody>
          <a:bodyPr/>
          <a:lstStyle/>
          <a:p>
            <a:pPr marL="2957513" marR="0" lvl="0" indent="-2957513" algn="l"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bg1"/>
                </a:solidFill>
                <a:uLnTx/>
                <a:uFillTx/>
                <a:latin typeface="华文楷体" pitchFamily="2" charset="-122"/>
                <a:ea typeface="华文楷体" pitchFamily="2" charset="-122"/>
                <a:cs typeface="Arial Unicode MS" pitchFamily="34" charset="-122"/>
              </a:rPr>
              <a:t>运动后恢复</a:t>
            </a:r>
            <a:r>
              <a:rPr kumimoji="0" lang="en-US" altLang="zh-CN" sz="2800" b="1" i="0" u="none" strike="noStrike" kern="1200" cap="none" spc="0" normalizeH="0" baseline="0" noProof="0" dirty="0" smtClean="0">
                <a:ln>
                  <a:noFill/>
                </a:ln>
                <a:solidFill>
                  <a:schemeClr val="bg1"/>
                </a:solidFill>
                <a:uLnTx/>
                <a:uFillTx/>
                <a:latin typeface="华文楷体" pitchFamily="2" charset="-122"/>
                <a:ea typeface="华文楷体" pitchFamily="2" charset="-122"/>
                <a:cs typeface="Arial Unicode MS" pitchFamily="34" charset="-122"/>
              </a:rPr>
              <a:t>---</a:t>
            </a:r>
            <a:r>
              <a:rPr kumimoji="0" lang="zh-CN" altLang="en-US" sz="2800" b="1" i="0" u="none" strike="noStrike" kern="1200" cap="none" spc="0" normalizeH="0" baseline="0" noProof="0" dirty="0" smtClean="0">
                <a:ln>
                  <a:noFill/>
                </a:ln>
                <a:solidFill>
                  <a:schemeClr val="bg1"/>
                </a:solidFill>
                <a:uLnTx/>
                <a:uFillTx/>
                <a:latin typeface="华文楷体" pitchFamily="2" charset="-122"/>
                <a:ea typeface="华文楷体" pitchFamily="2" charset="-122"/>
                <a:cs typeface="Arial Unicode MS" pitchFamily="34" charset="-122"/>
              </a:rPr>
              <a:t>提升运动能力的关键</a:t>
            </a:r>
            <a:endParaRPr kumimoji="0" lang="zh-CN" altLang="en-US" sz="2800" b="1" i="0" u="none" strike="noStrike" kern="1200" cap="none" spc="0" normalizeH="0" baseline="0" noProof="0" dirty="0">
              <a:ln>
                <a:noFill/>
              </a:ln>
              <a:solidFill>
                <a:schemeClr val="bg1"/>
              </a:solidFill>
              <a:uLnTx/>
              <a:uFillTx/>
              <a:latin typeface="华文楷体" pitchFamily="2" charset="-122"/>
              <a:ea typeface="华文楷体" pitchFamily="2" charset="-122"/>
              <a:cs typeface="Arial Unicode MS" pitchFamily="34" charset="-122"/>
            </a:endParaRPr>
          </a:p>
        </p:txBody>
      </p:sp>
      <p:sp>
        <p:nvSpPr>
          <p:cNvPr id="13" name="内容占位符 2"/>
          <p:cNvSpPr txBox="1">
            <a:spLocks/>
          </p:cNvSpPr>
          <p:nvPr/>
        </p:nvSpPr>
        <p:spPr>
          <a:xfrm>
            <a:off x="395536" y="1437624"/>
            <a:ext cx="4608512" cy="3348372"/>
          </a:xfrm>
          <a:prstGeom prst="rect">
            <a:avLst/>
          </a:prstGeom>
          <a:ln w="38100"/>
        </p:spPr>
        <p:txBody>
          <a:bodyPr>
            <a:normAutofit fontScale="85000" lnSpcReduction="20000"/>
          </a:bodyPr>
          <a:lstStyle/>
          <a:p>
            <a:pPr marL="342900" marR="0" lvl="0" indent="-342900"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运动后恢复</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342900" marR="0" lvl="0" indent="11113" algn="l" defTabSz="914400" rtl="0" eaLnBrk="1" fontAlgn="auto" latinLnBrk="0" hangingPunct="1">
              <a:lnSpc>
                <a:spcPct val="130000"/>
              </a:lnSpc>
              <a:spcBef>
                <a:spcPct val="20000"/>
              </a:spcBef>
              <a:spcAft>
                <a:spcPts val="0"/>
              </a:spcAft>
              <a:buClr>
                <a:srgbClr val="FF0000"/>
              </a:buClr>
              <a:buSzPct val="100000"/>
              <a:buFont typeface="Arial" pitchFamily="34" charset="0"/>
              <a:buNone/>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体液、能源物质、损伤肌纤维及免疫机能等恢复。</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342900" marR="0" lvl="0" indent="-342900"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恢复速度决定后续运动能力。</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342900" marR="0" lvl="0" indent="-342900"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恢复的三个阶段</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536575" marR="0" lvl="0" indent="-273050"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ü"/>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快速：</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30</a:t>
            </a: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分钟内</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536575" marR="0" lvl="0" indent="-258763"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ü"/>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中速：</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30</a:t>
            </a: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分钟 </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sym typeface="Wingdings" pitchFamily="2" charset="2"/>
              </a:rPr>
              <a:t> </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2</a:t>
            </a: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小时内</a:t>
            </a:r>
            <a:endPar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endParaRPr>
          </a:p>
          <a:p>
            <a:pPr marL="539750" marR="0" lvl="0" indent="-261938" algn="l" defTabSz="914400" rtl="0" eaLnBrk="1" fontAlgn="auto" latinLnBrk="0" hangingPunct="1">
              <a:lnSpc>
                <a:spcPct val="130000"/>
              </a:lnSpc>
              <a:spcBef>
                <a:spcPct val="20000"/>
              </a:spcBef>
              <a:spcAft>
                <a:spcPts val="0"/>
              </a:spcAft>
              <a:buClr>
                <a:srgbClr val="FF0000"/>
              </a:buClr>
              <a:buSzPct val="100000"/>
              <a:buFont typeface="Wingdings" pitchFamily="2" charset="2"/>
              <a:buChar char="ü"/>
              <a:tabLst/>
              <a:defRPr/>
            </a:pP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慢速：</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2</a:t>
            </a: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小时 </a:t>
            </a:r>
            <a:r>
              <a:rPr kumimoji="0" lang="en-US" altLang="zh-CN"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sym typeface="Wingdings" pitchFamily="2" charset="2"/>
              </a:rPr>
              <a:t> 24</a:t>
            </a:r>
            <a:r>
              <a:rPr kumimoji="0" lang="zh-CN" altLang="en-US" sz="2400" b="1"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n-cs"/>
              </a:rPr>
              <a:t>小时内</a:t>
            </a:r>
            <a:endParaRPr kumimoji="0" lang="zh-CN" altLang="en-US" sz="2400" b="1" i="0" u="none" strike="noStrike" kern="1200" cap="none" spc="0" normalizeH="0" baseline="0" noProof="0" dirty="0">
              <a:ln>
                <a:noFill/>
              </a:ln>
              <a:solidFill>
                <a:schemeClr val="tx2"/>
              </a:solidFill>
              <a:effectLst/>
              <a:uLnTx/>
              <a:uFillTx/>
              <a:latin typeface="黑体" pitchFamily="49" charset="-122"/>
              <a:ea typeface="黑体" pitchFamily="49" charset="-122"/>
              <a:cs typeface="+mn-cs"/>
            </a:endParaRPr>
          </a:p>
        </p:txBody>
      </p:sp>
      <p:pic>
        <p:nvPicPr>
          <p:cNvPr id="14" name="Picture 2" descr="E:\Data\2010年培训班\我的讲稿\骨骼肌图片\超量恢复曲线.jpg"/>
          <p:cNvPicPr>
            <a:picLocks noChangeAspect="1" noChangeArrowheads="1"/>
          </p:cNvPicPr>
          <p:nvPr/>
        </p:nvPicPr>
        <p:blipFill>
          <a:blip r:embed="rId2" cstate="print"/>
          <a:srcRect/>
          <a:stretch>
            <a:fillRect/>
          </a:stretch>
        </p:blipFill>
        <p:spPr bwMode="auto">
          <a:xfrm>
            <a:off x="4788024" y="1273324"/>
            <a:ext cx="3960813" cy="2304256"/>
          </a:xfrm>
          <a:prstGeom prst="rect">
            <a:avLst/>
          </a:prstGeom>
          <a:noFill/>
          <a:ln w="9525">
            <a:noFill/>
            <a:miter lim="800000"/>
            <a:headEnd/>
            <a:tailEnd/>
          </a:ln>
        </p:spPr>
      </p:pic>
      <p:sp>
        <p:nvSpPr>
          <p:cNvPr id="17" name="TextBox 16"/>
          <p:cNvSpPr txBox="1"/>
          <p:nvPr/>
        </p:nvSpPr>
        <p:spPr>
          <a:xfrm>
            <a:off x="323528" y="4669649"/>
            <a:ext cx="4176464" cy="1045351"/>
          </a:xfrm>
          <a:prstGeom prst="rect">
            <a:avLst/>
          </a:prstGeom>
          <a:solidFill>
            <a:srgbClr val="FFFF00"/>
          </a:solidFill>
        </p:spPr>
        <p:txBody>
          <a:bodyPr wrap="square" rtlCol="0">
            <a:spAutoFit/>
          </a:bodyPr>
          <a:lstStyle/>
          <a:p>
            <a:pPr marL="446088" indent="-446088">
              <a:lnSpc>
                <a:spcPct val="120000"/>
              </a:lnSpc>
              <a:buClr>
                <a:srgbClr val="FF0000"/>
              </a:buClr>
              <a:buSzPct val="100000"/>
            </a:pPr>
            <a:r>
              <a:rPr lang="zh-CN" altLang="en-US" b="1" dirty="0">
                <a:solidFill>
                  <a:schemeClr val="tx2"/>
                </a:solidFill>
                <a:latin typeface="黑体" pitchFamily="49" charset="-122"/>
                <a:ea typeface="黑体" pitchFamily="49" charset="-122"/>
                <a:cs typeface="Times New Roman" pitchFamily="18" charset="0"/>
              </a:rPr>
              <a:t>最重要的内容是肌肉损伤修复。</a:t>
            </a:r>
            <a:endParaRPr lang="en-US" altLang="zh-CN" b="1" dirty="0">
              <a:solidFill>
                <a:schemeClr val="tx2"/>
              </a:solidFill>
              <a:latin typeface="黑体" pitchFamily="49" charset="-122"/>
              <a:ea typeface="黑体" pitchFamily="49" charset="-122"/>
              <a:cs typeface="Times New Roman" pitchFamily="18" charset="0"/>
            </a:endParaRPr>
          </a:p>
          <a:p>
            <a:pPr>
              <a:lnSpc>
                <a:spcPct val="120000"/>
              </a:lnSpc>
              <a:buClr>
                <a:srgbClr val="FF0000"/>
              </a:buClr>
              <a:buSzPct val="100000"/>
            </a:pPr>
            <a:r>
              <a:rPr lang="zh-CN" altLang="en-US" b="1" dirty="0">
                <a:solidFill>
                  <a:schemeClr val="tx2"/>
                </a:solidFill>
                <a:latin typeface="黑体" pitchFamily="49" charset="-122"/>
                <a:ea typeface="黑体" pitchFamily="49" charset="-122"/>
                <a:cs typeface="Times New Roman" pitchFamily="18" charset="0"/>
              </a:rPr>
              <a:t>免疫系统机能修复，补充蛋白质</a:t>
            </a:r>
            <a:r>
              <a:rPr lang="en-US" altLang="zh-CN" b="1" dirty="0">
                <a:solidFill>
                  <a:schemeClr val="tx2"/>
                </a:solidFill>
                <a:latin typeface="黑体" pitchFamily="49" charset="-122"/>
                <a:ea typeface="黑体" pitchFamily="49" charset="-122"/>
                <a:cs typeface="Times New Roman" pitchFamily="18" charset="0"/>
              </a:rPr>
              <a:t>+CHO</a:t>
            </a:r>
            <a:r>
              <a:rPr lang="zh-CN" altLang="en-US" b="1" dirty="0">
                <a:solidFill>
                  <a:schemeClr val="tx2"/>
                </a:solidFill>
                <a:latin typeface="黑体" pitchFamily="49" charset="-122"/>
                <a:ea typeface="黑体" pitchFamily="49" charset="-122"/>
                <a:cs typeface="Times New Roman" pitchFamily="18" charset="0"/>
              </a:rPr>
              <a:t>具有良好作用。</a:t>
            </a:r>
            <a:endParaRPr lang="en-US" altLang="zh-CN" b="1" dirty="0">
              <a:solidFill>
                <a:schemeClr val="tx2"/>
              </a:solidFill>
              <a:latin typeface="黑体" pitchFamily="49" charset="-122"/>
              <a:ea typeface="黑体" pitchFamily="49" charset="-122"/>
              <a:cs typeface="Times New Roman" pitchFamily="18" charset="0"/>
            </a:endParaRPr>
          </a:p>
        </p:txBody>
      </p:sp>
      <p:cxnSp>
        <p:nvCxnSpPr>
          <p:cNvPr id="19" name="直接连接符 18"/>
          <p:cNvCxnSpPr/>
          <p:nvPr/>
        </p:nvCxnSpPr>
        <p:spPr>
          <a:xfrm>
            <a:off x="0" y="1167594"/>
            <a:ext cx="9144000" cy="0"/>
          </a:xfrm>
          <a:prstGeom prst="line">
            <a:avLst/>
          </a:prstGeom>
          <a:ln w="95250" cmpd="tri">
            <a:gradFill>
              <a:gsLst>
                <a:gs pos="0">
                  <a:srgbClr val="FFF200"/>
                </a:gs>
                <a:gs pos="45000">
                  <a:srgbClr val="FF7A00"/>
                </a:gs>
                <a:gs pos="70000">
                  <a:srgbClr val="FF0300"/>
                </a:gs>
                <a:gs pos="100000">
                  <a:srgbClr val="4D0808"/>
                </a:gs>
              </a:gsLst>
              <a:lin ang="6000000" scaled="0"/>
            </a:gradFill>
          </a:ln>
        </p:spPr>
        <p:style>
          <a:lnRef idx="3">
            <a:schemeClr val="accent6"/>
          </a:lnRef>
          <a:fillRef idx="0">
            <a:schemeClr val="accent6"/>
          </a:fillRef>
          <a:effectRef idx="2">
            <a:schemeClr val="accent6"/>
          </a:effectRef>
          <a:fontRef idx="minor">
            <a:schemeClr val="tx1"/>
          </a:fontRef>
        </p:style>
      </p:cxnSp>
      <p:sp>
        <p:nvSpPr>
          <p:cNvPr id="21" name="内容占位符 2"/>
          <p:cNvSpPr txBox="1">
            <a:spLocks/>
          </p:cNvSpPr>
          <p:nvPr/>
        </p:nvSpPr>
        <p:spPr bwMode="auto">
          <a:xfrm>
            <a:off x="4283969" y="3577580"/>
            <a:ext cx="4860031" cy="1493912"/>
          </a:xfrm>
          <a:prstGeom prst="rect">
            <a:avLst/>
          </a:prstGeom>
          <a:solidFill>
            <a:srgbClr val="0000CC"/>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spcBef>
                <a:spcPct val="20000"/>
              </a:spcBef>
              <a:spcAft>
                <a:spcPct val="0"/>
              </a:spcAft>
              <a:buClr>
                <a:srgbClr val="FF0000"/>
              </a:buClr>
              <a:buSzPct val="100000"/>
              <a:buFont typeface="Wingdings" pitchFamily="2" charset="2"/>
              <a:buChar char="l"/>
              <a:tabLst/>
              <a:defRPr/>
            </a:pP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新陈代谢恢复到训练前水平</a:t>
            </a:r>
            <a:endPar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endParaRPr>
          </a:p>
          <a:p>
            <a:pPr marL="342900" marR="0" lvl="0" indent="-342900" algn="l" defTabSz="914400" rtl="0" eaLnBrk="0" fontAlgn="base" latinLnBrk="0" hangingPunct="0">
              <a:spcBef>
                <a:spcPct val="20000"/>
              </a:spcBef>
              <a:spcAft>
                <a:spcPct val="0"/>
              </a:spcAft>
              <a:buClr>
                <a:srgbClr val="FF0000"/>
              </a:buClr>
              <a:buSzPct val="100000"/>
              <a:buFont typeface="Wingdings" pitchFamily="2" charset="2"/>
              <a:buChar char="l"/>
              <a:tabLst/>
              <a:defRPr/>
            </a:pP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心率、呼吸和体温恢复到安静状态</a:t>
            </a:r>
            <a:endPar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endParaRPr>
          </a:p>
          <a:p>
            <a:pPr marL="342900" marR="0" lvl="0" indent="-342900" algn="l" defTabSz="914400" rtl="0" eaLnBrk="0" fontAlgn="base" latinLnBrk="0" hangingPunct="0">
              <a:spcBef>
                <a:spcPct val="20000"/>
              </a:spcBef>
              <a:spcAft>
                <a:spcPct val="0"/>
              </a:spcAft>
              <a:buClr>
                <a:srgbClr val="FF0000"/>
              </a:buClr>
              <a:buSzPct val="100000"/>
              <a:buFont typeface="Wingdings" pitchFamily="2" charset="2"/>
              <a:buChar char="l"/>
              <a:tabLst/>
              <a:defRPr/>
            </a:pP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激素（皮质醇、睾酮）开始下降</a:t>
            </a:r>
            <a:endPar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endParaRPr>
          </a:p>
          <a:p>
            <a:pPr marL="342900" marR="0" lvl="0" indent="-342900" algn="l" defTabSz="914400" rtl="0" eaLnBrk="0" fontAlgn="base" latinLnBrk="0" hangingPunct="0">
              <a:spcBef>
                <a:spcPct val="20000"/>
              </a:spcBef>
              <a:spcAft>
                <a:spcPct val="0"/>
              </a:spcAft>
              <a:buClr>
                <a:srgbClr val="FF0000"/>
              </a:buClr>
              <a:buSzPct val="100000"/>
              <a:buFont typeface="Wingdings" pitchFamily="2" charset="2"/>
              <a:buChar char="l"/>
              <a:tabLst/>
              <a:defRPr/>
            </a:pP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清除乳酸、再合成</a:t>
            </a:r>
            <a:r>
              <a:rPr lang="zh-CN" altLang="en-US" sz="2000" b="1" kern="0" noProof="0" dirty="0">
                <a:solidFill>
                  <a:schemeClr val="bg1"/>
                </a:solidFill>
                <a:latin typeface="黑体" pitchFamily="49" charset="-122"/>
                <a:ea typeface="黑体" pitchFamily="49" charset="-122"/>
              </a:rPr>
              <a:t>糖原</a:t>
            </a: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、重新补给</a:t>
            </a:r>
            <a:r>
              <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ATP</a:t>
            </a: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a:t>
            </a:r>
            <a:r>
              <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CP</a:t>
            </a:r>
            <a:r>
              <a:rPr kumimoji="1" lang="zh-CN" altLang="en-US"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rPr>
              <a:t>。</a:t>
            </a:r>
            <a:endParaRPr kumimoji="1" lang="en-US" altLang="zh-CN" sz="2000" b="1" i="0" u="none" strike="noStrike" kern="0" cap="none" spc="0" normalizeH="0" baseline="0" noProof="0" dirty="0">
              <a:ln>
                <a:noFill/>
              </a:ln>
              <a:solidFill>
                <a:schemeClr val="bg1"/>
              </a:solidFill>
              <a:effectLst/>
              <a:uLnTx/>
              <a:uFillTx/>
              <a:latin typeface="黑体" pitchFamily="49" charset="-122"/>
              <a:ea typeface="黑体"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1" dur="500"/>
                                        <p:tgtEl>
                                          <p:spTgt spid="1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5" dur="500"/>
                                        <p:tgtEl>
                                          <p:spTgt spid="1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checkerboard(across)">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4" dur="500"/>
                                        <p:tgtEl>
                                          <p:spTgt spid="13">
                                            <p:txEl>
                                              <p:pRg st="3" end="3"/>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checkerboard(across)">
                                      <p:cBhvr>
                                        <p:cTn id="27" dur="500"/>
                                        <p:tgtEl>
                                          <p:spTgt spid="1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checkerboard(across)">
                                      <p:cBhvr>
                                        <p:cTn id="30" dur="500"/>
                                        <p:tgtEl>
                                          <p:spTgt spid="13">
                                            <p:txEl>
                                              <p:pRg st="5" end="5"/>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checkerboard(across)">
                                      <p:cBhvr>
                                        <p:cTn id="33" dur="500"/>
                                        <p:tgtEl>
                                          <p:spTgt spid="1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51520" y="985292"/>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en-US" altLang="zh-CN" sz="2800" b="1" dirty="0" smtClean="0">
                <a:latin typeface="楷体" pitchFamily="49" charset="-122"/>
                <a:ea typeface="楷体" pitchFamily="49" charset="-122"/>
              </a:rPr>
              <a:t>3.5 </a:t>
            </a:r>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sp>
        <p:nvSpPr>
          <p:cNvPr id="5" name="矩形 4"/>
          <p:cNvSpPr/>
          <p:nvPr/>
        </p:nvSpPr>
        <p:spPr>
          <a:xfrm>
            <a:off x="683568" y="1129308"/>
            <a:ext cx="6912768" cy="2735364"/>
          </a:xfrm>
          <a:prstGeom prst="rect">
            <a:avLst/>
          </a:prstGeom>
        </p:spPr>
        <p:txBody>
          <a:bodyPr wrap="square">
            <a:spAutoFit/>
          </a:bodyPr>
          <a:lstStyle/>
          <a:p>
            <a:pPr lvl="0" indent="304800" eaLnBrk="0" fontAlgn="base" hangingPunct="0">
              <a:lnSpc>
                <a:spcPct val="150000"/>
              </a:lnSpc>
              <a:spcBef>
                <a:spcPct val="0"/>
              </a:spcBef>
              <a:spcAft>
                <a:spcPct val="0"/>
              </a:spcAft>
            </a:pPr>
            <a:r>
              <a:rPr lang="zh-CN" altLang="en-US" sz="2400" b="1" dirty="0" smtClean="0">
                <a:solidFill>
                  <a:srgbClr val="002060"/>
                </a:solidFill>
                <a:latin typeface="楷体" pitchFamily="49" charset="-122"/>
                <a:ea typeface="楷体" pitchFamily="49" charset="-122"/>
              </a:rPr>
              <a:t>◆ 小结</a:t>
            </a:r>
            <a:r>
              <a:rPr lang="zh-CN" altLang="en-US" sz="2400" b="1" dirty="0" smtClean="0">
                <a:solidFill>
                  <a:srgbClr val="002060"/>
                </a:solidFill>
                <a:latin typeface="楷体" pitchFamily="49" charset="-122"/>
                <a:ea typeface="楷体" pitchFamily="49" charset="-122"/>
                <a:cs typeface="Times New Roman" pitchFamily="18" charset="0"/>
              </a:rPr>
              <a:t>：</a:t>
            </a:r>
            <a:endParaRPr lang="en-US" altLang="zh-CN" sz="2400"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lnSpc>
                <a:spcPct val="150000"/>
              </a:lnSpc>
              <a:spcBef>
                <a:spcPct val="0"/>
              </a:spcBef>
              <a:spcAft>
                <a:spcPct val="0"/>
              </a:spcAft>
            </a:pPr>
            <a:endParaRPr lang="en-US" altLang="zh-CN" sz="1050"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lnSpc>
                <a:spcPct val="150000"/>
              </a:lnSpc>
              <a:spcBef>
                <a:spcPct val="0"/>
              </a:spcBef>
              <a:spcAft>
                <a:spcPct val="0"/>
              </a:spcAft>
            </a:pPr>
            <a:r>
              <a:rPr lang="en-US" altLang="zh-CN" sz="2000" b="1" dirty="0" smtClean="0">
                <a:solidFill>
                  <a:srgbClr val="002060"/>
                </a:solidFill>
                <a:latin typeface="楷体" pitchFamily="49" charset="-122"/>
                <a:ea typeface="楷体" pitchFamily="49" charset="-122"/>
                <a:cs typeface="Times New Roman" pitchFamily="18" charset="0"/>
              </a:rPr>
              <a:t>  1</a:t>
            </a:r>
            <a:r>
              <a:rPr lang="zh-CN" altLang="en-US" sz="2000" b="1" dirty="0" smtClean="0">
                <a:solidFill>
                  <a:srgbClr val="002060"/>
                </a:solidFill>
                <a:latin typeface="楷体" pitchFamily="49" charset="-122"/>
                <a:ea typeface="楷体" pitchFamily="49" charset="-122"/>
                <a:cs typeface="Times New Roman" pitchFamily="18" charset="0"/>
              </a:rPr>
              <a:t>、</a:t>
            </a:r>
            <a:r>
              <a:rPr lang="zh-CN" altLang="en-US" sz="2000" b="1" dirty="0" smtClean="0">
                <a:solidFill>
                  <a:srgbClr val="FF0000"/>
                </a:solidFill>
                <a:latin typeface="楷体" pitchFamily="49" charset="-122"/>
                <a:ea typeface="楷体" pitchFamily="49" charset="-122"/>
                <a:cs typeface="Times New Roman" pitchFamily="18" charset="0"/>
              </a:rPr>
              <a:t>科学化</a:t>
            </a:r>
            <a:r>
              <a:rPr lang="zh-CN" altLang="en-US" sz="2000" b="1" dirty="0" smtClean="0">
                <a:solidFill>
                  <a:schemeClr val="tx2"/>
                </a:solidFill>
                <a:latin typeface="楷体" pitchFamily="49" charset="-122"/>
                <a:ea typeface="楷体" pitchFamily="49" charset="-122"/>
                <a:cs typeface="Times New Roman" pitchFamily="18" charset="0"/>
              </a:rPr>
              <a:t>实时</a:t>
            </a:r>
            <a:r>
              <a:rPr lang="zh-CN" altLang="en-US" sz="2000" b="1" dirty="0" smtClean="0">
                <a:solidFill>
                  <a:srgbClr val="002060"/>
                </a:solidFill>
                <a:latin typeface="楷体" pitchFamily="49" charset="-122"/>
                <a:ea typeface="楷体" pitchFamily="49" charset="-122"/>
                <a:cs typeface="Times New Roman" pitchFamily="18" charset="0"/>
              </a:rPr>
              <a:t>营养评估</a:t>
            </a:r>
          </a:p>
          <a:p>
            <a:pPr lvl="0" indent="304800" eaLnBrk="0" fontAlgn="base" hangingPunct="0">
              <a:lnSpc>
                <a:spcPct val="150000"/>
              </a:lnSpc>
              <a:spcBef>
                <a:spcPct val="0"/>
              </a:spcBef>
              <a:spcAft>
                <a:spcPct val="0"/>
              </a:spcAft>
            </a:pPr>
            <a:r>
              <a:rPr lang="en-US" altLang="zh-CN" sz="2000" b="1" dirty="0" smtClean="0">
                <a:solidFill>
                  <a:srgbClr val="002060"/>
                </a:solidFill>
                <a:latin typeface="楷体" pitchFamily="49" charset="-122"/>
                <a:ea typeface="楷体" pitchFamily="49" charset="-122"/>
                <a:cs typeface="Times New Roman" pitchFamily="18" charset="0"/>
              </a:rPr>
              <a:t>  2</a:t>
            </a:r>
            <a:r>
              <a:rPr lang="zh-CN" altLang="en-US" sz="2000" b="1" dirty="0" smtClean="0">
                <a:solidFill>
                  <a:srgbClr val="002060"/>
                </a:solidFill>
                <a:latin typeface="楷体" pitchFamily="49" charset="-122"/>
                <a:ea typeface="楷体" pitchFamily="49" charset="-122"/>
                <a:cs typeface="Times New Roman" pitchFamily="18" charset="0"/>
              </a:rPr>
              <a:t>、</a:t>
            </a:r>
            <a:r>
              <a:rPr lang="zh-CN" altLang="en-US" sz="2000" b="1" dirty="0" smtClean="0">
                <a:solidFill>
                  <a:srgbClr val="FF0000"/>
                </a:solidFill>
                <a:latin typeface="楷体" pitchFamily="49" charset="-122"/>
                <a:ea typeface="楷体" pitchFamily="49" charset="-122"/>
                <a:cs typeface="Times New Roman" pitchFamily="18" charset="0"/>
              </a:rPr>
              <a:t>智能化</a:t>
            </a:r>
            <a:r>
              <a:rPr lang="zh-CN" altLang="en-US" sz="2000" b="1" dirty="0" smtClean="0">
                <a:solidFill>
                  <a:srgbClr val="002060"/>
                </a:solidFill>
                <a:latin typeface="楷体" pitchFamily="49" charset="-122"/>
                <a:ea typeface="楷体" pitchFamily="49" charset="-122"/>
                <a:cs typeface="Times New Roman" pitchFamily="18" charset="0"/>
              </a:rPr>
              <a:t>营养配餐及供餐</a:t>
            </a:r>
            <a:endParaRPr lang="en-US" altLang="zh-CN" sz="2000"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lnSpc>
                <a:spcPct val="150000"/>
              </a:lnSpc>
              <a:spcBef>
                <a:spcPct val="0"/>
              </a:spcBef>
              <a:spcAft>
                <a:spcPct val="0"/>
              </a:spcAft>
            </a:pPr>
            <a:r>
              <a:rPr lang="en-US" altLang="zh-CN" sz="2000" b="1" dirty="0" smtClean="0">
                <a:solidFill>
                  <a:srgbClr val="002060"/>
                </a:solidFill>
                <a:latin typeface="楷体" pitchFamily="49" charset="-122"/>
                <a:ea typeface="楷体" pitchFamily="49" charset="-122"/>
                <a:cs typeface="Times New Roman" pitchFamily="18" charset="0"/>
              </a:rPr>
              <a:t>  3</a:t>
            </a:r>
            <a:r>
              <a:rPr lang="zh-CN" altLang="en-US" sz="2000" b="1" dirty="0" smtClean="0">
                <a:solidFill>
                  <a:srgbClr val="002060"/>
                </a:solidFill>
                <a:latin typeface="楷体" pitchFamily="49" charset="-122"/>
                <a:ea typeface="楷体" pitchFamily="49" charset="-122"/>
                <a:cs typeface="Times New Roman" pitchFamily="18" charset="0"/>
              </a:rPr>
              <a:t>、</a:t>
            </a:r>
            <a:r>
              <a:rPr lang="zh-CN" altLang="en-US" sz="2000" b="1" dirty="0" smtClean="0">
                <a:solidFill>
                  <a:srgbClr val="FF0000"/>
                </a:solidFill>
                <a:latin typeface="楷体" pitchFamily="49" charset="-122"/>
                <a:ea typeface="楷体" pitchFamily="49" charset="-122"/>
                <a:cs typeface="Times New Roman" pitchFamily="18" charset="0"/>
              </a:rPr>
              <a:t>个性化</a:t>
            </a:r>
            <a:r>
              <a:rPr lang="zh-CN" altLang="en-US" sz="2000" b="1" dirty="0" smtClean="0">
                <a:solidFill>
                  <a:schemeClr val="tx2"/>
                </a:solidFill>
                <a:latin typeface="楷体" pitchFamily="49" charset="-122"/>
                <a:ea typeface="楷体" pitchFamily="49" charset="-122"/>
                <a:cs typeface="Times New Roman" pitchFamily="18" charset="0"/>
              </a:rPr>
              <a:t>精准</a:t>
            </a:r>
            <a:r>
              <a:rPr lang="zh-CN" altLang="en-US" sz="2000" b="1" dirty="0" smtClean="0">
                <a:solidFill>
                  <a:srgbClr val="002060"/>
                </a:solidFill>
                <a:latin typeface="楷体" pitchFamily="49" charset="-122"/>
                <a:ea typeface="楷体" pitchFamily="49" charset="-122"/>
                <a:cs typeface="Times New Roman" pitchFamily="18" charset="0"/>
              </a:rPr>
              <a:t>营养配餐</a:t>
            </a:r>
            <a:endParaRPr lang="en-US" altLang="zh-CN" sz="2000" b="1" dirty="0" smtClean="0">
              <a:solidFill>
                <a:srgbClr val="002060"/>
              </a:solidFill>
              <a:latin typeface="楷体" pitchFamily="49" charset="-122"/>
              <a:ea typeface="楷体" pitchFamily="49" charset="-122"/>
              <a:cs typeface="Times New Roman" pitchFamily="18" charset="0"/>
            </a:endParaRPr>
          </a:p>
          <a:p>
            <a:pPr lvl="0" indent="304800" eaLnBrk="0" fontAlgn="base" hangingPunct="0">
              <a:lnSpc>
                <a:spcPct val="150000"/>
              </a:lnSpc>
              <a:spcBef>
                <a:spcPct val="0"/>
              </a:spcBef>
              <a:spcAft>
                <a:spcPct val="0"/>
              </a:spcAft>
            </a:pPr>
            <a:r>
              <a:rPr lang="en-US" altLang="zh-CN" sz="2000" b="1" dirty="0" smtClean="0">
                <a:solidFill>
                  <a:srgbClr val="002060"/>
                </a:solidFill>
                <a:latin typeface="楷体" pitchFamily="49" charset="-122"/>
                <a:ea typeface="楷体" pitchFamily="49" charset="-122"/>
                <a:cs typeface="Times New Roman" pitchFamily="18" charset="0"/>
              </a:rPr>
              <a:t>  4</a:t>
            </a:r>
            <a:r>
              <a:rPr lang="zh-CN" altLang="en-US" sz="2000" b="1" dirty="0" smtClean="0">
                <a:solidFill>
                  <a:srgbClr val="002060"/>
                </a:solidFill>
                <a:latin typeface="楷体" pitchFamily="49" charset="-122"/>
                <a:ea typeface="楷体" pitchFamily="49" charset="-122"/>
                <a:cs typeface="Times New Roman" pitchFamily="18" charset="0"/>
              </a:rPr>
              <a:t>、</a:t>
            </a:r>
            <a:r>
              <a:rPr lang="zh-CN" altLang="en-US" sz="2000" b="1" dirty="0" smtClean="0">
                <a:solidFill>
                  <a:srgbClr val="FF0000"/>
                </a:solidFill>
                <a:latin typeface="楷体" pitchFamily="49" charset="-122"/>
                <a:ea typeface="楷体" pitchFamily="49" charset="-122"/>
                <a:cs typeface="Times New Roman" pitchFamily="18" charset="0"/>
              </a:rPr>
              <a:t>数字化</a:t>
            </a:r>
            <a:r>
              <a:rPr lang="zh-CN" altLang="en-US" sz="2000" b="1" dirty="0" smtClean="0">
                <a:solidFill>
                  <a:srgbClr val="002060"/>
                </a:solidFill>
                <a:latin typeface="楷体" pitchFamily="49" charset="-122"/>
                <a:ea typeface="楷体" pitchFamily="49" charset="-122"/>
                <a:cs typeface="Times New Roman" pitchFamily="18" charset="0"/>
              </a:rPr>
              <a:t>全面营养管理</a:t>
            </a:r>
          </a:p>
        </p:txBody>
      </p:sp>
      <p:pic>
        <p:nvPicPr>
          <p:cNvPr id="6" name="Picture 2" descr="http://pic54.nipic.com/file/20141202/11284670_092432251000_2.jpg"/>
          <p:cNvPicPr>
            <a:picLocks noChangeAspect="1" noChangeArrowheads="1"/>
          </p:cNvPicPr>
          <p:nvPr/>
        </p:nvPicPr>
        <p:blipFill>
          <a:blip r:embed="rId2" cstate="print"/>
          <a:srcRect b="4152"/>
          <a:stretch>
            <a:fillRect/>
          </a:stretch>
        </p:blipFill>
        <p:spPr bwMode="auto">
          <a:xfrm>
            <a:off x="5004048" y="2569468"/>
            <a:ext cx="2552800" cy="2446769"/>
          </a:xfrm>
          <a:prstGeom prst="rect">
            <a:avLst/>
          </a:prstGeom>
          <a:noFill/>
        </p:spPr>
      </p:pic>
      <p:sp>
        <p:nvSpPr>
          <p:cNvPr id="7" name="标题 1"/>
          <p:cNvSpPr txBox="1">
            <a:spLocks/>
          </p:cNvSpPr>
          <p:nvPr/>
        </p:nvSpPr>
        <p:spPr>
          <a:xfrm>
            <a:off x="251520" y="193204"/>
            <a:ext cx="8229600" cy="952500"/>
          </a:xfrm>
          <a:prstGeom prst="rect">
            <a:avLst/>
          </a:prstGeom>
        </p:spPr>
        <p:txBody>
          <a:bodyPr/>
          <a:lstStyle>
            <a:lvl1pPr algn="l" defTabSz="914400" rtl="0" eaLnBrk="1" latinLnBrk="0" hangingPunct="1">
              <a:spcBef>
                <a:spcPct val="0"/>
              </a:spcBef>
              <a:buNone/>
              <a:defRPr sz="3200" kern="1200">
                <a:solidFill>
                  <a:schemeClr val="bg1"/>
                </a:solidFill>
                <a:latin typeface="Arial Unicode MS" pitchFamily="34" charset="-122"/>
                <a:ea typeface="Arial Unicode MS" pitchFamily="34" charset="-122"/>
                <a:cs typeface="Arial Unicode MS" pitchFamily="34" charset="-122"/>
              </a:defRPr>
            </a:lvl1pPr>
          </a:lstStyle>
          <a:p>
            <a:r>
              <a:rPr lang="zh-CN" altLang="en-US" sz="2800" b="1" dirty="0" smtClean="0">
                <a:latin typeface="楷体" pitchFamily="49" charset="-122"/>
                <a:ea typeface="楷体" pitchFamily="49" charset="-122"/>
              </a:rPr>
              <a:t>智慧餐厅与营养管理</a:t>
            </a:r>
            <a:endParaRPr lang="en-US" altLang="zh-CN" sz="2800" b="1" dirty="0" smtClean="0">
              <a:latin typeface="楷体" pitchFamily="49" charset="-122"/>
              <a:ea typeface="楷体" pitchFamily="49" charset="-122"/>
            </a:endParaRPr>
          </a:p>
          <a:p>
            <a:pPr algn="ctr"/>
            <a:endParaRPr lang="en-US" altLang="zh-CN" sz="2800" b="1" dirty="0">
              <a:latin typeface="楷体" pitchFamily="49" charset="-122"/>
              <a:ea typeface="楷体" pitchFamily="49" charset="-122"/>
            </a:endParaRPr>
          </a:p>
          <a:p>
            <a:pPr algn="ctr"/>
            <a:endParaRPr lang="zh-CN" altLang="en-US" sz="2800" b="1" dirty="0">
              <a:latin typeface="楷体" pitchFamily="49" charset="-122"/>
              <a:ea typeface="楷体" pitchFamily="49" charset="-122"/>
            </a:endParaRPr>
          </a:p>
        </p:txBody>
      </p:sp>
    </p:spTree>
    <p:extLst>
      <p:ext uri="{BB962C8B-B14F-4D97-AF65-F5344CB8AC3E}">
        <p14:creationId xmlns:p14="http://schemas.microsoft.com/office/powerpoint/2010/main" val="2735540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6" name="Text Box 1034"/>
          <p:cNvSpPr txBox="1">
            <a:spLocks noChangeArrowheads="1"/>
          </p:cNvSpPr>
          <p:nvPr/>
        </p:nvSpPr>
        <p:spPr bwMode="white">
          <a:xfrm>
            <a:off x="4229100" y="1643062"/>
            <a:ext cx="666750" cy="349019"/>
          </a:xfrm>
          <a:prstGeom prst="rect">
            <a:avLst/>
          </a:prstGeom>
          <a:noFill/>
          <a:ln w="9525">
            <a:noFill/>
            <a:miter lim="800000"/>
          </a:ln>
        </p:spPr>
        <p:txBody>
          <a:bodyPr lIns="71323" tIns="35662" rIns="71323" bIns="35662">
            <a:spAutoFit/>
          </a:bodyPr>
          <a:lstStyle/>
          <a:p>
            <a:pPr eaLnBrk="0" hangingPunct="0"/>
            <a:r>
              <a:rPr lang="zh-CN" altLang="en-US" b="1">
                <a:solidFill>
                  <a:schemeClr val="bg1"/>
                </a:solidFill>
                <a:latin typeface="Verdana" panose="020B0604030504040204" pitchFamily="34" charset="0"/>
                <a:ea typeface="楷体_GB2312" pitchFamily="49" charset="-122"/>
              </a:rPr>
              <a:t>营养</a:t>
            </a:r>
            <a:endParaRPr lang="en-US" altLang="zh-CN" b="1">
              <a:solidFill>
                <a:schemeClr val="bg1"/>
              </a:solidFill>
              <a:latin typeface="Verdana" panose="020B0604030504040204" pitchFamily="34" charset="0"/>
              <a:ea typeface="楷体_GB2312" pitchFamily="49" charset="-122"/>
            </a:endParaRPr>
          </a:p>
        </p:txBody>
      </p:sp>
      <p:sp>
        <p:nvSpPr>
          <p:cNvPr id="132107" name="Text Box 1035"/>
          <p:cNvSpPr txBox="1">
            <a:spLocks noChangeArrowheads="1"/>
          </p:cNvSpPr>
          <p:nvPr/>
        </p:nvSpPr>
        <p:spPr bwMode="white">
          <a:xfrm>
            <a:off x="6286500" y="1905000"/>
            <a:ext cx="932260" cy="626018"/>
          </a:xfrm>
          <a:prstGeom prst="rect">
            <a:avLst/>
          </a:prstGeom>
          <a:noFill/>
          <a:ln w="9525">
            <a:noFill/>
            <a:miter lim="800000"/>
          </a:ln>
        </p:spPr>
        <p:txBody>
          <a:bodyPr lIns="71323" tIns="35662" rIns="71323" bIns="35662">
            <a:spAutoFit/>
          </a:bodyPr>
          <a:lstStyle/>
          <a:p>
            <a:pPr eaLnBrk="0" hangingPunct="0"/>
            <a:r>
              <a:rPr lang="zh-CN" altLang="en-US" b="1">
                <a:solidFill>
                  <a:schemeClr val="bg1"/>
                </a:solidFill>
                <a:latin typeface="Verdana" panose="020B0604030504040204" pitchFamily="34" charset="0"/>
                <a:ea typeface="楷体_GB2312" pitchFamily="49" charset="-122"/>
              </a:rPr>
              <a:t>训练监控</a:t>
            </a:r>
            <a:endParaRPr lang="en-US" altLang="zh-CN" b="1">
              <a:solidFill>
                <a:schemeClr val="bg1"/>
              </a:solidFill>
              <a:latin typeface="Verdana" panose="020B0604030504040204" pitchFamily="34" charset="0"/>
              <a:ea typeface="楷体_GB2312" pitchFamily="49" charset="-122"/>
            </a:endParaRPr>
          </a:p>
        </p:txBody>
      </p:sp>
      <p:sp>
        <p:nvSpPr>
          <p:cNvPr id="3" name="Text Box 4"/>
          <p:cNvSpPr txBox="1"/>
          <p:nvPr/>
        </p:nvSpPr>
        <p:spPr>
          <a:xfrm>
            <a:off x="972027" y="854604"/>
            <a:ext cx="7200424" cy="1972541"/>
          </a:xfrm>
          <a:prstGeom prst="rect">
            <a:avLst/>
          </a:prstGeom>
          <a:noFill/>
          <a:ln w="57150">
            <a:noFill/>
          </a:ln>
        </p:spPr>
        <p:txBody>
          <a:bodyPr wrap="square" lIns="71323" tIns="35662" rIns="71323" bIns="35662" anchor="t">
            <a:spAutoFit/>
          </a:bodyPr>
          <a:lstStyle/>
          <a:p>
            <a:pPr algn="just">
              <a:lnSpc>
                <a:spcPct val="130000"/>
              </a:lnSpc>
            </a:pPr>
            <a:r>
              <a:rPr lang="zh-CN" altLang="en-US" sz="1900" b="1" dirty="0">
                <a:latin typeface="楷体" panose="02010609060101010101" pitchFamily="49" charset="-122"/>
                <a:ea typeface="楷体" panose="02010609060101010101" pitchFamily="49" charset="-122"/>
              </a:rPr>
              <a:t>高水平运动员具备更快、更高、更强的运动竞技素质，对营养素的需求不同于健康成人，明确地表现出相应的特征是：</a:t>
            </a:r>
          </a:p>
          <a:p>
            <a:pPr marL="1069848" lvl="2" indent="-356616" algn="just">
              <a:lnSpc>
                <a:spcPct val="130000"/>
              </a:lnSpc>
              <a:buClr>
                <a:srgbClr val="C00000"/>
              </a:buClr>
              <a:buFont typeface="Wingdings" panose="05000000000000000000" charset="0"/>
              <a:buChar char="ü"/>
            </a:pPr>
            <a:r>
              <a:rPr lang="zh-CN" altLang="en-US" sz="1900" b="1" dirty="0">
                <a:latin typeface="楷体" panose="02010609060101010101" pitchFamily="49" charset="-122"/>
                <a:ea typeface="楷体" panose="02010609060101010101" pitchFamily="49" charset="-122"/>
              </a:rPr>
              <a:t>营养素需求的周转速度更快</a:t>
            </a:r>
          </a:p>
          <a:p>
            <a:pPr marL="1069848" lvl="2" indent="-356616" algn="just">
              <a:lnSpc>
                <a:spcPct val="130000"/>
              </a:lnSpc>
              <a:buClr>
                <a:srgbClr val="C00000"/>
              </a:buClr>
              <a:buFont typeface="Wingdings" panose="05000000000000000000" charset="0"/>
              <a:buChar char="ü"/>
            </a:pPr>
            <a:r>
              <a:rPr lang="zh-CN" altLang="en-US" sz="1900" b="1" dirty="0">
                <a:latin typeface="楷体" panose="02010609060101010101" pitchFamily="49" charset="-122"/>
                <a:ea typeface="楷体" panose="02010609060101010101" pitchFamily="49" charset="-122"/>
              </a:rPr>
              <a:t>代谢调控的精准度更高</a:t>
            </a:r>
          </a:p>
          <a:p>
            <a:pPr marL="1069848" lvl="2" indent="-356616" algn="just">
              <a:lnSpc>
                <a:spcPct val="130000"/>
              </a:lnSpc>
              <a:buClr>
                <a:srgbClr val="C00000"/>
              </a:buClr>
              <a:buFont typeface="Wingdings" panose="05000000000000000000" charset="0"/>
              <a:buChar char="ü"/>
            </a:pPr>
            <a:r>
              <a:rPr lang="zh-CN" altLang="en-US" sz="1900" b="1" dirty="0">
                <a:latin typeface="楷体" panose="02010609060101010101" pitchFamily="49" charset="-122"/>
                <a:ea typeface="楷体" panose="02010609060101010101" pitchFamily="49" charset="-122"/>
              </a:rPr>
              <a:t>训练和比赛对营养的依从性更强</a:t>
            </a:r>
          </a:p>
        </p:txBody>
      </p:sp>
      <p:sp>
        <p:nvSpPr>
          <p:cNvPr id="2" name="文本框 1"/>
          <p:cNvSpPr txBox="1"/>
          <p:nvPr/>
        </p:nvSpPr>
        <p:spPr>
          <a:xfrm>
            <a:off x="857727" y="3950229"/>
            <a:ext cx="7429024" cy="1036900"/>
          </a:xfrm>
          <a:prstGeom prst="rect">
            <a:avLst/>
          </a:prstGeom>
          <a:noFill/>
        </p:spPr>
        <p:txBody>
          <a:bodyPr wrap="square" lIns="71323" tIns="35662" rIns="71323" bIns="35662" rtlCol="0">
            <a:spAutoFit/>
          </a:bodyPr>
          <a:lstStyle/>
          <a:p>
            <a:pPr>
              <a:lnSpc>
                <a:spcPct val="110000"/>
              </a:lnSpc>
            </a:pPr>
            <a:r>
              <a:rPr lang="zh-CN" altLang="en-US" sz="1900" b="1" dirty="0">
                <a:latin typeface="隶书" panose="02010509060101010101" pitchFamily="49" charset="-122"/>
                <a:ea typeface="隶书" panose="02010509060101010101" pitchFamily="49" charset="-122"/>
              </a:rPr>
              <a:t>落实运动员合理营养是营养师的基本职责，是运动员健康及延长运动寿命的基本保障，也是提高训练及比赛效果的的重要推手，理当全力投入并吸引全社会关注，合力共建奥运强国。</a:t>
            </a:r>
          </a:p>
        </p:txBody>
      </p:sp>
      <p:sp>
        <p:nvSpPr>
          <p:cNvPr id="4" name="文本框 3"/>
          <p:cNvSpPr txBox="1"/>
          <p:nvPr/>
        </p:nvSpPr>
        <p:spPr>
          <a:xfrm>
            <a:off x="944880" y="2928938"/>
            <a:ext cx="7227570" cy="749129"/>
          </a:xfrm>
          <a:prstGeom prst="rect">
            <a:avLst/>
          </a:prstGeom>
          <a:noFill/>
        </p:spPr>
        <p:txBody>
          <a:bodyPr wrap="square" lIns="71323" tIns="35662" rIns="71323" bIns="35662" rtlCol="0">
            <a:spAutoFit/>
          </a:bodyPr>
          <a:lstStyle/>
          <a:p>
            <a:r>
              <a:rPr lang="zh-CN" altLang="en-US" sz="2200" b="1" dirty="0">
                <a:solidFill>
                  <a:srgbClr val="C00000"/>
                </a:solidFill>
                <a:latin typeface="隶书" panose="02010509060101010101" pitchFamily="49" charset="-122"/>
                <a:ea typeface="隶书" panose="02010509060101010101" pitchFamily="49" charset="-122"/>
              </a:rPr>
              <a:t>大负荷训练、比赛中，运动员有很多困惑的问题。相当部分的疑虑可以由运动营养解答和解决</a:t>
            </a:r>
            <a:r>
              <a:rPr lang="zh-CN" altLang="en-US" sz="2200" b="1" dirty="0" smtClean="0">
                <a:solidFill>
                  <a:srgbClr val="C00000"/>
                </a:solidFill>
                <a:latin typeface="隶书" panose="02010509060101010101" pitchFamily="49" charset="-122"/>
                <a:ea typeface="隶书" panose="02010509060101010101" pitchFamily="49" charset="-122"/>
              </a:rPr>
              <a:t>。</a:t>
            </a:r>
            <a:endParaRPr lang="zh-CN" altLang="en-US" sz="2200" b="1" dirty="0">
              <a:solidFill>
                <a:srgbClr val="C00000"/>
              </a:solidFill>
              <a:latin typeface="隶书" panose="02010509060101010101" pitchFamily="49" charset="-122"/>
              <a:ea typeface="隶书" panose="020105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67544" y="206084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zh-CN" altLang="en-US" sz="3600" b="1" dirty="0" smtClean="0">
                <a:solidFill>
                  <a:srgbClr val="002060"/>
                </a:solidFill>
                <a:latin typeface="楷体" pitchFamily="49" charset="-122"/>
                <a:ea typeface="楷体" pitchFamily="49" charset="-122"/>
                <a:cs typeface="Arial Unicode MS" pitchFamily="34" charset="-122"/>
              </a:rPr>
              <a:t>    谢 谢</a:t>
            </a:r>
            <a:r>
              <a:rPr lang="en-US" altLang="zh-CN" sz="3600" b="1" dirty="0" smtClean="0">
                <a:solidFill>
                  <a:srgbClr val="002060"/>
                </a:solidFill>
                <a:latin typeface="楷体" pitchFamily="49" charset="-122"/>
                <a:ea typeface="楷体" pitchFamily="49" charset="-122"/>
                <a:cs typeface="Arial Unicode MS" pitchFamily="34" charset="-122"/>
              </a:rPr>
              <a:t>!</a:t>
            </a:r>
            <a:endParaRPr kumimoji="0" lang="en-US" altLang="zh-CN" sz="3600" b="1" i="0" u="none" strike="noStrike" kern="1200" cap="none" spc="0" normalizeH="0" noProof="0" dirty="0" smtClean="0">
              <a:ln>
                <a:noFill/>
              </a:ln>
              <a:solidFill>
                <a:srgbClr val="002060"/>
              </a:solidFill>
              <a:effectLst/>
              <a:uLnTx/>
              <a:uFillTx/>
              <a:latin typeface="楷体" pitchFamily="49" charset="-122"/>
              <a:ea typeface="楷体" pitchFamily="49" charset="-122"/>
              <a:cs typeface="Arial Unicode MS" pitchFamily="34" charset="-122"/>
            </a:endParaRPr>
          </a:p>
          <a:p>
            <a:pPr algn="ctr">
              <a:spcBef>
                <a:spcPct val="0"/>
              </a:spcBef>
            </a:pPr>
            <a:r>
              <a:rPr kumimoji="0" lang="en-US" altLang="zh-CN" sz="3200" b="1" i="0" u="none" strike="noStrike" kern="1200" cap="none" spc="0" normalizeH="0" baseline="0" noProof="0" dirty="0" smtClean="0">
                <a:ln>
                  <a:noFill/>
                </a:ln>
                <a:solidFill>
                  <a:srgbClr val="002060"/>
                </a:solidFill>
                <a:effectLst/>
                <a:uLnTx/>
                <a:uFillTx/>
                <a:latin typeface="楷体" pitchFamily="49" charset="-122"/>
                <a:ea typeface="楷体" pitchFamily="49" charset="-122"/>
                <a:cs typeface="Arial Unicode MS" pitchFamily="34" charset="-122"/>
              </a:rPr>
              <a:t/>
            </a:r>
            <a:br>
              <a:rPr kumimoji="0" lang="en-US" altLang="zh-CN" sz="3200" b="1" i="0" u="none" strike="noStrike" kern="1200" cap="none" spc="0" normalizeH="0" baseline="0" noProof="0" dirty="0" smtClean="0">
                <a:ln>
                  <a:noFill/>
                </a:ln>
                <a:solidFill>
                  <a:srgbClr val="002060"/>
                </a:solidFill>
                <a:effectLst/>
                <a:uLnTx/>
                <a:uFillTx/>
                <a:latin typeface="楷体" pitchFamily="49" charset="-122"/>
                <a:ea typeface="楷体" pitchFamily="49" charset="-122"/>
                <a:cs typeface="Arial Unicode MS" pitchFamily="34" charset="-122"/>
              </a:rPr>
            </a:br>
            <a:endParaRPr kumimoji="0" lang="zh-CN" altLang="en-US" sz="3200" b="1" i="0" u="none" strike="noStrike" kern="1200" cap="none" spc="0" normalizeH="0" baseline="0" noProof="0" dirty="0">
              <a:ln>
                <a:noFill/>
              </a:ln>
              <a:solidFill>
                <a:srgbClr val="002060"/>
              </a:solidFill>
              <a:effectLst/>
              <a:uLnTx/>
              <a:uFillTx/>
              <a:latin typeface="楷体" pitchFamily="49" charset="-122"/>
              <a:ea typeface="楷体" pitchFamily="49" charset="-122"/>
              <a:cs typeface="Arial Unicode MS" pitchFamily="34" charset="-122"/>
            </a:endParaRPr>
          </a:p>
        </p:txBody>
      </p:sp>
      <p:pic>
        <p:nvPicPr>
          <p:cNvPr id="4" name="图片 3" descr="QQ图片20171227103213.jpg"/>
          <p:cNvPicPr>
            <a:picLocks noChangeAspect="1"/>
          </p:cNvPicPr>
          <p:nvPr/>
        </p:nvPicPr>
        <p:blipFill>
          <a:blip r:embed="rId2" cstate="print"/>
          <a:stretch>
            <a:fillRect/>
          </a:stretch>
        </p:blipFill>
        <p:spPr>
          <a:xfrm>
            <a:off x="0" y="4009628"/>
            <a:ext cx="9144000" cy="1916832"/>
          </a:xfrm>
          <a:prstGeom prst="rect">
            <a:avLst/>
          </a:prstGeom>
        </p:spPr>
      </p:pic>
      <p:pic>
        <p:nvPicPr>
          <p:cNvPr id="5" name="图片 4" descr="武大靖2.jpg"/>
          <p:cNvPicPr>
            <a:picLocks noChangeAspect="1"/>
          </p:cNvPicPr>
          <p:nvPr/>
        </p:nvPicPr>
        <p:blipFill>
          <a:blip r:embed="rId3" cstate="print"/>
          <a:stretch>
            <a:fillRect/>
          </a:stretch>
        </p:blipFill>
        <p:spPr>
          <a:xfrm>
            <a:off x="4716016" y="1777380"/>
            <a:ext cx="3132856" cy="2002439"/>
          </a:xfrm>
          <a:prstGeom prst="rect">
            <a:avLst/>
          </a:prstGeom>
        </p:spPr>
      </p:pic>
      <p:sp>
        <p:nvSpPr>
          <p:cNvPr id="7" name="矩形 6"/>
          <p:cNvSpPr/>
          <p:nvPr/>
        </p:nvSpPr>
        <p:spPr>
          <a:xfrm>
            <a:off x="395536" y="121196"/>
            <a:ext cx="4698722" cy="584775"/>
          </a:xfrm>
          <a:prstGeom prst="rect">
            <a:avLst/>
          </a:prstGeom>
        </p:spPr>
        <p:txBody>
          <a:bodyPr wrap="none">
            <a:spAutoFit/>
          </a:bodyPr>
          <a:lstStyle/>
          <a:p>
            <a:r>
              <a:rPr lang="zh-CN" altLang="en-US" sz="3200" dirty="0" smtClean="0">
                <a:solidFill>
                  <a:schemeClr val="bg1"/>
                </a:solidFill>
                <a:latin typeface="楷体" pitchFamily="49" charset="-122"/>
                <a:ea typeface="楷体" pitchFamily="49" charset="-122"/>
              </a:rPr>
              <a:t>赛马会精英教练员研讨会</a:t>
            </a:r>
            <a:endParaRPr lang="en-US" altLang="zh-CN" sz="3200" dirty="0" smtClean="0">
              <a:solidFill>
                <a:schemeClr val="bg1"/>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ChangeArrowheads="1"/>
          </p:cNvSpPr>
          <p:nvPr/>
        </p:nvSpPr>
        <p:spPr bwMode="auto">
          <a:xfrm>
            <a:off x="1" y="1717146"/>
            <a:ext cx="8886825" cy="3527119"/>
          </a:xfrm>
          <a:prstGeom prst="rect">
            <a:avLst/>
          </a:prstGeom>
          <a:noFill/>
          <a:ln w="9525">
            <a:noFill/>
            <a:miter lim="800000"/>
            <a:headEnd/>
            <a:tailEnd/>
          </a:ln>
        </p:spPr>
        <p:txBody>
          <a:bodyPr>
            <a:spAutoFit/>
          </a:bodyPr>
          <a:lstStyle/>
          <a:p>
            <a:pPr>
              <a:lnSpc>
                <a:spcPct val="120000"/>
              </a:lnSpc>
              <a:spcBef>
                <a:spcPct val="20000"/>
              </a:spcBef>
              <a:buClr>
                <a:schemeClr val="accent2"/>
              </a:buClr>
              <a:buFont typeface="Wingdings" pitchFamily="2" charset="2"/>
              <a:buNone/>
            </a:pPr>
            <a:r>
              <a:rPr lang="en-US" altLang="zh-CN"/>
              <a:t>       </a:t>
            </a:r>
            <a:r>
              <a:rPr lang="zh-CN" altLang="en-US"/>
              <a:t>距离              磷酸原                      糖酵解                   有氧氧化</a:t>
            </a:r>
          </a:p>
          <a:p>
            <a:pPr>
              <a:lnSpc>
                <a:spcPct val="120000"/>
              </a:lnSpc>
              <a:spcBef>
                <a:spcPct val="20000"/>
              </a:spcBef>
              <a:buClr>
                <a:schemeClr val="accent2"/>
              </a:buClr>
              <a:buFont typeface="Wingdings" pitchFamily="2" charset="2"/>
              <a:buNone/>
            </a:pPr>
            <a:r>
              <a:rPr lang="zh-CN" altLang="en-US"/>
              <a:t>      （米）            （</a:t>
            </a:r>
            <a:r>
              <a:rPr lang="en-US" altLang="zh-CN"/>
              <a:t>%</a:t>
            </a:r>
            <a:r>
              <a:rPr lang="zh-CN" altLang="en-US"/>
              <a:t>）                      （</a:t>
            </a:r>
            <a:r>
              <a:rPr lang="en-US" altLang="zh-CN"/>
              <a:t>%</a:t>
            </a:r>
            <a:r>
              <a:rPr lang="zh-CN" altLang="en-US"/>
              <a:t>）                   （</a:t>
            </a:r>
            <a:r>
              <a:rPr lang="en-US" altLang="zh-CN"/>
              <a:t>%</a:t>
            </a:r>
            <a:r>
              <a:rPr lang="zh-CN" altLang="en-US"/>
              <a:t>）</a:t>
            </a:r>
          </a:p>
          <a:p>
            <a:pPr>
              <a:lnSpc>
                <a:spcPct val="120000"/>
              </a:lnSpc>
              <a:spcBef>
                <a:spcPct val="20000"/>
              </a:spcBef>
              <a:buClr>
                <a:schemeClr val="accent2"/>
              </a:buClr>
              <a:buFont typeface="Wingdings" pitchFamily="2" charset="2"/>
              <a:buNone/>
            </a:pPr>
            <a:r>
              <a:rPr lang="zh-CN" altLang="en-US"/>
              <a:t>       </a:t>
            </a:r>
            <a:r>
              <a:rPr lang="en-US" altLang="zh-CN"/>
              <a:t>100               35.2                        60.6                       3.7</a:t>
            </a:r>
            <a:r>
              <a:rPr lang="en-US" altLang="zh-CN">
                <a:latin typeface="Arial" charset="0"/>
              </a:rPr>
              <a:t> </a:t>
            </a:r>
            <a:r>
              <a:rPr lang="en-US" altLang="zh-CN"/>
              <a:t/>
            </a:r>
            <a:br>
              <a:rPr lang="en-US" altLang="zh-CN"/>
            </a:br>
            <a:r>
              <a:rPr lang="en-US" altLang="zh-CN">
                <a:latin typeface="Arial" charset="0"/>
              </a:rPr>
              <a:t>       </a:t>
            </a:r>
            <a:r>
              <a:rPr lang="en-US" altLang="zh-CN"/>
              <a:t>  200               31.4                        60.1                       8.5</a:t>
            </a:r>
            <a:r>
              <a:rPr lang="en-US" altLang="zh-CN">
                <a:latin typeface="Arial" charset="0"/>
              </a:rPr>
              <a:t> </a:t>
            </a:r>
            <a:r>
              <a:rPr lang="en-US" altLang="zh-CN"/>
              <a:t/>
            </a:r>
            <a:br>
              <a:rPr lang="en-US" altLang="zh-CN"/>
            </a:br>
            <a:r>
              <a:rPr lang="en-US" altLang="zh-CN">
                <a:latin typeface="Arial" charset="0"/>
              </a:rPr>
              <a:t>      </a:t>
            </a:r>
            <a:r>
              <a:rPr lang="en-US" altLang="zh-CN"/>
              <a:t>   400               26.1                        54.8                     19.1</a:t>
            </a:r>
            <a:r>
              <a:rPr lang="en-US" altLang="zh-CN">
                <a:latin typeface="Arial" charset="0"/>
              </a:rPr>
              <a:t> </a:t>
            </a:r>
            <a:r>
              <a:rPr lang="en-US" altLang="zh-CN"/>
              <a:t/>
            </a:r>
            <a:br>
              <a:rPr lang="en-US" altLang="zh-CN"/>
            </a:br>
            <a:r>
              <a:rPr lang="en-US" altLang="zh-CN">
                <a:latin typeface="Arial" charset="0"/>
              </a:rPr>
              <a:t>      </a:t>
            </a:r>
            <a:r>
              <a:rPr lang="en-US" altLang="zh-CN"/>
              <a:t>   800               18.2                        38.1                     43.7</a:t>
            </a:r>
            <a:r>
              <a:rPr lang="en-US" altLang="zh-CN">
                <a:latin typeface="Arial" charset="0"/>
              </a:rPr>
              <a:t> </a:t>
            </a:r>
            <a:r>
              <a:rPr lang="en-US" altLang="zh-CN"/>
              <a:t/>
            </a:r>
            <a:br>
              <a:rPr lang="en-US" altLang="zh-CN"/>
            </a:br>
            <a:r>
              <a:rPr lang="en-US" altLang="zh-CN">
                <a:latin typeface="Arial" charset="0"/>
              </a:rPr>
              <a:t>      </a:t>
            </a:r>
            <a:r>
              <a:rPr lang="en-US" altLang="zh-CN"/>
              <a:t> 1500               15.1                        11.6                     73.3</a:t>
            </a:r>
            <a:r>
              <a:rPr lang="en-US" altLang="zh-CN">
                <a:latin typeface="Arial" charset="0"/>
              </a:rPr>
              <a:t> </a:t>
            </a:r>
            <a:r>
              <a:rPr lang="en-US" altLang="zh-CN"/>
              <a:t/>
            </a:r>
            <a:br>
              <a:rPr lang="en-US" altLang="zh-CN"/>
            </a:br>
            <a:r>
              <a:rPr lang="en-US" altLang="zh-CN">
                <a:latin typeface="Arial" charset="0"/>
              </a:rPr>
              <a:t>      </a:t>
            </a:r>
            <a:r>
              <a:rPr lang="en-US" altLang="zh-CN"/>
              <a:t> 3000                 5.0                          4.7                     90.4</a:t>
            </a:r>
            <a:r>
              <a:rPr lang="en-US" altLang="zh-CN">
                <a:latin typeface="Arial" charset="0"/>
              </a:rPr>
              <a:t> </a:t>
            </a:r>
            <a:r>
              <a:rPr lang="en-US" altLang="zh-CN"/>
              <a:t/>
            </a:r>
            <a:br>
              <a:rPr lang="en-US" altLang="zh-CN"/>
            </a:br>
            <a:r>
              <a:rPr lang="en-US" altLang="zh-CN">
                <a:latin typeface="Arial" charset="0"/>
              </a:rPr>
              <a:t>      </a:t>
            </a:r>
            <a:r>
              <a:rPr lang="en-US" altLang="zh-CN"/>
              <a:t> 5000                 3.3                          2.8                     93.9</a:t>
            </a:r>
            <a:r>
              <a:rPr lang="en-US" altLang="zh-CN">
                <a:latin typeface="Arial" charset="0"/>
              </a:rPr>
              <a:t> </a:t>
            </a:r>
            <a:r>
              <a:rPr lang="en-US" altLang="zh-CN"/>
              <a:t/>
            </a:r>
            <a:br>
              <a:rPr lang="en-US" altLang="zh-CN"/>
            </a:br>
            <a:r>
              <a:rPr lang="en-US" altLang="zh-CN">
                <a:latin typeface="Arial" charset="0"/>
              </a:rPr>
              <a:t>     </a:t>
            </a:r>
            <a:r>
              <a:rPr lang="en-US" altLang="zh-CN"/>
              <a:t>10000                 1.7                          0.7                     97.6</a:t>
            </a:r>
          </a:p>
        </p:txBody>
      </p:sp>
      <p:sp>
        <p:nvSpPr>
          <p:cNvPr id="150531" name="Line 5"/>
          <p:cNvSpPr>
            <a:spLocks noChangeShapeType="1"/>
          </p:cNvSpPr>
          <p:nvPr/>
        </p:nvSpPr>
        <p:spPr bwMode="auto">
          <a:xfrm>
            <a:off x="323851" y="1717146"/>
            <a:ext cx="8424863" cy="0"/>
          </a:xfrm>
          <a:prstGeom prst="line">
            <a:avLst/>
          </a:prstGeom>
          <a:noFill/>
          <a:ln w="28575">
            <a:solidFill>
              <a:schemeClr val="accent2"/>
            </a:solidFill>
            <a:round/>
            <a:headEnd/>
            <a:tailEnd/>
          </a:ln>
        </p:spPr>
        <p:txBody>
          <a:bodyPr/>
          <a:lstStyle/>
          <a:p>
            <a:endParaRPr lang="zh-CN" altLang="en-US"/>
          </a:p>
        </p:txBody>
      </p:sp>
      <p:sp>
        <p:nvSpPr>
          <p:cNvPr id="150532" name="Line 6"/>
          <p:cNvSpPr>
            <a:spLocks noChangeShapeType="1"/>
          </p:cNvSpPr>
          <p:nvPr/>
        </p:nvSpPr>
        <p:spPr bwMode="auto">
          <a:xfrm>
            <a:off x="323851" y="2377282"/>
            <a:ext cx="8424863" cy="0"/>
          </a:xfrm>
          <a:prstGeom prst="line">
            <a:avLst/>
          </a:prstGeom>
          <a:noFill/>
          <a:ln w="9525">
            <a:solidFill>
              <a:schemeClr val="accent2"/>
            </a:solidFill>
            <a:round/>
            <a:headEnd/>
            <a:tailEnd/>
          </a:ln>
        </p:spPr>
        <p:txBody>
          <a:bodyPr/>
          <a:lstStyle/>
          <a:p>
            <a:endParaRPr lang="zh-CN" altLang="en-US"/>
          </a:p>
        </p:txBody>
      </p:sp>
      <p:sp>
        <p:nvSpPr>
          <p:cNvPr id="150533" name="Line 7"/>
          <p:cNvSpPr>
            <a:spLocks noChangeShapeType="1"/>
          </p:cNvSpPr>
          <p:nvPr/>
        </p:nvSpPr>
        <p:spPr bwMode="auto">
          <a:xfrm>
            <a:off x="323851" y="4778375"/>
            <a:ext cx="8424863" cy="0"/>
          </a:xfrm>
          <a:prstGeom prst="line">
            <a:avLst/>
          </a:prstGeom>
          <a:noFill/>
          <a:ln w="28575">
            <a:solidFill>
              <a:schemeClr val="accent2"/>
            </a:solidFill>
            <a:round/>
            <a:headEnd/>
            <a:tailEnd/>
          </a:ln>
        </p:spPr>
        <p:txBody>
          <a:bodyPr/>
          <a:lstStyle/>
          <a:p>
            <a:endParaRPr lang="zh-CN" altLang="en-US"/>
          </a:p>
        </p:txBody>
      </p:sp>
      <p:sp>
        <p:nvSpPr>
          <p:cNvPr id="150534" name="Rectangle 8"/>
          <p:cNvSpPr>
            <a:spLocks noChangeArrowheads="1"/>
          </p:cNvSpPr>
          <p:nvPr/>
        </p:nvSpPr>
        <p:spPr bwMode="auto">
          <a:xfrm>
            <a:off x="683568" y="1129308"/>
            <a:ext cx="6340197" cy="461665"/>
          </a:xfrm>
          <a:prstGeom prst="rect">
            <a:avLst/>
          </a:prstGeom>
          <a:noFill/>
          <a:ln w="9525">
            <a:noFill/>
            <a:miter lim="800000"/>
            <a:headEnd/>
            <a:tailEnd/>
          </a:ln>
        </p:spPr>
        <p:txBody>
          <a:bodyPr wrap="none">
            <a:spAutoFit/>
          </a:bodyPr>
          <a:lstStyle/>
          <a:p>
            <a:r>
              <a:rPr lang="zh-CN" altLang="en-US" sz="2400" dirty="0">
                <a:latin typeface="华文楷体" pitchFamily="2" charset="-122"/>
                <a:ea typeface="华文楷体" pitchFamily="2" charset="-122"/>
              </a:rPr>
              <a:t>最大强度不同距离跑步中三种系统供能的比例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99739B-7B7B-411B-AE1E-9ACFA901C5A7}"/>
              </a:ext>
            </a:extLst>
          </p:cNvPr>
          <p:cNvSpPr txBox="1">
            <a:spLocks noChangeArrowheads="1"/>
          </p:cNvSpPr>
          <p:nvPr/>
        </p:nvSpPr>
        <p:spPr>
          <a:xfrm>
            <a:off x="323528" y="0"/>
            <a:ext cx="8034088" cy="70127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Arial Unicode MS" pitchFamily="34" charset="-122"/>
              </a:rPr>
              <a:t>不同运动时间和运动强度肌肉能量代谢</a:t>
            </a:r>
            <a:endParaRPr kumimoji="0" lang="zh-CN" altLang="zh-CN" sz="2800" b="0" i="0" u="none" strike="noStrike" kern="1200" cap="none" spc="0" normalizeH="0" baseline="0" noProof="0" dirty="0">
              <a:ln>
                <a:noFill/>
              </a:ln>
              <a:solidFill>
                <a:schemeClr val="bg1"/>
              </a:solidFill>
              <a:effectLst/>
              <a:uLnTx/>
              <a:uFillTx/>
              <a:latin typeface="华文楷体" pitchFamily="2" charset="-122"/>
              <a:ea typeface="华文楷体" pitchFamily="2" charset="-122"/>
              <a:cs typeface="Arial Unicode MS" pitchFamily="34" charset="-122"/>
            </a:endParaRPr>
          </a:p>
        </p:txBody>
      </p:sp>
      <p:graphicFrame>
        <p:nvGraphicFramePr>
          <p:cNvPr id="4" name="内容占位符 5">
            <a:extLst>
              <a:ext uri="{FF2B5EF4-FFF2-40B4-BE49-F238E27FC236}">
                <a16:creationId xmlns="" xmlns:a16="http://schemas.microsoft.com/office/drawing/2014/main" id="{70DDD21A-99D2-453D-B367-C6B2A2F83D6D}"/>
              </a:ext>
            </a:extLst>
          </p:cNvPr>
          <p:cNvGraphicFramePr>
            <a:graphicFrameLocks/>
          </p:cNvGraphicFramePr>
          <p:nvPr>
            <p:extLst>
              <p:ext uri="{D42A27DB-BD31-4B8C-83A1-F6EECF244321}">
                <p14:modId xmlns:p14="http://schemas.microsoft.com/office/powerpoint/2010/main" val="3295323447"/>
              </p:ext>
            </p:extLst>
          </p:nvPr>
        </p:nvGraphicFramePr>
        <p:xfrm>
          <a:off x="715020" y="3039099"/>
          <a:ext cx="7745413" cy="2057496"/>
        </p:xfrm>
        <a:graphic>
          <a:graphicData uri="http://schemas.openxmlformats.org/drawingml/2006/table">
            <a:tbl>
              <a:tblPr firstRow="1" bandRow="1">
                <a:tableStyleId>{1FECB4D8-DB02-4DC6-A0A2-4F2EBAE1DC90}</a:tableStyleId>
              </a:tblPr>
              <a:tblGrid>
                <a:gridCol w="2411143">
                  <a:extLst>
                    <a:ext uri="{9D8B030D-6E8A-4147-A177-3AD203B41FA5}">
                      <a16:colId xmlns="" xmlns:a16="http://schemas.microsoft.com/office/drawing/2014/main" val="20000"/>
                    </a:ext>
                  </a:extLst>
                </a:gridCol>
                <a:gridCol w="3287923">
                  <a:extLst>
                    <a:ext uri="{9D8B030D-6E8A-4147-A177-3AD203B41FA5}">
                      <a16:colId xmlns="" xmlns:a16="http://schemas.microsoft.com/office/drawing/2014/main" val="20001"/>
                    </a:ext>
                  </a:extLst>
                </a:gridCol>
                <a:gridCol w="2046347">
                  <a:extLst>
                    <a:ext uri="{9D8B030D-6E8A-4147-A177-3AD203B41FA5}">
                      <a16:colId xmlns="" xmlns:a16="http://schemas.microsoft.com/office/drawing/2014/main" val="20002"/>
                    </a:ext>
                  </a:extLst>
                </a:gridCol>
              </a:tblGrid>
              <a:tr h="342915">
                <a:tc>
                  <a:txBody>
                    <a:bodyPr/>
                    <a:lstStyle/>
                    <a:p>
                      <a:pPr algn="ctr"/>
                      <a:r>
                        <a:rPr lang="zh-CN" altLang="en-US" sz="1800" b="0" dirty="0">
                          <a:solidFill>
                            <a:srgbClr val="FF00FF"/>
                          </a:solidFill>
                          <a:latin typeface="黑体" pitchFamily="49" charset="-122"/>
                          <a:ea typeface="黑体" pitchFamily="49" charset="-122"/>
                        </a:rPr>
                        <a:t>运动持续时间</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rgbClr val="FF00FF"/>
                          </a:solidFill>
                          <a:latin typeface="黑体" pitchFamily="49" charset="-122"/>
                          <a:ea typeface="黑体" pitchFamily="49" charset="-122"/>
                          <a:cs typeface="Times New Roman" pitchFamily="18" charset="0"/>
                        </a:rPr>
                        <a:t>主要能量系统</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rgbClr val="FF00FF"/>
                          </a:solidFill>
                          <a:latin typeface="黑体" pitchFamily="49" charset="-122"/>
                          <a:ea typeface="黑体" pitchFamily="49" charset="-122"/>
                          <a:cs typeface="Times New Roman" pitchFamily="18" charset="0"/>
                        </a:rPr>
                        <a:t>运动强度</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0"/>
                  </a:ext>
                </a:extLst>
              </a:tr>
              <a:tr h="342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0-6</a:t>
                      </a:r>
                      <a:r>
                        <a:rPr lang="zh-CN" altLang="en-US" sz="1800" b="0" dirty="0">
                          <a:solidFill>
                            <a:schemeClr val="tx1"/>
                          </a:solidFill>
                        </a:rPr>
                        <a:t>秒</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磷酸原</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极高</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1"/>
                  </a:ext>
                </a:extLst>
              </a:tr>
              <a:tr h="342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6-30</a:t>
                      </a:r>
                      <a:r>
                        <a:rPr lang="zh-CN" altLang="en-US" sz="1800" b="0" dirty="0">
                          <a:solidFill>
                            <a:schemeClr val="tx1"/>
                          </a:solidFill>
                        </a:rPr>
                        <a:t>秒</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磷酸原、快速糖酵解</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高</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2"/>
                  </a:ext>
                </a:extLst>
              </a:tr>
              <a:tr h="342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30</a:t>
                      </a:r>
                      <a:r>
                        <a:rPr lang="zh-CN" altLang="en-US" sz="1800" b="0" dirty="0">
                          <a:solidFill>
                            <a:schemeClr val="tx1"/>
                          </a:solidFill>
                        </a:rPr>
                        <a:t>秒</a:t>
                      </a:r>
                      <a:r>
                        <a:rPr lang="en-US" altLang="zh-CN" sz="1800" b="0" dirty="0">
                          <a:solidFill>
                            <a:schemeClr val="tx1"/>
                          </a:solidFill>
                        </a:rPr>
                        <a:t>-2</a:t>
                      </a:r>
                      <a:r>
                        <a:rPr lang="zh-CN" altLang="en-US" sz="1800" b="0" dirty="0">
                          <a:solidFill>
                            <a:schemeClr val="tx1"/>
                          </a:solidFill>
                        </a:rPr>
                        <a:t>分钟</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快速糖酵解</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中、高</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3"/>
                  </a:ext>
                </a:extLst>
              </a:tr>
              <a:tr h="342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2-3</a:t>
                      </a:r>
                      <a:r>
                        <a:rPr lang="zh-CN" altLang="en-US" sz="1800" b="0" dirty="0">
                          <a:solidFill>
                            <a:schemeClr val="tx1"/>
                          </a:solidFill>
                        </a:rPr>
                        <a:t>分钟</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快速糖酵解、有氧氧化</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中</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4"/>
                  </a:ext>
                </a:extLst>
              </a:tr>
              <a:tr h="342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&gt;3</a:t>
                      </a:r>
                      <a:r>
                        <a:rPr lang="zh-CN" altLang="en-US" sz="1800" b="0" dirty="0">
                          <a:solidFill>
                            <a:schemeClr val="tx1"/>
                          </a:solidFill>
                        </a:rPr>
                        <a:t>分钟</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zh-CN" altLang="en-US" sz="1800" b="0" dirty="0">
                          <a:solidFill>
                            <a:schemeClr val="tx1"/>
                          </a:solidFill>
                        </a:rPr>
                        <a:t>有氧氧化</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altLang="zh-CN" sz="1800" b="0" dirty="0">
                          <a:solidFill>
                            <a:schemeClr val="tx1"/>
                          </a:solidFill>
                        </a:rPr>
                        <a:t>&gt;</a:t>
                      </a:r>
                      <a:r>
                        <a:rPr lang="zh-CN" altLang="en-US" sz="1800" b="0" dirty="0">
                          <a:solidFill>
                            <a:schemeClr val="tx1"/>
                          </a:solidFill>
                        </a:rPr>
                        <a:t>低</a:t>
                      </a:r>
                    </a:p>
                  </a:txBody>
                  <a:tcPr marL="91432" marR="91432"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5"/>
                  </a:ext>
                </a:extLst>
              </a:tr>
            </a:tbl>
          </a:graphicData>
        </a:graphic>
      </p:graphicFrame>
      <p:pic>
        <p:nvPicPr>
          <p:cNvPr id="5" name="图片 4" descr="C:\Users\YIMUQI~1\AppData\Local\Temp\WeChat Files\485101389706265662.jpg">
            <a:extLst>
              <a:ext uri="{FF2B5EF4-FFF2-40B4-BE49-F238E27FC236}">
                <a16:creationId xmlns="" xmlns:a16="http://schemas.microsoft.com/office/drawing/2014/main" id="{0F5B9466-F377-4218-A965-C76E0CED44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20" y="735546"/>
            <a:ext cx="7745412" cy="22675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latin typeface="华文楷体" pitchFamily="2" charset="-122"/>
                <a:ea typeface="华文楷体" pitchFamily="2" charset="-122"/>
              </a:rPr>
              <a:t>各种运动的能量代谢需求（</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graphicFrame>
        <p:nvGraphicFramePr>
          <p:cNvPr id="3" name="内容占位符 5">
            <a:extLst>
              <a:ext uri="{FF2B5EF4-FFF2-40B4-BE49-F238E27FC236}">
                <a16:creationId xmlns="" xmlns:a16="http://schemas.microsoft.com/office/drawing/2014/main" id="{4C1028CF-D35F-49AA-8ADE-428D8E106AF9}"/>
              </a:ext>
            </a:extLst>
          </p:cNvPr>
          <p:cNvGraphicFramePr>
            <a:graphicFrameLocks/>
          </p:cNvGraphicFramePr>
          <p:nvPr>
            <p:extLst>
              <p:ext uri="{D42A27DB-BD31-4B8C-83A1-F6EECF244321}">
                <p14:modId xmlns:p14="http://schemas.microsoft.com/office/powerpoint/2010/main" val="2215739901"/>
              </p:ext>
            </p:extLst>
          </p:nvPr>
        </p:nvGraphicFramePr>
        <p:xfrm>
          <a:off x="755576" y="913284"/>
          <a:ext cx="7416799" cy="4114800"/>
        </p:xfrm>
        <a:graphic>
          <a:graphicData uri="http://schemas.openxmlformats.org/drawingml/2006/table">
            <a:tbl>
              <a:tblPr firstRow="1" bandRow="1">
                <a:tableStyleId>{1FECB4D8-DB02-4DC6-A0A2-4F2EBAE1DC90}</a:tableStyleId>
              </a:tblPr>
              <a:tblGrid>
                <a:gridCol w="2056143">
                  <a:extLst>
                    <a:ext uri="{9D8B030D-6E8A-4147-A177-3AD203B41FA5}">
                      <a16:colId xmlns="" xmlns:a16="http://schemas.microsoft.com/office/drawing/2014/main" val="20000"/>
                    </a:ext>
                  </a:extLst>
                </a:gridCol>
                <a:gridCol w="1982708">
                  <a:extLst>
                    <a:ext uri="{9D8B030D-6E8A-4147-A177-3AD203B41FA5}">
                      <a16:colId xmlns="" xmlns:a16="http://schemas.microsoft.com/office/drawing/2014/main" val="20001"/>
                    </a:ext>
                  </a:extLst>
                </a:gridCol>
                <a:gridCol w="1688974">
                  <a:extLst>
                    <a:ext uri="{9D8B030D-6E8A-4147-A177-3AD203B41FA5}">
                      <a16:colId xmlns="" xmlns:a16="http://schemas.microsoft.com/office/drawing/2014/main" val="20002"/>
                    </a:ext>
                  </a:extLst>
                </a:gridCol>
                <a:gridCol w="1688974">
                  <a:extLst>
                    <a:ext uri="{9D8B030D-6E8A-4147-A177-3AD203B41FA5}">
                      <a16:colId xmlns="" xmlns:a16="http://schemas.microsoft.com/office/drawing/2014/main" val="20003"/>
                    </a:ext>
                  </a:extLst>
                </a:gridCol>
              </a:tblGrid>
              <a:tr h="342900">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rPr>
                        <a:t>运动项目</a:t>
                      </a: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磷酸原</a:t>
                      </a: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糖酵解</a:t>
                      </a: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有氧氧化</a:t>
                      </a:r>
                    </a:p>
                  </a:txBody>
                  <a:tcPr marT="34290" marB="34290">
                    <a:solidFill>
                      <a:srgbClr val="0000FF"/>
                    </a:solidFill>
                  </a:tcPr>
                </a:tc>
                <a:extLst>
                  <a:ext uri="{0D108BD9-81ED-4DB2-BD59-A6C34878D82A}">
                    <a16:rowId xmlns="" xmlns:a16="http://schemas.microsoft.com/office/drawing/2014/main" val="10000"/>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棒球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1"/>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篮球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r>
                        <a:rPr lang="en-US" altLang="zh-CN" sz="1800" b="0" dirty="0">
                          <a:solidFill>
                            <a:schemeClr val="tx1"/>
                          </a:solidFill>
                          <a:latin typeface="黑体" panose="02010609060101010101" pitchFamily="49" charset="-122"/>
                          <a:ea typeface="黑体" panose="02010609060101010101" pitchFamily="49" charset="-122"/>
                          <a:sym typeface="Wingdings" pitchFamily="2" charset="2"/>
                        </a:rPr>
                        <a:t></a:t>
                      </a:r>
                      <a:r>
                        <a:rPr lang="zh-CN" altLang="en-US" sz="1800" b="0" dirty="0">
                          <a:solidFill>
                            <a:schemeClr val="tx1"/>
                          </a:solidFill>
                          <a:latin typeface="黑体" panose="02010609060101010101" pitchFamily="49" charset="-122"/>
                          <a:ea typeface="黑体" panose="02010609060101010101" pitchFamily="49" charset="-122"/>
                          <a:sym typeface="Wingdings" pitchFamily="2" charset="2"/>
                        </a:rPr>
                        <a:t>高</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2"/>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拳击</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跳水</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低</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击剑</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5"/>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曲棍球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extLst>
                  <a:ext uri="{0D108BD9-81ED-4DB2-BD59-A6C34878D82A}">
                    <a16:rowId xmlns="" xmlns:a16="http://schemas.microsoft.com/office/drawing/2014/main" val="10006"/>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美式足球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低</a:t>
                      </a:r>
                    </a:p>
                  </a:txBody>
                  <a:tcPr marT="34290" marB="34290">
                    <a:solidFill>
                      <a:srgbClr val="0000FF"/>
                    </a:solidFill>
                  </a:tcPr>
                </a:tc>
                <a:extLst>
                  <a:ext uri="{0D108BD9-81ED-4DB2-BD59-A6C34878D82A}">
                    <a16:rowId xmlns="" xmlns:a16="http://schemas.microsoft.com/office/drawing/2014/main" val="10007"/>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体操</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8"/>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高尔夫</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9"/>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冰球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extLst>
                  <a:ext uri="{0D108BD9-81ED-4DB2-BD59-A6C34878D82A}">
                    <a16:rowId xmlns="" xmlns:a16="http://schemas.microsoft.com/office/drawing/2014/main" val="10010"/>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马拉松</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latin typeface="华文楷体" pitchFamily="2" charset="-122"/>
                <a:ea typeface="华文楷体" pitchFamily="2" charset="-122"/>
              </a:rPr>
              <a:t>各种运动的能量代谢需求（</a:t>
            </a:r>
            <a:r>
              <a:rPr lang="en-US" altLang="zh-CN" sz="2800" dirty="0" smtClean="0">
                <a:latin typeface="华文楷体" pitchFamily="2" charset="-122"/>
                <a:ea typeface="华文楷体" pitchFamily="2" charset="-122"/>
              </a:rPr>
              <a:t>2</a:t>
            </a:r>
            <a:r>
              <a:rPr lang="zh-CN" altLang="en-US"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graphicFrame>
        <p:nvGraphicFramePr>
          <p:cNvPr id="3" name="内容占位符 5">
            <a:extLst>
              <a:ext uri="{FF2B5EF4-FFF2-40B4-BE49-F238E27FC236}">
                <a16:creationId xmlns="" xmlns:a16="http://schemas.microsoft.com/office/drawing/2014/main" id="{AF9EB90D-FFD4-4E17-AAAF-162FDDBD0A7B}"/>
              </a:ext>
            </a:extLst>
          </p:cNvPr>
          <p:cNvGraphicFramePr>
            <a:graphicFrameLocks/>
          </p:cNvGraphicFramePr>
          <p:nvPr>
            <p:extLst>
              <p:ext uri="{D42A27DB-BD31-4B8C-83A1-F6EECF244321}">
                <p14:modId xmlns:p14="http://schemas.microsoft.com/office/powerpoint/2010/main" val="2270071604"/>
              </p:ext>
            </p:extLst>
          </p:nvPr>
        </p:nvGraphicFramePr>
        <p:xfrm>
          <a:off x="900114" y="789385"/>
          <a:ext cx="7416799" cy="4114800"/>
        </p:xfrm>
        <a:graphic>
          <a:graphicData uri="http://schemas.openxmlformats.org/drawingml/2006/table">
            <a:tbl>
              <a:tblPr firstRow="1" bandRow="1">
                <a:tableStyleId>{1FECB4D8-DB02-4DC6-A0A2-4F2EBAE1DC90}</a:tableStyleId>
              </a:tblPr>
              <a:tblGrid>
                <a:gridCol w="2056143">
                  <a:extLst>
                    <a:ext uri="{9D8B030D-6E8A-4147-A177-3AD203B41FA5}">
                      <a16:colId xmlns="" xmlns:a16="http://schemas.microsoft.com/office/drawing/2014/main" val="20000"/>
                    </a:ext>
                  </a:extLst>
                </a:gridCol>
                <a:gridCol w="1982708">
                  <a:extLst>
                    <a:ext uri="{9D8B030D-6E8A-4147-A177-3AD203B41FA5}">
                      <a16:colId xmlns="" xmlns:a16="http://schemas.microsoft.com/office/drawing/2014/main" val="20001"/>
                    </a:ext>
                  </a:extLst>
                </a:gridCol>
                <a:gridCol w="1688974">
                  <a:extLst>
                    <a:ext uri="{9D8B030D-6E8A-4147-A177-3AD203B41FA5}">
                      <a16:colId xmlns="" xmlns:a16="http://schemas.microsoft.com/office/drawing/2014/main" val="20002"/>
                    </a:ext>
                  </a:extLst>
                </a:gridCol>
                <a:gridCol w="1688974">
                  <a:extLst>
                    <a:ext uri="{9D8B030D-6E8A-4147-A177-3AD203B41FA5}">
                      <a16:colId xmlns="" xmlns:a16="http://schemas.microsoft.com/office/drawing/2014/main" val="20003"/>
                    </a:ext>
                  </a:extLst>
                </a:gridCol>
              </a:tblGrid>
              <a:tr h="342900">
                <a:tc>
                  <a:txBody>
                    <a:bodyPr/>
                    <a:lstStyle/>
                    <a:p>
                      <a:pPr algn="ctr"/>
                      <a:r>
                        <a:rPr lang="zh-CN" altLang="en-US" sz="1800" b="0" dirty="0" smtClean="0">
                          <a:solidFill>
                            <a:srgbClr val="FF00FF"/>
                          </a:solidFill>
                          <a:latin typeface="黑体" panose="02010609060101010101" pitchFamily="49" charset="-122"/>
                          <a:ea typeface="黑体" panose="02010609060101010101" pitchFamily="49" charset="-122"/>
                        </a:rPr>
                        <a:t>运动项目</a:t>
                      </a:r>
                      <a:endParaRPr lang="zh-CN" altLang="en-US" sz="1800" b="0" dirty="0">
                        <a:solidFill>
                          <a:srgbClr val="FF00FF"/>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磷酸原</a:t>
                      </a: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糖酵解</a:t>
                      </a:r>
                    </a:p>
                  </a:txBody>
                  <a:tcPr marT="34290" marB="34290">
                    <a:solidFill>
                      <a:srgbClr val="0000FF"/>
                    </a:solidFill>
                  </a:tcPr>
                </a:tc>
                <a:tc>
                  <a:txBody>
                    <a:bodyPr/>
                    <a:lstStyle/>
                    <a:p>
                      <a:pPr algn="ctr"/>
                      <a:r>
                        <a:rPr lang="zh-CN" altLang="en-US" sz="1800" b="0" dirty="0">
                          <a:solidFill>
                            <a:srgbClr val="FF00FF"/>
                          </a:solidFill>
                          <a:latin typeface="黑体" panose="02010609060101010101" pitchFamily="49" charset="-122"/>
                          <a:ea typeface="黑体" panose="02010609060101010101" pitchFamily="49" charset="-122"/>
                          <a:cs typeface="Times New Roman" pitchFamily="18" charset="0"/>
                        </a:rPr>
                        <a:t>有氧氧化</a:t>
                      </a:r>
                    </a:p>
                  </a:txBody>
                  <a:tcPr marT="34290" marB="34290">
                    <a:solidFill>
                      <a:srgbClr val="0000FF"/>
                    </a:solidFill>
                  </a:tcPr>
                </a:tc>
                <a:extLst>
                  <a:ext uri="{0D108BD9-81ED-4DB2-BD59-A6C34878D82A}">
                    <a16:rowId xmlns="" xmlns:a16="http://schemas.microsoft.com/office/drawing/2014/main" val="10000"/>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越野滑雪</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低</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extLst>
                  <a:ext uri="{0D108BD9-81ED-4DB2-BD59-A6C34878D82A}">
                    <a16:rowId xmlns="" xmlns:a16="http://schemas.microsoft.com/office/drawing/2014/main" val="10001"/>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高山滑雪</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extLst>
                  <a:ext uri="{0D108BD9-81ED-4DB2-BD59-A6C34878D82A}">
                    <a16:rowId xmlns="" xmlns:a16="http://schemas.microsoft.com/office/drawing/2014/main" val="10002"/>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足球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extLst>
                  <a:ext uri="{0D108BD9-81ED-4DB2-BD59-A6C34878D82A}">
                    <a16:rowId xmlns=""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短距离游泳</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r>
                        <a:rPr lang="en-US" altLang="zh-CN" sz="1800" b="0" dirty="0">
                          <a:solidFill>
                            <a:schemeClr val="tx1"/>
                          </a:solidFill>
                          <a:latin typeface="黑体" panose="02010609060101010101" pitchFamily="49" charset="-122"/>
                          <a:ea typeface="黑体" panose="02010609060101010101" pitchFamily="49" charset="-122"/>
                          <a:sym typeface="Wingdings" pitchFamily="2" charset="2"/>
                        </a:rPr>
                        <a:t></a:t>
                      </a:r>
                      <a:r>
                        <a:rPr lang="zh-CN" altLang="en-US" sz="1800" b="0" dirty="0">
                          <a:solidFill>
                            <a:schemeClr val="tx1"/>
                          </a:solidFill>
                          <a:latin typeface="黑体" panose="02010609060101010101" pitchFamily="49" charset="-122"/>
                          <a:ea typeface="黑体" panose="02010609060101010101" pitchFamily="49" charset="-122"/>
                          <a:sym typeface="Wingdings" pitchFamily="2" charset="2"/>
                        </a:rPr>
                        <a:t>高</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长距离游泳</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r>
                        <a:rPr lang="en-US" altLang="zh-CN" sz="1800" b="0" dirty="0">
                          <a:solidFill>
                            <a:schemeClr val="tx1"/>
                          </a:solidFill>
                          <a:latin typeface="黑体" panose="02010609060101010101" pitchFamily="49" charset="-122"/>
                          <a:ea typeface="黑体" panose="02010609060101010101" pitchFamily="49" charset="-122"/>
                          <a:sym typeface="Wingdings" pitchFamily="2" charset="2"/>
                        </a:rPr>
                        <a:t></a:t>
                      </a:r>
                      <a:r>
                        <a:rPr lang="zh-CN" altLang="en-US" sz="1800" b="0" dirty="0">
                          <a:solidFill>
                            <a:schemeClr val="tx1"/>
                          </a:solidFill>
                          <a:latin typeface="黑体" panose="02010609060101010101" pitchFamily="49" charset="-122"/>
                          <a:ea typeface="黑体" panose="02010609060101010101" pitchFamily="49" charset="-122"/>
                          <a:sym typeface="Wingdings" pitchFamily="2" charset="2"/>
                        </a:rPr>
                        <a:t>高</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5"/>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网球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6"/>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短跑</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r>
                        <a:rPr lang="en-US" altLang="zh-CN" sz="1800" b="0" dirty="0">
                          <a:solidFill>
                            <a:schemeClr val="tx1"/>
                          </a:solidFill>
                          <a:latin typeface="黑体" panose="02010609060101010101" pitchFamily="49" charset="-122"/>
                          <a:ea typeface="黑体" panose="02010609060101010101" pitchFamily="49" charset="-122"/>
                          <a:sym typeface="Wingdings" pitchFamily="2" charset="2"/>
                        </a:rPr>
                        <a:t></a:t>
                      </a:r>
                      <a:r>
                        <a:rPr lang="zh-CN" altLang="en-US" sz="1800" b="0" dirty="0">
                          <a:solidFill>
                            <a:schemeClr val="tx1"/>
                          </a:solidFill>
                          <a:latin typeface="黑体" panose="02010609060101010101" pitchFamily="49" charset="-122"/>
                          <a:ea typeface="黑体" panose="02010609060101010101" pitchFamily="49" charset="-122"/>
                          <a:sym typeface="Wingdings" pitchFamily="2" charset="2"/>
                        </a:rPr>
                        <a:t>高</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7"/>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长跑</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extLst>
                  <a:ext uri="{0D108BD9-81ED-4DB2-BD59-A6C34878D82A}">
                    <a16:rowId xmlns="" xmlns:a16="http://schemas.microsoft.com/office/drawing/2014/main" val="10008"/>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排球</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09"/>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摔跤</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中</a:t>
                      </a:r>
                    </a:p>
                  </a:txBody>
                  <a:tcPr marT="34290" marB="34290">
                    <a:solidFill>
                      <a:srgbClr val="0000FF"/>
                    </a:solidFill>
                  </a:tcPr>
                </a:tc>
                <a:extLst>
                  <a:ext uri="{0D108BD9-81ED-4DB2-BD59-A6C34878D82A}">
                    <a16:rowId xmlns="" xmlns:a16="http://schemas.microsoft.com/office/drawing/2014/main" val="10010"/>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黑体" panose="02010609060101010101" pitchFamily="49" charset="-122"/>
                          <a:ea typeface="黑体" panose="02010609060101010101" pitchFamily="49" charset="-122"/>
                        </a:rPr>
                        <a:t>举重</a:t>
                      </a:r>
                    </a:p>
                  </a:txBody>
                  <a:tcPr marT="34290" marB="34290">
                    <a:solidFill>
                      <a:srgbClr val="0000FF"/>
                    </a:solidFill>
                  </a:tcPr>
                </a:tc>
                <a:tc>
                  <a:txBody>
                    <a:bodyPr/>
                    <a:lstStyle/>
                    <a:p>
                      <a:pPr algn="ctr"/>
                      <a:r>
                        <a:rPr lang="zh-CN" altLang="en-US" sz="1800" b="0" dirty="0">
                          <a:solidFill>
                            <a:schemeClr val="tx1"/>
                          </a:solidFill>
                          <a:latin typeface="黑体" panose="02010609060101010101" pitchFamily="49" charset="-122"/>
                          <a:ea typeface="黑体" panose="02010609060101010101" pitchFamily="49" charset="-122"/>
                        </a:rPr>
                        <a:t>高</a:t>
                      </a: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tc>
                  <a:txBody>
                    <a:bodyPr/>
                    <a:lstStyle/>
                    <a:p>
                      <a:pPr algn="ctr"/>
                      <a:r>
                        <a:rPr lang="en-US" altLang="zh-CN" sz="1800" b="0" dirty="0">
                          <a:solidFill>
                            <a:schemeClr val="tx1"/>
                          </a:solidFill>
                          <a:latin typeface="黑体" panose="02010609060101010101" pitchFamily="49" charset="-122"/>
                          <a:ea typeface="黑体" panose="02010609060101010101" pitchFamily="49" charset="-122"/>
                        </a:rPr>
                        <a:t>-</a:t>
                      </a:r>
                      <a:endParaRPr lang="zh-CN" altLang="en-US" sz="1800" b="0" dirty="0">
                        <a:solidFill>
                          <a:schemeClr val="tx1"/>
                        </a:solidFill>
                        <a:latin typeface="黑体" panose="02010609060101010101" pitchFamily="49" charset="-122"/>
                        <a:ea typeface="黑体" panose="02010609060101010101" pitchFamily="49" charset="-122"/>
                      </a:endParaRPr>
                    </a:p>
                  </a:txBody>
                  <a:tcPr marT="34290" marB="34290">
                    <a:solidFill>
                      <a:srgbClr val="0000FF"/>
                    </a:solidFill>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9921</TotalTime>
  <Words>5192</Words>
  <Application>Microsoft Office PowerPoint</Application>
  <PresentationFormat>如螢幕大小 (16:10)</PresentationFormat>
  <Paragraphs>519</Paragraphs>
  <Slides>52</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52</vt:i4>
      </vt:variant>
    </vt:vector>
  </HeadingPairs>
  <TitlesOfParts>
    <vt:vector size="67" baseType="lpstr">
      <vt:lpstr>Arial Unicode MS</vt:lpstr>
      <vt:lpstr>楷体_GB2312</vt:lpstr>
      <vt:lpstr>隶书</vt:lpstr>
      <vt:lpstr>微软雅黑</vt:lpstr>
      <vt:lpstr>Palatino</vt:lpstr>
      <vt:lpstr>黑体</vt:lpstr>
      <vt:lpstr>宋体</vt:lpstr>
      <vt:lpstr>华文楷体</vt:lpstr>
      <vt:lpstr>楷体</vt:lpstr>
      <vt:lpstr>Arial</vt:lpstr>
      <vt:lpstr>Calibri</vt:lpstr>
      <vt:lpstr>Times New Roman</vt:lpstr>
      <vt:lpstr>Verdana</vt:lpstr>
      <vt:lpstr>Wingdings</vt:lpstr>
      <vt:lpstr>Office 主题</vt:lpstr>
      <vt:lpstr>PowerPoint 簡報</vt:lpstr>
      <vt:lpstr>国家队营养科技保障团队</vt:lpstr>
      <vt:lpstr>国家队营养科技助力整体工作</vt:lpstr>
      <vt:lpstr>合理营养对科学训练的意义</vt:lpstr>
      <vt:lpstr>PowerPoint 簡報</vt:lpstr>
      <vt:lpstr>PowerPoint 簡報</vt:lpstr>
      <vt:lpstr>PowerPoint 簡報</vt:lpstr>
      <vt:lpstr>各种运动的能量代谢需求（1）</vt:lpstr>
      <vt:lpstr>各种运动的能量代谢需求（2）</vt:lpstr>
      <vt:lpstr>限制运动的生物能量因素</vt:lpstr>
      <vt:lpstr>PowerPoint 簡報</vt:lpstr>
      <vt:lpstr>PowerPoint 簡報</vt:lpstr>
      <vt:lpstr>PowerPoint 簡報</vt:lpstr>
      <vt:lpstr>PowerPoint 簡報</vt:lpstr>
      <vt:lpstr>PowerPoint 簡報</vt:lpstr>
      <vt:lpstr>PowerPoint 簡報</vt:lpstr>
      <vt:lpstr>肌糖原、肝糖原储备的恢复</vt:lpstr>
      <vt:lpstr>PowerPoint 簡報</vt:lpstr>
      <vt:lpstr>碳水化合物补充的最佳时间研究</vt:lpstr>
      <vt:lpstr>PowerPoint 簡報</vt:lpstr>
      <vt:lpstr>PowerPoint 簡報</vt:lpstr>
      <vt:lpstr>关于脂肪供能的问题</vt:lpstr>
      <vt:lpstr>PowerPoint 簡報</vt:lpstr>
      <vt:lpstr>PowerPoint 簡報</vt:lpstr>
      <vt:lpstr>PowerPoint 簡報</vt:lpstr>
      <vt:lpstr>PowerPoint 簡報</vt:lpstr>
      <vt:lpstr>PowerPoint 簡報</vt:lpstr>
      <vt:lpstr>蛋白质的选择补充：</vt:lpstr>
      <vt:lpstr>PowerPoint 簡報</vt:lpstr>
      <vt:lpstr>赛前期（1周）的食物安排：</vt:lpstr>
      <vt:lpstr>赛前餐</vt:lpstr>
      <vt:lpstr>赛中的营养补充</vt:lpstr>
      <vt:lpstr>临赛前和赛中补充能量的重要性（以马拉松为例）</vt:lpstr>
      <vt:lpstr>赛后餐及营养补充</vt:lpstr>
      <vt:lpstr>赛后餐：</vt:lpstr>
      <vt:lpstr>其它一些营养成分：</vt:lpstr>
      <vt:lpstr>PowerPoint 簡報</vt:lpstr>
      <vt:lpstr>运动员营养的目标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annan</dc:creator>
  <cp:lastModifiedBy>Penny Leung</cp:lastModifiedBy>
  <cp:revision>699</cp:revision>
  <cp:lastPrinted>2019-10-25T12:00:41Z</cp:lastPrinted>
  <dcterms:created xsi:type="dcterms:W3CDTF">2018-03-21T05:14:00Z</dcterms:created>
  <dcterms:modified xsi:type="dcterms:W3CDTF">2019-10-25T12:11:43Z</dcterms:modified>
</cp:coreProperties>
</file>