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1" r:id="rId2"/>
  </p:sldMasterIdLst>
  <p:notesMasterIdLst>
    <p:notesMasterId r:id="rId68"/>
  </p:notesMasterIdLst>
  <p:handoutMasterIdLst>
    <p:handoutMasterId r:id="rId69"/>
  </p:handoutMasterIdLst>
  <p:sldIdLst>
    <p:sldId id="262" r:id="rId3"/>
    <p:sldId id="258" r:id="rId4"/>
    <p:sldId id="259" r:id="rId5"/>
    <p:sldId id="365" r:id="rId6"/>
    <p:sldId id="354" r:id="rId7"/>
    <p:sldId id="353" r:id="rId8"/>
    <p:sldId id="363" r:id="rId9"/>
    <p:sldId id="366" r:id="rId10"/>
    <p:sldId id="364" r:id="rId11"/>
    <p:sldId id="367" r:id="rId12"/>
    <p:sldId id="368" r:id="rId13"/>
    <p:sldId id="369" r:id="rId14"/>
    <p:sldId id="370" r:id="rId15"/>
    <p:sldId id="371" r:id="rId16"/>
    <p:sldId id="372" r:id="rId17"/>
    <p:sldId id="395" r:id="rId18"/>
    <p:sldId id="373" r:id="rId19"/>
    <p:sldId id="374" r:id="rId20"/>
    <p:sldId id="396" r:id="rId21"/>
    <p:sldId id="375" r:id="rId22"/>
    <p:sldId id="376" r:id="rId23"/>
    <p:sldId id="389" r:id="rId24"/>
    <p:sldId id="380" r:id="rId25"/>
    <p:sldId id="381" r:id="rId26"/>
    <p:sldId id="285" r:id="rId27"/>
    <p:sldId id="297" r:id="rId28"/>
    <p:sldId id="303" r:id="rId29"/>
    <p:sldId id="307" r:id="rId30"/>
    <p:sldId id="382" r:id="rId31"/>
    <p:sldId id="388" r:id="rId32"/>
    <p:sldId id="390" r:id="rId33"/>
    <p:sldId id="404" r:id="rId34"/>
    <p:sldId id="405" r:id="rId35"/>
    <p:sldId id="406" r:id="rId36"/>
    <p:sldId id="407" r:id="rId37"/>
    <p:sldId id="408" r:id="rId38"/>
    <p:sldId id="409" r:id="rId39"/>
    <p:sldId id="411" r:id="rId40"/>
    <p:sldId id="412" r:id="rId41"/>
    <p:sldId id="413" r:id="rId42"/>
    <p:sldId id="414" r:id="rId43"/>
    <p:sldId id="415" r:id="rId44"/>
    <p:sldId id="416" r:id="rId45"/>
    <p:sldId id="418" r:id="rId46"/>
    <p:sldId id="419" r:id="rId47"/>
    <p:sldId id="420" r:id="rId48"/>
    <p:sldId id="421" r:id="rId49"/>
    <p:sldId id="422" r:id="rId50"/>
    <p:sldId id="423" r:id="rId51"/>
    <p:sldId id="424" r:id="rId52"/>
    <p:sldId id="425" r:id="rId53"/>
    <p:sldId id="426" r:id="rId54"/>
    <p:sldId id="427" r:id="rId55"/>
    <p:sldId id="428" r:id="rId56"/>
    <p:sldId id="429" r:id="rId57"/>
    <p:sldId id="430" r:id="rId58"/>
    <p:sldId id="431" r:id="rId59"/>
    <p:sldId id="432" r:id="rId60"/>
    <p:sldId id="433" r:id="rId61"/>
    <p:sldId id="434" r:id="rId62"/>
    <p:sldId id="435" r:id="rId63"/>
    <p:sldId id="436" r:id="rId64"/>
    <p:sldId id="437" r:id="rId65"/>
    <p:sldId id="438" r:id="rId66"/>
    <p:sldId id="439" r:id="rId67"/>
  </p:sldIdLst>
  <p:sldSz cx="9144000" cy="6858000" type="screen4x3"/>
  <p:notesSz cx="6797675" cy="9926638"/>
  <p:defaultTextStyle>
    <a:defPPr>
      <a:defRPr lang="en-US"/>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msung" initials="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D9F1"/>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2800" autoAdjust="0"/>
  </p:normalViewPr>
  <p:slideViewPr>
    <p:cSldViewPr>
      <p:cViewPr varScale="1">
        <p:scale>
          <a:sx n="97" d="100"/>
          <a:sy n="97" d="100"/>
        </p:scale>
        <p:origin x="180" y="72"/>
      </p:cViewPr>
      <p:guideLst>
        <p:guide orient="horz" pos="2160"/>
        <p:guide pos="2880"/>
      </p:guideLst>
    </p:cSldViewPr>
  </p:slideViewPr>
  <p:notesTextViewPr>
    <p:cViewPr>
      <p:scale>
        <a:sx n="1" d="1"/>
        <a:sy n="1" d="1"/>
      </p:scale>
      <p:origin x="0" y="0"/>
    </p:cViewPr>
  </p:notesTextViewPr>
  <p:sorterViewPr>
    <p:cViewPr>
      <p:scale>
        <a:sx n="66" d="100"/>
        <a:sy n="66" d="100"/>
      </p:scale>
      <p:origin x="0" y="-67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zh-TW"/>
          </a:p>
        </p:txBody>
      </p:sp>
      <p:sp>
        <p:nvSpPr>
          <p:cNvPr id="44035"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40E9021C-829F-464E-93EC-AF0924DFF2F0}" type="datetimeFigureOut">
              <a:rPr lang="zh-TW" altLang="en-US"/>
              <a:pPr>
                <a:defRPr/>
              </a:pPr>
              <a:t>2019/10/25</a:t>
            </a:fld>
            <a:endParaRPr lang="en-US" altLang="zh-TW"/>
          </a:p>
        </p:txBody>
      </p:sp>
      <p:sp>
        <p:nvSpPr>
          <p:cNvPr id="44036"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zh-TW"/>
          </a:p>
        </p:txBody>
      </p:sp>
      <p:sp>
        <p:nvSpPr>
          <p:cNvPr id="44037"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34ADAA8-5578-4AC5-B8AA-351F0700C8FA}" type="slidenum">
              <a:rPr lang="zh-TW" altLang="en-US"/>
              <a:pPr>
                <a:defRPr/>
              </a:pPr>
              <a:t>‹#›</a:t>
            </a:fld>
            <a:endParaRPr lang="en-US" altLang="zh-TW"/>
          </a:p>
        </p:txBody>
      </p:sp>
    </p:spTree>
    <p:extLst>
      <p:ext uri="{BB962C8B-B14F-4D97-AF65-F5344CB8AC3E}">
        <p14:creationId xmlns:p14="http://schemas.microsoft.com/office/powerpoint/2010/main" val="287367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5B646676-A406-4A1D-9C03-BC0589AD3000}" type="datetimeFigureOut">
              <a:rPr lang="zh-HK" altLang="en-US" smtClean="0"/>
              <a:pPr/>
              <a:t>25/10/2019</a:t>
            </a:fld>
            <a:endParaRPr lang="zh-HK" altLang="en-US"/>
          </a:p>
        </p:txBody>
      </p:sp>
      <p:sp>
        <p:nvSpPr>
          <p:cNvPr id="4" name="投影片圖像版面配置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A2D15025-1F87-49A9-8D0F-2ADB3AA7CB5E}" type="slidenum">
              <a:rPr lang="zh-HK" altLang="en-US" smtClean="0"/>
              <a:pPr/>
              <a:t>‹#›</a:t>
            </a:fld>
            <a:endParaRPr lang="zh-HK" altLang="en-US"/>
          </a:p>
        </p:txBody>
      </p:sp>
    </p:spTree>
    <p:extLst>
      <p:ext uri="{BB962C8B-B14F-4D97-AF65-F5344CB8AC3E}">
        <p14:creationId xmlns:p14="http://schemas.microsoft.com/office/powerpoint/2010/main" val="646348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A2D15025-1F87-49A9-8D0F-2ADB3AA7CB5E}" type="slidenum">
              <a:rPr lang="zh-HK" altLang="en-US" smtClean="0"/>
              <a:pPr/>
              <a:t>6</a:t>
            </a:fld>
            <a:endParaRPr lang="zh-HK" altLang="en-US"/>
          </a:p>
        </p:txBody>
      </p:sp>
    </p:spTree>
    <p:extLst>
      <p:ext uri="{BB962C8B-B14F-4D97-AF65-F5344CB8AC3E}">
        <p14:creationId xmlns:p14="http://schemas.microsoft.com/office/powerpoint/2010/main" val="2763069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4" name="幻灯片图像占位符 1"/>
          <p:cNvSpPr>
            <a:spLocks noGrp="1" noRot="1" noChangeAspect="1"/>
          </p:cNvSpPr>
          <p:nvPr>
            <p:ph type="sldImg"/>
          </p:nvPr>
        </p:nvSpPr>
        <p:spPr/>
      </p:sp>
      <p:sp>
        <p:nvSpPr>
          <p:cNvPr id="1048825" name="备注占位符 2"/>
          <p:cNvSpPr>
            <a:spLocks noGrp="1"/>
          </p:cNvSpPr>
          <p:nvPr>
            <p:ph type="body" idx="1"/>
          </p:nvPr>
        </p:nvSpPr>
        <p:spPr/>
        <p:txBody>
          <a:bodyPr>
            <a:normAutofit/>
          </a:bodyPr>
          <a:lstStyle/>
          <a:p>
            <a:endParaRPr lang="zh-CN" altLang="en-US"/>
          </a:p>
        </p:txBody>
      </p:sp>
      <p:sp>
        <p:nvSpPr>
          <p:cNvPr id="1048826" name="灯片编号占位符 3"/>
          <p:cNvSpPr>
            <a:spLocks noGrp="1"/>
          </p:cNvSpPr>
          <p:nvPr>
            <p:ph type="sldNum" sz="quarter" idx="10"/>
          </p:nvPr>
        </p:nvSpPr>
        <p:spPr/>
        <p:txBody>
          <a:bodyPr/>
          <a:lstStyle/>
          <a:p>
            <a:fld id="{A2D15025-1F87-49A9-8D0F-2ADB3AA7CB5E}" type="slidenum">
              <a:rPr lang="zh-HK" altLang="en-US" smtClean="0"/>
              <a:t>32</a:t>
            </a:fld>
            <a:endParaRPr lang="zh-HK" altLang="en-US"/>
          </a:p>
        </p:txBody>
      </p:sp>
    </p:spTree>
    <p:extLst>
      <p:ext uri="{BB962C8B-B14F-4D97-AF65-F5344CB8AC3E}">
        <p14:creationId xmlns:p14="http://schemas.microsoft.com/office/powerpoint/2010/main" val="3274217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9" name="投影片圖像版面配置區 1"/>
          <p:cNvSpPr>
            <a:spLocks noGrp="1" noRot="1" noChangeAspect="1"/>
          </p:cNvSpPr>
          <p:nvPr>
            <p:ph type="sldImg"/>
          </p:nvPr>
        </p:nvSpPr>
        <p:spPr/>
      </p:sp>
      <p:sp>
        <p:nvSpPr>
          <p:cNvPr id="1048830"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r>
              <a:rPr lang="zh-CN" altLang="en-US" dirty="0" smtClean="0"/>
              <a:t>需要确保足够的碳水化合物和蛋白质以便保持表现，否则不利于表现</a:t>
            </a:r>
            <a:endParaRPr lang="en-US" altLang="zh-HK" dirty="0"/>
          </a:p>
          <a:p>
            <a:endParaRPr lang="zh-HK" altLang="en-US" dirty="0"/>
          </a:p>
        </p:txBody>
      </p:sp>
      <p:sp>
        <p:nvSpPr>
          <p:cNvPr id="1048831" name="投影片編號版面配置區 3"/>
          <p:cNvSpPr>
            <a:spLocks noGrp="1"/>
          </p:cNvSpPr>
          <p:nvPr>
            <p:ph type="sldNum" sz="quarter" idx="10"/>
          </p:nvPr>
        </p:nvSpPr>
        <p:spPr/>
        <p:txBody>
          <a:bodyPr/>
          <a:lstStyle/>
          <a:p>
            <a:fld id="{A2D15025-1F87-49A9-8D0F-2ADB3AA7CB5E}" type="slidenum">
              <a:rPr lang="zh-HK" altLang="en-US" smtClean="0"/>
              <a:t>33</a:t>
            </a:fld>
            <a:endParaRPr lang="zh-HK" altLang="en-US"/>
          </a:p>
        </p:txBody>
      </p:sp>
    </p:spTree>
    <p:extLst>
      <p:ext uri="{BB962C8B-B14F-4D97-AF65-F5344CB8AC3E}">
        <p14:creationId xmlns:p14="http://schemas.microsoft.com/office/powerpoint/2010/main" val="663954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4" name="投影片圖像版面配置區 1"/>
          <p:cNvSpPr>
            <a:spLocks noGrp="1" noRot="1" noChangeAspect="1"/>
          </p:cNvSpPr>
          <p:nvPr>
            <p:ph type="sldImg"/>
          </p:nvPr>
        </p:nvSpPr>
        <p:spPr/>
      </p:sp>
      <p:sp>
        <p:nvSpPr>
          <p:cNvPr id="1048835" name="備忘稿版面配置區 2"/>
          <p:cNvSpPr>
            <a:spLocks noGrp="1"/>
          </p:cNvSpPr>
          <p:nvPr>
            <p:ph type="body" idx="1"/>
          </p:nvPr>
        </p:nvSpPr>
        <p:spPr/>
        <p:txBody>
          <a:bodyPr/>
          <a:lstStyle/>
          <a:p>
            <a:pPr lvl="0"/>
            <a:r>
              <a:rPr lang="zh-CN" altLang="en-US" dirty="0" smtClean="0"/>
              <a:t>需要确保足够的碳水化合物和蛋白质以便保持表现，否则不利于表现</a:t>
            </a:r>
            <a:endParaRPr lang="en-US" altLang="zh-HK" dirty="0" smtClean="0"/>
          </a:p>
          <a:p>
            <a:endParaRPr lang="zh-HK" altLang="en-US" dirty="0"/>
          </a:p>
        </p:txBody>
      </p:sp>
      <p:sp>
        <p:nvSpPr>
          <p:cNvPr id="1048836" name="投影片編號版面配置區 3"/>
          <p:cNvSpPr>
            <a:spLocks noGrp="1"/>
          </p:cNvSpPr>
          <p:nvPr>
            <p:ph type="sldNum" sz="quarter" idx="10"/>
          </p:nvPr>
        </p:nvSpPr>
        <p:spPr/>
        <p:txBody>
          <a:bodyPr/>
          <a:lstStyle/>
          <a:p>
            <a:fld id="{A2D15025-1F87-49A9-8D0F-2ADB3AA7CB5E}" type="slidenum">
              <a:rPr lang="zh-HK" altLang="en-US" smtClean="0"/>
              <a:t>34</a:t>
            </a:fld>
            <a:endParaRPr lang="zh-HK" altLang="en-US"/>
          </a:p>
        </p:txBody>
      </p:sp>
    </p:spTree>
    <p:extLst>
      <p:ext uri="{BB962C8B-B14F-4D97-AF65-F5344CB8AC3E}">
        <p14:creationId xmlns:p14="http://schemas.microsoft.com/office/powerpoint/2010/main" val="1036189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9" name="幻灯片图像占位符 1"/>
          <p:cNvSpPr>
            <a:spLocks noGrp="1" noRot="1" noChangeAspect="1"/>
          </p:cNvSpPr>
          <p:nvPr>
            <p:ph type="sldImg"/>
          </p:nvPr>
        </p:nvSpPr>
        <p:spPr/>
      </p:sp>
      <p:sp>
        <p:nvSpPr>
          <p:cNvPr id="1048840" name="备注占位符 2"/>
          <p:cNvSpPr>
            <a:spLocks noGrp="1"/>
          </p:cNvSpPr>
          <p:nvPr>
            <p:ph type="body" idx="1"/>
          </p:nvPr>
        </p:nvSpPr>
        <p:spPr/>
        <p:txBody>
          <a:bodyPr>
            <a:normAutofit/>
          </a:bodyPr>
          <a:lstStyle/>
          <a:p>
            <a:endParaRPr lang="zh-CN" altLang="en-US"/>
          </a:p>
        </p:txBody>
      </p:sp>
      <p:sp>
        <p:nvSpPr>
          <p:cNvPr id="1048841" name="灯片编号占位符 3"/>
          <p:cNvSpPr>
            <a:spLocks noGrp="1"/>
          </p:cNvSpPr>
          <p:nvPr>
            <p:ph type="sldNum" sz="quarter" idx="10"/>
          </p:nvPr>
        </p:nvSpPr>
        <p:spPr/>
        <p:txBody>
          <a:bodyPr/>
          <a:lstStyle/>
          <a:p>
            <a:fld id="{A2D15025-1F87-49A9-8D0F-2ADB3AA7CB5E}" type="slidenum">
              <a:rPr lang="zh-HK" altLang="en-US" smtClean="0"/>
              <a:t>35</a:t>
            </a:fld>
            <a:endParaRPr lang="zh-HK" altLang="en-US"/>
          </a:p>
        </p:txBody>
      </p:sp>
    </p:spTree>
    <p:extLst>
      <p:ext uri="{BB962C8B-B14F-4D97-AF65-F5344CB8AC3E}">
        <p14:creationId xmlns:p14="http://schemas.microsoft.com/office/powerpoint/2010/main" val="3399267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44" name="Slide Image Placeholder 1"/>
          <p:cNvSpPr>
            <a:spLocks noGrp="1" noRot="1" noChangeAspect="1"/>
          </p:cNvSpPr>
          <p:nvPr>
            <p:ph type="sldImg"/>
          </p:nvPr>
        </p:nvSpPr>
        <p:spPr/>
      </p:sp>
      <p:sp>
        <p:nvSpPr>
          <p:cNvPr id="1048845"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r>
              <a:rPr lang="en-GB" sz="1200" dirty="0"/>
              <a:t> </a:t>
            </a:r>
            <a:r>
              <a:rPr lang="zh-CN" altLang="en-US" sz="1200" dirty="0" smtClean="0"/>
              <a:t>三个范围</a:t>
            </a:r>
            <a:endParaRPr lang="en-GB" sz="1200" dirty="0"/>
          </a:p>
          <a:p>
            <a:pPr marL="0" marR="0" lvl="0" indent="0" algn="l" defTabSz="914400" rtl="0" eaLnBrk="1" fontAlgn="auto" latinLnBrk="0" hangingPunct="1">
              <a:lnSpc>
                <a:spcPct val="100000"/>
              </a:lnSpc>
              <a:spcBef>
                <a:spcPts val="0"/>
              </a:spcBef>
              <a:spcAft>
                <a:spcPts val="0"/>
              </a:spcAft>
              <a:buClrTx/>
              <a:buSzTx/>
              <a:buFontTx/>
              <a:buNone/>
            </a:pPr>
            <a:endParaRPr lang="en-GB" sz="1200" dirty="0"/>
          </a:p>
          <a:p>
            <a:pPr marL="0" marR="0" lvl="0" indent="0" algn="l" defTabSz="914400" rtl="0" eaLnBrk="1" fontAlgn="auto" latinLnBrk="0" hangingPunct="1">
              <a:lnSpc>
                <a:spcPct val="100000"/>
              </a:lnSpc>
              <a:spcBef>
                <a:spcPts val="0"/>
              </a:spcBef>
              <a:spcAft>
                <a:spcPts val="0"/>
              </a:spcAft>
              <a:buClrTx/>
              <a:buSzTx/>
              <a:buFontTx/>
              <a:buNone/>
            </a:pPr>
            <a:endParaRPr lang="en-GB" sz="1200" dirty="0"/>
          </a:p>
          <a:p>
            <a:pPr marL="0" marR="0" lvl="0" indent="0" algn="l" defTabSz="914400" rtl="0" eaLnBrk="1" fontAlgn="auto" latinLnBrk="0" hangingPunct="1">
              <a:lnSpc>
                <a:spcPct val="100000"/>
              </a:lnSpc>
              <a:spcBef>
                <a:spcPts val="0"/>
              </a:spcBef>
              <a:spcAft>
                <a:spcPts val="0"/>
              </a:spcAft>
              <a:buClrTx/>
              <a:buSzTx/>
              <a:buFontTx/>
              <a:buNone/>
            </a:pPr>
            <a:r>
              <a:rPr lang="zh-CN" altLang="en-US" dirty="0" smtClean="0"/>
              <a:t>这</a:t>
            </a:r>
            <a:r>
              <a:rPr lang="zh-CN" altLang="en-US" sz="1200" dirty="0" smtClean="0"/>
              <a:t>是可以避免的！改变心态很重要，运动员应该理解食物不是“敌人”，而是为活动和表现提供能量的，而且能够推动训练效果的发展并有利于康复和成长</a:t>
            </a:r>
            <a:endParaRPr lang="en-US" sz="1200" dirty="0"/>
          </a:p>
          <a:p>
            <a:endParaRPr lang="en-GB" dirty="0"/>
          </a:p>
        </p:txBody>
      </p:sp>
      <p:sp>
        <p:nvSpPr>
          <p:cNvPr id="1048846" name="Slide Number Placeholder 3"/>
          <p:cNvSpPr>
            <a:spLocks noGrp="1"/>
          </p:cNvSpPr>
          <p:nvPr>
            <p:ph type="sldNum" sz="quarter" idx="5"/>
          </p:nvPr>
        </p:nvSpPr>
        <p:spPr/>
        <p:txBody>
          <a:bodyPr/>
          <a:lstStyle/>
          <a:p>
            <a:fld id="{A2D15025-1F87-49A9-8D0F-2ADB3AA7CB5E}" type="slidenum">
              <a:rPr lang="zh-HK" altLang="en-US" smtClean="0"/>
              <a:t>36</a:t>
            </a:fld>
            <a:endParaRPr lang="zh-HK" altLang="en-US"/>
          </a:p>
        </p:txBody>
      </p:sp>
    </p:spTree>
    <p:extLst>
      <p:ext uri="{BB962C8B-B14F-4D97-AF65-F5344CB8AC3E}">
        <p14:creationId xmlns:p14="http://schemas.microsoft.com/office/powerpoint/2010/main" val="3983612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0" name="幻灯片图像占位符 1"/>
          <p:cNvSpPr>
            <a:spLocks noGrp="1" noRot="1" noChangeAspect="1"/>
          </p:cNvSpPr>
          <p:nvPr>
            <p:ph type="sldImg"/>
          </p:nvPr>
        </p:nvSpPr>
        <p:spPr/>
      </p:sp>
      <p:sp>
        <p:nvSpPr>
          <p:cNvPr id="1048851" name="备注占位符 2"/>
          <p:cNvSpPr>
            <a:spLocks noGrp="1"/>
          </p:cNvSpPr>
          <p:nvPr>
            <p:ph type="body" idx="1"/>
          </p:nvPr>
        </p:nvSpPr>
        <p:spPr/>
        <p:txBody>
          <a:bodyPr>
            <a:normAutofit/>
          </a:bodyPr>
          <a:lstStyle/>
          <a:p>
            <a:endParaRPr lang="zh-CN" altLang="en-US"/>
          </a:p>
        </p:txBody>
      </p:sp>
      <p:sp>
        <p:nvSpPr>
          <p:cNvPr id="1048852" name="灯片编号占位符 3"/>
          <p:cNvSpPr>
            <a:spLocks noGrp="1"/>
          </p:cNvSpPr>
          <p:nvPr>
            <p:ph type="sldNum" sz="quarter" idx="10"/>
          </p:nvPr>
        </p:nvSpPr>
        <p:spPr/>
        <p:txBody>
          <a:bodyPr/>
          <a:lstStyle/>
          <a:p>
            <a:fld id="{A2D15025-1F87-49A9-8D0F-2ADB3AA7CB5E}" type="slidenum">
              <a:rPr lang="zh-HK" altLang="en-US" smtClean="0"/>
              <a:t>37</a:t>
            </a:fld>
            <a:endParaRPr lang="zh-HK" altLang="en-US"/>
          </a:p>
        </p:txBody>
      </p:sp>
    </p:spTree>
    <p:extLst>
      <p:ext uri="{BB962C8B-B14F-4D97-AF65-F5344CB8AC3E}">
        <p14:creationId xmlns:p14="http://schemas.microsoft.com/office/powerpoint/2010/main" val="2277661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60" name="幻灯片图像占位符 1"/>
          <p:cNvSpPr>
            <a:spLocks noGrp="1" noRot="1" noChangeAspect="1"/>
          </p:cNvSpPr>
          <p:nvPr>
            <p:ph type="sldImg"/>
          </p:nvPr>
        </p:nvSpPr>
        <p:spPr/>
      </p:sp>
      <p:sp>
        <p:nvSpPr>
          <p:cNvPr id="1048861" name="备注占位符 2"/>
          <p:cNvSpPr>
            <a:spLocks noGrp="1"/>
          </p:cNvSpPr>
          <p:nvPr>
            <p:ph type="body" idx="1"/>
          </p:nvPr>
        </p:nvSpPr>
        <p:spPr/>
        <p:txBody>
          <a:bodyPr>
            <a:normAutofit/>
          </a:bodyPr>
          <a:lstStyle/>
          <a:p>
            <a:endParaRPr lang="zh-CN" altLang="en-US"/>
          </a:p>
        </p:txBody>
      </p:sp>
      <p:sp>
        <p:nvSpPr>
          <p:cNvPr id="1048862" name="灯片编号占位符 3"/>
          <p:cNvSpPr>
            <a:spLocks noGrp="1"/>
          </p:cNvSpPr>
          <p:nvPr>
            <p:ph type="sldNum" sz="quarter" idx="10"/>
          </p:nvPr>
        </p:nvSpPr>
        <p:spPr/>
        <p:txBody>
          <a:bodyPr/>
          <a:lstStyle/>
          <a:p>
            <a:fld id="{A2D15025-1F87-49A9-8D0F-2ADB3AA7CB5E}" type="slidenum">
              <a:rPr lang="zh-HK" altLang="en-US" smtClean="0"/>
              <a:t>38</a:t>
            </a:fld>
            <a:endParaRPr lang="zh-HK" altLang="en-US"/>
          </a:p>
        </p:txBody>
      </p:sp>
    </p:spTree>
    <p:extLst>
      <p:ext uri="{BB962C8B-B14F-4D97-AF65-F5344CB8AC3E}">
        <p14:creationId xmlns:p14="http://schemas.microsoft.com/office/powerpoint/2010/main" val="382870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65" name="Shape 403"/>
          <p:cNvSpPr>
            <a:spLocks noGrp="1" noRot="1" noChangeAspect="1"/>
          </p:cNvSpPr>
          <p:nvPr>
            <p:ph type="sldImg"/>
          </p:nvPr>
        </p:nvSpPr>
        <p:spPr>
          <a:prstGeom prst="rect">
            <a:avLst/>
          </a:prstGeom>
        </p:spPr>
        <p:txBody>
          <a:bodyPr/>
          <a:lstStyle/>
          <a:p>
            <a:endParaRPr/>
          </a:p>
        </p:txBody>
      </p:sp>
      <p:sp>
        <p:nvSpPr>
          <p:cNvPr id="1048866" name="Shape 404"/>
          <p:cNvSpPr>
            <a:spLocks noGrp="1"/>
          </p:cNvSpPr>
          <p:nvPr>
            <p:ph type="body" sz="quarter" idx="1"/>
          </p:nvPr>
        </p:nvSpPr>
        <p:spPr>
          <a:prstGeom prst="rect">
            <a:avLst/>
          </a:prstGeom>
        </p:spPr>
        <p:txBody>
          <a:bodyPr/>
          <a:lstStyle/>
          <a:p>
            <a:r>
              <a:rPr lang="zh-CN" altLang="en-US" dirty="0" smtClean="0"/>
              <a:t>严重节食的人的终生患病率是上述数值的</a:t>
            </a:r>
            <a:r>
              <a:rPr lang="en-US" altLang="zh-CN" b="1" dirty="0" smtClean="0"/>
              <a:t>18</a:t>
            </a:r>
            <a:r>
              <a:rPr lang="zh-CN" altLang="en-US" dirty="0" smtClean="0"/>
              <a:t>倍。</a:t>
            </a:r>
            <a:endParaRPr dirty="0"/>
          </a:p>
        </p:txBody>
      </p:sp>
    </p:spTree>
    <p:extLst>
      <p:ext uri="{BB962C8B-B14F-4D97-AF65-F5344CB8AC3E}">
        <p14:creationId xmlns:p14="http://schemas.microsoft.com/office/powerpoint/2010/main" val="1192025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69" name="幻灯片图像占位符 1"/>
          <p:cNvSpPr>
            <a:spLocks noGrp="1" noRot="1" noChangeAspect="1"/>
          </p:cNvSpPr>
          <p:nvPr>
            <p:ph type="sldImg"/>
          </p:nvPr>
        </p:nvSpPr>
        <p:spPr/>
      </p:sp>
      <p:sp>
        <p:nvSpPr>
          <p:cNvPr id="1048870" name="备注占位符 2"/>
          <p:cNvSpPr>
            <a:spLocks noGrp="1"/>
          </p:cNvSpPr>
          <p:nvPr>
            <p:ph type="body" idx="1"/>
          </p:nvPr>
        </p:nvSpPr>
        <p:spPr/>
        <p:txBody>
          <a:bodyPr>
            <a:normAutofit/>
          </a:bodyPr>
          <a:lstStyle/>
          <a:p>
            <a:endParaRPr lang="zh-CN" altLang="en-US"/>
          </a:p>
        </p:txBody>
      </p:sp>
      <p:sp>
        <p:nvSpPr>
          <p:cNvPr id="1048871" name="灯片编号占位符 3"/>
          <p:cNvSpPr>
            <a:spLocks noGrp="1"/>
          </p:cNvSpPr>
          <p:nvPr>
            <p:ph type="sldNum" sz="quarter" idx="10"/>
          </p:nvPr>
        </p:nvSpPr>
        <p:spPr/>
        <p:txBody>
          <a:bodyPr/>
          <a:lstStyle/>
          <a:p>
            <a:fld id="{A2D15025-1F87-49A9-8D0F-2ADB3AA7CB5E}" type="slidenum">
              <a:rPr lang="zh-HK" altLang="en-US" smtClean="0"/>
              <a:t>40</a:t>
            </a:fld>
            <a:endParaRPr lang="zh-HK" altLang="en-US"/>
          </a:p>
        </p:txBody>
      </p:sp>
    </p:spTree>
    <p:extLst>
      <p:ext uri="{BB962C8B-B14F-4D97-AF65-F5344CB8AC3E}">
        <p14:creationId xmlns:p14="http://schemas.microsoft.com/office/powerpoint/2010/main" val="3208383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74" name="幻灯片图像占位符 1"/>
          <p:cNvSpPr>
            <a:spLocks noGrp="1" noRot="1" noChangeAspect="1"/>
          </p:cNvSpPr>
          <p:nvPr>
            <p:ph type="sldImg"/>
          </p:nvPr>
        </p:nvSpPr>
        <p:spPr/>
      </p:sp>
      <p:sp>
        <p:nvSpPr>
          <p:cNvPr id="1048875" name="备注占位符 2"/>
          <p:cNvSpPr>
            <a:spLocks noGrp="1"/>
          </p:cNvSpPr>
          <p:nvPr>
            <p:ph type="body" idx="1"/>
          </p:nvPr>
        </p:nvSpPr>
        <p:spPr/>
        <p:txBody>
          <a:bodyPr>
            <a:normAutofit/>
          </a:bodyPr>
          <a:lstStyle/>
          <a:p>
            <a:endParaRPr lang="zh-CN" altLang="en-US"/>
          </a:p>
        </p:txBody>
      </p:sp>
      <p:sp>
        <p:nvSpPr>
          <p:cNvPr id="1048876" name="灯片编号占位符 3"/>
          <p:cNvSpPr>
            <a:spLocks noGrp="1"/>
          </p:cNvSpPr>
          <p:nvPr>
            <p:ph type="sldNum" sz="quarter" idx="10"/>
          </p:nvPr>
        </p:nvSpPr>
        <p:spPr/>
        <p:txBody>
          <a:bodyPr/>
          <a:lstStyle/>
          <a:p>
            <a:fld id="{A2D15025-1F87-49A9-8D0F-2ADB3AA7CB5E}" type="slidenum">
              <a:rPr lang="zh-HK" altLang="en-US" smtClean="0"/>
              <a:t>41</a:t>
            </a:fld>
            <a:endParaRPr lang="zh-HK" altLang="en-US"/>
          </a:p>
        </p:txBody>
      </p:sp>
    </p:spTree>
    <p:extLst>
      <p:ext uri="{BB962C8B-B14F-4D97-AF65-F5344CB8AC3E}">
        <p14:creationId xmlns:p14="http://schemas.microsoft.com/office/powerpoint/2010/main" val="1558284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sz="1200" b="1" i="0" u="none" strike="noStrike" kern="1200" baseline="0" dirty="0" smtClean="0">
                <a:solidFill>
                  <a:schemeClr val="tx1"/>
                </a:solidFill>
                <a:latin typeface="+mn-lt"/>
                <a:ea typeface="+mn-ea"/>
                <a:cs typeface="+mn-cs"/>
              </a:rPr>
              <a:t>美学运动项目</a:t>
            </a:r>
            <a:endParaRPr lang="en-US" altLang="zh-HK" sz="1200" b="1" i="0" u="none" strike="noStrike" kern="1200" baseline="0" dirty="0" smtClean="0">
              <a:solidFill>
                <a:schemeClr val="tx1"/>
              </a:solidFill>
              <a:latin typeface="+mn-lt"/>
              <a:ea typeface="+mn-ea"/>
              <a:cs typeface="+mn-cs"/>
            </a:endParaRPr>
          </a:p>
          <a:p>
            <a:r>
              <a:rPr lang="en-US" altLang="zh-HK" sz="1200" b="0" i="0" u="none" strike="noStrike" kern="1200" baseline="0" dirty="0" smtClean="0">
                <a:solidFill>
                  <a:schemeClr val="tx1"/>
                </a:solidFill>
                <a:latin typeface="+mn-lt"/>
                <a:ea typeface="+mn-ea"/>
                <a:cs typeface="+mn-cs"/>
              </a:rPr>
              <a:t>– </a:t>
            </a:r>
            <a:r>
              <a:rPr lang="zh-CN" altLang="en-US" sz="1200" b="0" i="0" u="none" strike="noStrike" kern="1200" baseline="0" dirty="0" smtClean="0">
                <a:solidFill>
                  <a:schemeClr val="tx1"/>
                </a:solidFill>
                <a:latin typeface="+mn-lt"/>
                <a:ea typeface="+mn-ea"/>
                <a:cs typeface="+mn-cs"/>
              </a:rPr>
              <a:t>“符合审美要求”的形象很重要</a:t>
            </a:r>
            <a:endParaRPr lang="en-US" altLang="zh-HK" sz="1200" b="0" i="0" u="none" strike="noStrike" kern="1200" baseline="0" dirty="0" smtClean="0">
              <a:solidFill>
                <a:schemeClr val="tx1"/>
              </a:solidFill>
              <a:latin typeface="+mn-lt"/>
              <a:ea typeface="+mn-ea"/>
              <a:cs typeface="+mn-cs"/>
            </a:endParaRPr>
          </a:p>
          <a:p>
            <a:r>
              <a:rPr lang="en-US" altLang="zh-HK" sz="1200" b="0" i="0" u="none" strike="noStrike" kern="1200" baseline="0" dirty="0" smtClean="0">
                <a:solidFill>
                  <a:schemeClr val="tx1"/>
                </a:solidFill>
                <a:latin typeface="+mn-lt"/>
                <a:ea typeface="+mn-ea"/>
                <a:cs typeface="+mn-cs"/>
              </a:rPr>
              <a:t>– </a:t>
            </a:r>
            <a:r>
              <a:rPr lang="zh-CN" altLang="en-US" sz="1200" b="0" i="0" u="none" strike="noStrike" kern="1200" baseline="0" dirty="0" smtClean="0">
                <a:solidFill>
                  <a:schemeClr val="tx1"/>
                </a:solidFill>
                <a:latin typeface="+mn-lt"/>
                <a:ea typeface="+mn-ea"/>
                <a:cs typeface="+mn-cs"/>
              </a:rPr>
              <a:t>裁判训练有素的眼睛：</a:t>
            </a:r>
            <a:r>
              <a:rPr lang="zh-CN" altLang="en-US" sz="1200" b="1" i="0" u="none" strike="noStrike" kern="1200" baseline="0" dirty="0" smtClean="0">
                <a:solidFill>
                  <a:schemeClr val="tx1"/>
                </a:solidFill>
                <a:latin typeface="+mn-lt"/>
                <a:ea typeface="+mn-ea"/>
                <a:cs typeface="+mn-cs"/>
              </a:rPr>
              <a:t>注：</a:t>
            </a:r>
            <a:r>
              <a:rPr lang="zh-CN" altLang="en-US" sz="1200" i="0" u="none" strike="noStrike" kern="1200" baseline="0" dirty="0" smtClean="0">
                <a:solidFill>
                  <a:schemeClr val="tx1"/>
                </a:solidFill>
                <a:latin typeface="+mn-lt"/>
                <a:ea typeface="+mn-ea"/>
                <a:cs typeface="+mn-cs"/>
              </a:rPr>
              <a:t>艺术印象分是针对体型的（除健美运动外），但是裁判是</a:t>
            </a:r>
            <a:endParaRPr lang="en-US" altLang="zh-CN" sz="1200" i="0" u="none" strike="noStrike" kern="1200" baseline="0" dirty="0" smtClean="0">
              <a:solidFill>
                <a:schemeClr val="tx1"/>
              </a:solidFill>
              <a:latin typeface="+mn-lt"/>
              <a:ea typeface="+mn-ea"/>
              <a:cs typeface="+mn-cs"/>
            </a:endParaRPr>
          </a:p>
          <a:p>
            <a:r>
              <a:rPr lang="zh-CN" altLang="en-US" b="0" dirty="0" smtClean="0"/>
              <a:t>这一领域的得分是受体型影响的</a:t>
            </a:r>
            <a:endParaRPr lang="en-US" altLang="zh-CN" b="0" dirty="0" smtClean="0"/>
          </a:p>
          <a:p>
            <a:r>
              <a:rPr lang="en-US" altLang="zh-HK" sz="1200" b="0" i="0" u="none" strike="noStrike" kern="1200" baseline="0" dirty="0" smtClean="0">
                <a:solidFill>
                  <a:schemeClr val="tx1"/>
                </a:solidFill>
                <a:latin typeface="+mn-lt"/>
                <a:ea typeface="+mn-ea"/>
                <a:cs typeface="+mn-cs"/>
              </a:rPr>
              <a:t>– </a:t>
            </a:r>
            <a:r>
              <a:rPr lang="zh-CN" altLang="en-US" sz="1200" b="0" i="0" u="none" strike="noStrike" kern="1200" baseline="0" dirty="0" smtClean="0">
                <a:solidFill>
                  <a:schemeClr val="tx1"/>
                </a:solidFill>
                <a:latin typeface="+mn-lt"/>
                <a:ea typeface="+mn-ea"/>
                <a:cs typeface="+mn-cs"/>
              </a:rPr>
              <a:t>例如，健美运动；体操运动</a:t>
            </a:r>
            <a:endParaRPr lang="en-US" altLang="zh-HK" sz="1200" b="0" i="0" u="none" strike="noStrike" kern="1200" baseline="0" dirty="0" smtClean="0">
              <a:solidFill>
                <a:schemeClr val="tx1"/>
              </a:solidFill>
              <a:latin typeface="+mn-lt"/>
              <a:ea typeface="+mn-ea"/>
              <a:cs typeface="+mn-cs"/>
            </a:endParaRPr>
          </a:p>
          <a:p>
            <a:r>
              <a:rPr lang="en-US" altLang="zh-HK" sz="1200" b="1" i="0" u="none" strike="noStrike" kern="1200" baseline="0" dirty="0" smtClean="0">
                <a:solidFill>
                  <a:schemeClr val="tx1"/>
                </a:solidFill>
                <a:latin typeface="+mn-lt"/>
                <a:ea typeface="+mn-ea"/>
                <a:cs typeface="+mn-cs"/>
              </a:rPr>
              <a:t>• </a:t>
            </a:r>
            <a:r>
              <a:rPr lang="zh-CN" altLang="en-US" sz="1200" b="1" i="0" u="none" strike="noStrike" kern="1200" baseline="0" dirty="0" smtClean="0">
                <a:solidFill>
                  <a:schemeClr val="tx1"/>
                </a:solidFill>
                <a:latin typeface="+mn-lt"/>
                <a:ea typeface="+mn-ea"/>
                <a:cs typeface="+mn-cs"/>
              </a:rPr>
              <a:t>耐力体育项目</a:t>
            </a:r>
            <a:endParaRPr lang="en-US" altLang="zh-HK" sz="1200" b="1" i="0" u="none" strike="noStrike" kern="1200" baseline="0" dirty="0" smtClean="0">
              <a:solidFill>
                <a:schemeClr val="tx1"/>
              </a:solidFill>
              <a:latin typeface="+mn-lt"/>
              <a:ea typeface="+mn-ea"/>
              <a:cs typeface="+mn-cs"/>
            </a:endParaRPr>
          </a:p>
          <a:p>
            <a:r>
              <a:rPr lang="en-US" altLang="zh-HK" sz="1200" b="0" i="0" u="none" strike="noStrike" kern="1200" baseline="0" dirty="0" smtClean="0">
                <a:solidFill>
                  <a:schemeClr val="tx1"/>
                </a:solidFill>
                <a:latin typeface="+mn-lt"/>
                <a:ea typeface="+mn-ea"/>
                <a:cs typeface="+mn-cs"/>
              </a:rPr>
              <a:t>– </a:t>
            </a:r>
            <a:r>
              <a:rPr lang="zh-CN" altLang="en-US" sz="1200" b="0" i="0" u="none" strike="noStrike" kern="1200" baseline="0" dirty="0" smtClean="0">
                <a:solidFill>
                  <a:schemeClr val="tx1"/>
                </a:solidFill>
                <a:latin typeface="+mn-lt"/>
                <a:ea typeface="+mn-ea"/>
                <a:cs typeface="+mn-cs"/>
              </a:rPr>
              <a:t>承载体重经过一段距离</a:t>
            </a:r>
            <a:endParaRPr lang="en-US" altLang="zh-HK" sz="1200" b="0" i="0" u="none" strike="noStrike" kern="1200" baseline="0" dirty="0" smtClean="0">
              <a:solidFill>
                <a:schemeClr val="tx1"/>
              </a:solidFill>
              <a:latin typeface="+mn-lt"/>
              <a:ea typeface="+mn-ea"/>
              <a:cs typeface="+mn-cs"/>
            </a:endParaRPr>
          </a:p>
          <a:p>
            <a:r>
              <a:rPr lang="en-US" altLang="zh-HK" sz="1200" b="0" i="0" u="none" strike="noStrike" kern="1200" baseline="0" dirty="0" smtClean="0">
                <a:solidFill>
                  <a:schemeClr val="tx1"/>
                </a:solidFill>
                <a:latin typeface="+mn-lt"/>
                <a:ea typeface="+mn-ea"/>
                <a:cs typeface="+mn-cs"/>
              </a:rPr>
              <a:t>– </a:t>
            </a:r>
            <a:r>
              <a:rPr lang="zh-CN" altLang="en-US" sz="1200" b="0" i="0" u="none" strike="noStrike" kern="1200" baseline="0" dirty="0" smtClean="0">
                <a:solidFill>
                  <a:schemeClr val="tx1"/>
                </a:solidFill>
                <a:latin typeface="+mn-lt"/>
                <a:ea typeface="+mn-ea"/>
                <a:cs typeface="+mn-cs"/>
              </a:rPr>
              <a:t>例如，长跑；铁人三项</a:t>
            </a:r>
            <a:endParaRPr lang="zh-HK" altLang="en-US" dirty="0" smtClean="0"/>
          </a:p>
        </p:txBody>
      </p:sp>
      <p:sp>
        <p:nvSpPr>
          <p:cNvPr id="4" name="投影片編號版面配置區 3"/>
          <p:cNvSpPr>
            <a:spLocks noGrp="1"/>
          </p:cNvSpPr>
          <p:nvPr>
            <p:ph type="sldNum" sz="quarter" idx="10"/>
          </p:nvPr>
        </p:nvSpPr>
        <p:spPr/>
        <p:txBody>
          <a:bodyPr/>
          <a:lstStyle/>
          <a:p>
            <a:fld id="{A2D15025-1F87-49A9-8D0F-2ADB3AA7CB5E}" type="slidenum">
              <a:rPr lang="zh-HK" altLang="en-US" smtClean="0"/>
              <a:pPr/>
              <a:t>7</a:t>
            </a:fld>
            <a:endParaRPr lang="zh-HK" altLang="en-US"/>
          </a:p>
        </p:txBody>
      </p:sp>
    </p:spTree>
    <p:extLst>
      <p:ext uri="{BB962C8B-B14F-4D97-AF65-F5344CB8AC3E}">
        <p14:creationId xmlns:p14="http://schemas.microsoft.com/office/powerpoint/2010/main" val="2798811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1" name="幻灯片图像占位符 1"/>
          <p:cNvSpPr>
            <a:spLocks noGrp="1" noRot="1" noChangeAspect="1"/>
          </p:cNvSpPr>
          <p:nvPr>
            <p:ph type="sldImg"/>
          </p:nvPr>
        </p:nvSpPr>
        <p:spPr/>
      </p:sp>
      <p:sp>
        <p:nvSpPr>
          <p:cNvPr id="1048882" name="备注占位符 2"/>
          <p:cNvSpPr>
            <a:spLocks noGrp="1"/>
          </p:cNvSpPr>
          <p:nvPr>
            <p:ph type="body" idx="1"/>
          </p:nvPr>
        </p:nvSpPr>
        <p:spPr/>
        <p:txBody>
          <a:bodyPr>
            <a:normAutofit/>
          </a:bodyPr>
          <a:lstStyle/>
          <a:p>
            <a:endParaRPr lang="zh-CN" altLang="en-US"/>
          </a:p>
        </p:txBody>
      </p:sp>
      <p:sp>
        <p:nvSpPr>
          <p:cNvPr id="1048883" name="灯片编号占位符 3"/>
          <p:cNvSpPr>
            <a:spLocks noGrp="1"/>
          </p:cNvSpPr>
          <p:nvPr>
            <p:ph type="sldNum" sz="quarter" idx="10"/>
          </p:nvPr>
        </p:nvSpPr>
        <p:spPr/>
        <p:txBody>
          <a:bodyPr/>
          <a:lstStyle/>
          <a:p>
            <a:fld id="{A2D15025-1F87-49A9-8D0F-2ADB3AA7CB5E}" type="slidenum">
              <a:rPr lang="zh-HK" altLang="en-US" smtClean="0"/>
              <a:t>42</a:t>
            </a:fld>
            <a:endParaRPr lang="zh-HK" altLang="en-US"/>
          </a:p>
        </p:txBody>
      </p:sp>
    </p:spTree>
    <p:extLst>
      <p:ext uri="{BB962C8B-B14F-4D97-AF65-F5344CB8AC3E}">
        <p14:creationId xmlns:p14="http://schemas.microsoft.com/office/powerpoint/2010/main" val="375463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6" name="幻灯片图像占位符 1"/>
          <p:cNvSpPr>
            <a:spLocks noGrp="1" noRot="1" noChangeAspect="1"/>
          </p:cNvSpPr>
          <p:nvPr>
            <p:ph type="sldImg"/>
          </p:nvPr>
        </p:nvSpPr>
        <p:spPr/>
      </p:sp>
      <p:sp>
        <p:nvSpPr>
          <p:cNvPr id="1048887" name="备注占位符 2"/>
          <p:cNvSpPr>
            <a:spLocks noGrp="1"/>
          </p:cNvSpPr>
          <p:nvPr>
            <p:ph type="body" idx="1"/>
          </p:nvPr>
        </p:nvSpPr>
        <p:spPr/>
        <p:txBody>
          <a:bodyPr>
            <a:normAutofit/>
          </a:bodyPr>
          <a:lstStyle/>
          <a:p>
            <a:endParaRPr lang="zh-CN" altLang="en-US"/>
          </a:p>
        </p:txBody>
      </p:sp>
      <p:sp>
        <p:nvSpPr>
          <p:cNvPr id="1048888" name="灯片编号占位符 3"/>
          <p:cNvSpPr>
            <a:spLocks noGrp="1"/>
          </p:cNvSpPr>
          <p:nvPr>
            <p:ph type="sldNum" sz="quarter" idx="10"/>
          </p:nvPr>
        </p:nvSpPr>
        <p:spPr/>
        <p:txBody>
          <a:bodyPr/>
          <a:lstStyle/>
          <a:p>
            <a:fld id="{A2D15025-1F87-49A9-8D0F-2ADB3AA7CB5E}" type="slidenum">
              <a:rPr lang="zh-HK" altLang="en-US" smtClean="0"/>
              <a:t>43</a:t>
            </a:fld>
            <a:endParaRPr lang="zh-HK" altLang="en-US"/>
          </a:p>
        </p:txBody>
      </p:sp>
    </p:spTree>
    <p:extLst>
      <p:ext uri="{BB962C8B-B14F-4D97-AF65-F5344CB8AC3E}">
        <p14:creationId xmlns:p14="http://schemas.microsoft.com/office/powerpoint/2010/main" val="41710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98" name="幻灯片图像占位符 1"/>
          <p:cNvSpPr>
            <a:spLocks noGrp="1" noRot="1" noChangeAspect="1"/>
          </p:cNvSpPr>
          <p:nvPr>
            <p:ph type="sldImg"/>
          </p:nvPr>
        </p:nvSpPr>
        <p:spPr/>
      </p:sp>
      <p:sp>
        <p:nvSpPr>
          <p:cNvPr id="1048899" name="备注占位符 2"/>
          <p:cNvSpPr>
            <a:spLocks noGrp="1"/>
          </p:cNvSpPr>
          <p:nvPr>
            <p:ph type="body" idx="1"/>
          </p:nvPr>
        </p:nvSpPr>
        <p:spPr/>
        <p:txBody>
          <a:bodyPr>
            <a:normAutofit/>
          </a:bodyPr>
          <a:lstStyle/>
          <a:p>
            <a:endParaRPr lang="zh-CN" altLang="en-US"/>
          </a:p>
        </p:txBody>
      </p:sp>
      <p:sp>
        <p:nvSpPr>
          <p:cNvPr id="1048900" name="灯片编号占位符 3"/>
          <p:cNvSpPr>
            <a:spLocks noGrp="1"/>
          </p:cNvSpPr>
          <p:nvPr>
            <p:ph type="sldNum" sz="quarter" idx="10"/>
          </p:nvPr>
        </p:nvSpPr>
        <p:spPr/>
        <p:txBody>
          <a:bodyPr/>
          <a:lstStyle/>
          <a:p>
            <a:fld id="{A2D15025-1F87-49A9-8D0F-2ADB3AA7CB5E}" type="slidenum">
              <a:rPr lang="zh-HK" altLang="en-US" smtClean="0"/>
              <a:t>44</a:t>
            </a:fld>
            <a:endParaRPr lang="zh-HK" altLang="en-US"/>
          </a:p>
        </p:txBody>
      </p:sp>
    </p:spTree>
    <p:extLst>
      <p:ext uri="{BB962C8B-B14F-4D97-AF65-F5344CB8AC3E}">
        <p14:creationId xmlns:p14="http://schemas.microsoft.com/office/powerpoint/2010/main" val="2171467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03" name="幻灯片图像占位符 1"/>
          <p:cNvSpPr>
            <a:spLocks noGrp="1" noRot="1" noChangeAspect="1"/>
          </p:cNvSpPr>
          <p:nvPr>
            <p:ph type="sldImg"/>
          </p:nvPr>
        </p:nvSpPr>
        <p:spPr/>
      </p:sp>
      <p:sp>
        <p:nvSpPr>
          <p:cNvPr id="1048904" name="备注占位符 2"/>
          <p:cNvSpPr>
            <a:spLocks noGrp="1"/>
          </p:cNvSpPr>
          <p:nvPr>
            <p:ph type="body" idx="1"/>
          </p:nvPr>
        </p:nvSpPr>
        <p:spPr/>
        <p:txBody>
          <a:bodyPr>
            <a:normAutofit/>
          </a:bodyPr>
          <a:lstStyle/>
          <a:p>
            <a:endParaRPr lang="zh-CN" altLang="en-US"/>
          </a:p>
        </p:txBody>
      </p:sp>
      <p:sp>
        <p:nvSpPr>
          <p:cNvPr id="1048905" name="灯片编号占位符 3"/>
          <p:cNvSpPr>
            <a:spLocks noGrp="1"/>
          </p:cNvSpPr>
          <p:nvPr>
            <p:ph type="sldNum" sz="quarter" idx="10"/>
          </p:nvPr>
        </p:nvSpPr>
        <p:spPr/>
        <p:txBody>
          <a:bodyPr/>
          <a:lstStyle/>
          <a:p>
            <a:fld id="{A2D15025-1F87-49A9-8D0F-2ADB3AA7CB5E}" type="slidenum">
              <a:rPr lang="zh-HK" altLang="en-US" smtClean="0"/>
              <a:t>45</a:t>
            </a:fld>
            <a:endParaRPr lang="zh-HK" altLang="en-US"/>
          </a:p>
        </p:txBody>
      </p:sp>
    </p:spTree>
    <p:extLst>
      <p:ext uri="{BB962C8B-B14F-4D97-AF65-F5344CB8AC3E}">
        <p14:creationId xmlns:p14="http://schemas.microsoft.com/office/powerpoint/2010/main" val="2643453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08" name="幻灯片图像占位符 1"/>
          <p:cNvSpPr>
            <a:spLocks noGrp="1" noRot="1" noChangeAspect="1"/>
          </p:cNvSpPr>
          <p:nvPr>
            <p:ph type="sldImg"/>
          </p:nvPr>
        </p:nvSpPr>
        <p:spPr/>
      </p:sp>
      <p:sp>
        <p:nvSpPr>
          <p:cNvPr id="1048909" name="备注占位符 2"/>
          <p:cNvSpPr>
            <a:spLocks noGrp="1"/>
          </p:cNvSpPr>
          <p:nvPr>
            <p:ph type="body" idx="1"/>
          </p:nvPr>
        </p:nvSpPr>
        <p:spPr/>
        <p:txBody>
          <a:bodyPr>
            <a:normAutofit/>
          </a:bodyPr>
          <a:lstStyle/>
          <a:p>
            <a:endParaRPr lang="zh-CN" altLang="en-US"/>
          </a:p>
        </p:txBody>
      </p:sp>
      <p:sp>
        <p:nvSpPr>
          <p:cNvPr id="1048910" name="灯片编号占位符 3"/>
          <p:cNvSpPr>
            <a:spLocks noGrp="1"/>
          </p:cNvSpPr>
          <p:nvPr>
            <p:ph type="sldNum" sz="quarter" idx="10"/>
          </p:nvPr>
        </p:nvSpPr>
        <p:spPr/>
        <p:txBody>
          <a:bodyPr/>
          <a:lstStyle/>
          <a:p>
            <a:fld id="{A2D15025-1F87-49A9-8D0F-2ADB3AA7CB5E}" type="slidenum">
              <a:rPr lang="zh-HK" altLang="en-US" smtClean="0"/>
              <a:t>46</a:t>
            </a:fld>
            <a:endParaRPr lang="zh-HK" altLang="en-US"/>
          </a:p>
        </p:txBody>
      </p:sp>
    </p:spTree>
    <p:extLst>
      <p:ext uri="{BB962C8B-B14F-4D97-AF65-F5344CB8AC3E}">
        <p14:creationId xmlns:p14="http://schemas.microsoft.com/office/powerpoint/2010/main" val="1596373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3" name="投影片圖像版面配置區 1"/>
          <p:cNvSpPr>
            <a:spLocks noGrp="1" noRot="1" noChangeAspect="1"/>
          </p:cNvSpPr>
          <p:nvPr>
            <p:ph type="sldImg"/>
          </p:nvPr>
        </p:nvSpPr>
        <p:spPr/>
      </p:sp>
      <p:sp>
        <p:nvSpPr>
          <p:cNvPr id="1048914" name="備忘稿版面配置區 2"/>
          <p:cNvSpPr>
            <a:spLocks noGrp="1"/>
          </p:cNvSpPr>
          <p:nvPr>
            <p:ph type="body" idx="1"/>
          </p:nvPr>
        </p:nvSpPr>
        <p:spPr/>
        <p:txBody>
          <a:bodyPr/>
          <a:lstStyle/>
          <a:p>
            <a:r>
              <a:rPr lang="en-US" altLang="zh-HK" dirty="0"/>
              <a:t>	</a:t>
            </a:r>
            <a:r>
              <a:rPr lang="zh-CN" altLang="en-US" dirty="0" smtClean="0"/>
              <a:t>绝对超过大多数人在类似时间段、类似的情况下进食的数量</a:t>
            </a:r>
            <a:endParaRPr lang="en-US" altLang="zh-HK" dirty="0"/>
          </a:p>
          <a:p>
            <a:r>
              <a:rPr lang="zh-CN" altLang="en-US" dirty="0" smtClean="0"/>
              <a:t>在发作期间，对进食缺乏控制（例如，感到无法停止进食或者无法控制进食的食物或进食的量</a:t>
            </a:r>
            <a:endParaRPr lang="en-US" altLang="zh-HK" dirty="0"/>
          </a:p>
          <a:p>
            <a:r>
              <a:rPr lang="zh-CN" altLang="en-US" dirty="0" smtClean="0"/>
              <a:t>平均来看，在三个月里至少一周会有两次同时发生暴食和不适当的代偿行为。</a:t>
            </a:r>
            <a:r>
              <a:rPr lang="en-US" altLang="zh-HK" dirty="0" smtClean="0"/>
              <a:t> </a:t>
            </a:r>
            <a:endParaRPr lang="en-US" altLang="zh-HK" dirty="0"/>
          </a:p>
          <a:p>
            <a:endParaRPr lang="zh-HK" altLang="en-US" dirty="0"/>
          </a:p>
        </p:txBody>
      </p:sp>
      <p:sp>
        <p:nvSpPr>
          <p:cNvPr id="1048915" name="投影片編號版面配置區 3"/>
          <p:cNvSpPr>
            <a:spLocks noGrp="1"/>
          </p:cNvSpPr>
          <p:nvPr>
            <p:ph type="sldNum" sz="quarter" idx="10"/>
          </p:nvPr>
        </p:nvSpPr>
        <p:spPr/>
        <p:txBody>
          <a:bodyPr/>
          <a:lstStyle/>
          <a:p>
            <a:fld id="{A2D15025-1F87-49A9-8D0F-2ADB3AA7CB5E}" type="slidenum">
              <a:rPr lang="zh-HK" altLang="en-US" smtClean="0"/>
              <a:t>47</a:t>
            </a:fld>
            <a:endParaRPr lang="zh-HK" altLang="en-US"/>
          </a:p>
        </p:txBody>
      </p:sp>
    </p:spTree>
    <p:extLst>
      <p:ext uri="{BB962C8B-B14F-4D97-AF65-F5344CB8AC3E}">
        <p14:creationId xmlns:p14="http://schemas.microsoft.com/office/powerpoint/2010/main" val="1943906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8" name="幻灯片图像占位符 1"/>
          <p:cNvSpPr>
            <a:spLocks noGrp="1" noRot="1" noChangeAspect="1"/>
          </p:cNvSpPr>
          <p:nvPr>
            <p:ph type="sldImg"/>
          </p:nvPr>
        </p:nvSpPr>
        <p:spPr/>
      </p:sp>
      <p:sp>
        <p:nvSpPr>
          <p:cNvPr id="1048919" name="备注占位符 2"/>
          <p:cNvSpPr>
            <a:spLocks noGrp="1"/>
          </p:cNvSpPr>
          <p:nvPr>
            <p:ph type="body" idx="1"/>
          </p:nvPr>
        </p:nvSpPr>
        <p:spPr/>
        <p:txBody>
          <a:bodyPr>
            <a:normAutofit/>
          </a:bodyPr>
          <a:lstStyle/>
          <a:p>
            <a:endParaRPr lang="zh-CN" altLang="en-US"/>
          </a:p>
        </p:txBody>
      </p:sp>
      <p:sp>
        <p:nvSpPr>
          <p:cNvPr id="1048920" name="灯片编号占位符 3"/>
          <p:cNvSpPr>
            <a:spLocks noGrp="1"/>
          </p:cNvSpPr>
          <p:nvPr>
            <p:ph type="sldNum" sz="quarter" idx="10"/>
          </p:nvPr>
        </p:nvSpPr>
        <p:spPr/>
        <p:txBody>
          <a:bodyPr/>
          <a:lstStyle/>
          <a:p>
            <a:fld id="{A2D15025-1F87-49A9-8D0F-2ADB3AA7CB5E}" type="slidenum">
              <a:rPr lang="zh-HK" altLang="en-US" smtClean="0"/>
              <a:t>48</a:t>
            </a:fld>
            <a:endParaRPr lang="zh-HK" altLang="en-US"/>
          </a:p>
        </p:txBody>
      </p:sp>
    </p:spTree>
    <p:extLst>
      <p:ext uri="{BB962C8B-B14F-4D97-AF65-F5344CB8AC3E}">
        <p14:creationId xmlns:p14="http://schemas.microsoft.com/office/powerpoint/2010/main" val="970879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3" name="幻灯片图像占位符 1"/>
          <p:cNvSpPr>
            <a:spLocks noGrp="1" noRot="1" noChangeAspect="1"/>
          </p:cNvSpPr>
          <p:nvPr>
            <p:ph type="sldImg"/>
          </p:nvPr>
        </p:nvSpPr>
        <p:spPr/>
      </p:sp>
      <p:sp>
        <p:nvSpPr>
          <p:cNvPr id="1048924" name="备注占位符 2"/>
          <p:cNvSpPr>
            <a:spLocks noGrp="1"/>
          </p:cNvSpPr>
          <p:nvPr>
            <p:ph type="body" idx="1"/>
          </p:nvPr>
        </p:nvSpPr>
        <p:spPr/>
        <p:txBody>
          <a:bodyPr>
            <a:normAutofit/>
          </a:bodyPr>
          <a:lstStyle/>
          <a:p>
            <a:endParaRPr lang="zh-CN" altLang="en-US"/>
          </a:p>
        </p:txBody>
      </p:sp>
      <p:sp>
        <p:nvSpPr>
          <p:cNvPr id="1048925" name="灯片编号占位符 3"/>
          <p:cNvSpPr>
            <a:spLocks noGrp="1"/>
          </p:cNvSpPr>
          <p:nvPr>
            <p:ph type="sldNum" sz="quarter" idx="10"/>
          </p:nvPr>
        </p:nvSpPr>
        <p:spPr/>
        <p:txBody>
          <a:bodyPr/>
          <a:lstStyle/>
          <a:p>
            <a:fld id="{A2D15025-1F87-49A9-8D0F-2ADB3AA7CB5E}" type="slidenum">
              <a:rPr lang="zh-HK" altLang="en-US" smtClean="0"/>
              <a:t>49</a:t>
            </a:fld>
            <a:endParaRPr lang="zh-HK" altLang="en-US"/>
          </a:p>
        </p:txBody>
      </p:sp>
    </p:spTree>
    <p:extLst>
      <p:ext uri="{BB962C8B-B14F-4D97-AF65-F5344CB8AC3E}">
        <p14:creationId xmlns:p14="http://schemas.microsoft.com/office/powerpoint/2010/main" val="94873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8" name="幻灯片图像占位符 1"/>
          <p:cNvSpPr>
            <a:spLocks noGrp="1" noRot="1" noChangeAspect="1"/>
          </p:cNvSpPr>
          <p:nvPr>
            <p:ph type="sldImg"/>
          </p:nvPr>
        </p:nvSpPr>
        <p:spPr/>
      </p:sp>
      <p:sp>
        <p:nvSpPr>
          <p:cNvPr id="1048929" name="备注占位符 2"/>
          <p:cNvSpPr>
            <a:spLocks noGrp="1"/>
          </p:cNvSpPr>
          <p:nvPr>
            <p:ph type="body" idx="1"/>
          </p:nvPr>
        </p:nvSpPr>
        <p:spPr/>
        <p:txBody>
          <a:bodyPr>
            <a:normAutofit/>
          </a:bodyPr>
          <a:lstStyle/>
          <a:p>
            <a:endParaRPr lang="zh-CN" altLang="en-US"/>
          </a:p>
        </p:txBody>
      </p:sp>
      <p:sp>
        <p:nvSpPr>
          <p:cNvPr id="1048930" name="灯片编号占位符 3"/>
          <p:cNvSpPr>
            <a:spLocks noGrp="1"/>
          </p:cNvSpPr>
          <p:nvPr>
            <p:ph type="sldNum" sz="quarter" idx="10"/>
          </p:nvPr>
        </p:nvSpPr>
        <p:spPr/>
        <p:txBody>
          <a:bodyPr/>
          <a:lstStyle/>
          <a:p>
            <a:fld id="{A2D15025-1F87-49A9-8D0F-2ADB3AA7CB5E}" type="slidenum">
              <a:rPr lang="zh-HK" altLang="en-US" smtClean="0"/>
              <a:t>50</a:t>
            </a:fld>
            <a:endParaRPr lang="zh-HK" altLang="en-US"/>
          </a:p>
        </p:txBody>
      </p:sp>
    </p:spTree>
    <p:extLst>
      <p:ext uri="{BB962C8B-B14F-4D97-AF65-F5344CB8AC3E}">
        <p14:creationId xmlns:p14="http://schemas.microsoft.com/office/powerpoint/2010/main" val="1503850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33" name="投影片圖像版面配置區 1"/>
          <p:cNvSpPr>
            <a:spLocks noGrp="1" noRot="1" noChangeAspect="1"/>
          </p:cNvSpPr>
          <p:nvPr>
            <p:ph type="sldImg"/>
          </p:nvPr>
        </p:nvSpPr>
        <p:spPr/>
      </p:sp>
      <p:sp>
        <p:nvSpPr>
          <p:cNvPr id="1048934" name="備忘稿版面配置區 2"/>
          <p:cNvSpPr>
            <a:spLocks noGrp="1"/>
          </p:cNvSpPr>
          <p:nvPr>
            <p:ph type="body" idx="1"/>
          </p:nvPr>
        </p:nvSpPr>
        <p:spPr/>
        <p:txBody>
          <a:bodyPr/>
          <a:lstStyle/>
          <a:p>
            <a:r>
              <a:rPr lang="zh-CN" altLang="en-US" dirty="0" smtClean="0"/>
              <a:t>自尊心弱</a:t>
            </a:r>
            <a:endParaRPr lang="en-US" altLang="zh-HK" dirty="0"/>
          </a:p>
          <a:p>
            <a:r>
              <a:rPr lang="zh-CN" altLang="en-US" dirty="0" smtClean="0"/>
              <a:t>在生活中感到能力不足或缺乏控制</a:t>
            </a:r>
            <a:endParaRPr lang="en-US" altLang="zh-HK" dirty="0"/>
          </a:p>
          <a:p>
            <a:pPr lvl="1"/>
            <a:r>
              <a:rPr lang="zh-CN" altLang="en-US" dirty="0" smtClean="0"/>
              <a:t>食物和对食物的控制被用于尝试应对糟糕感觉</a:t>
            </a:r>
            <a:endParaRPr lang="en-US" altLang="zh-HK" dirty="0"/>
          </a:p>
          <a:p>
            <a:r>
              <a:rPr lang="zh-CN" altLang="en-US" dirty="0" smtClean="0"/>
              <a:t>害怕变胖</a:t>
            </a:r>
            <a:endParaRPr lang="en-US" altLang="zh-HK" dirty="0"/>
          </a:p>
          <a:p>
            <a:r>
              <a:rPr lang="zh-CN" altLang="en-US" dirty="0" smtClean="0"/>
              <a:t>抑郁、焦虑、生气和孤独感</a:t>
            </a:r>
            <a:endParaRPr lang="en-US" altLang="zh-HK" dirty="0"/>
          </a:p>
          <a:p>
            <a:r>
              <a:rPr lang="zh-CN" altLang="en-US" dirty="0" smtClean="0"/>
              <a:t>高度重视外在强化和赞同</a:t>
            </a:r>
            <a:endParaRPr lang="en-US" altLang="zh-HK" dirty="0"/>
          </a:p>
          <a:p>
            <a:r>
              <a:rPr lang="zh-CN" altLang="en-US" dirty="0" smtClean="0"/>
              <a:t>很少不服从</a:t>
            </a:r>
            <a:endParaRPr lang="en-US" altLang="zh-HK" dirty="0"/>
          </a:p>
          <a:p>
            <a:r>
              <a:rPr lang="zh-CN" altLang="en-US" dirty="0" smtClean="0"/>
              <a:t>完美主义者</a:t>
            </a:r>
            <a:endParaRPr lang="en-US" altLang="zh-HK" dirty="0"/>
          </a:p>
          <a:p>
            <a:r>
              <a:rPr lang="zh-CN" altLang="en-US" dirty="0" smtClean="0"/>
              <a:t>成就导向型</a:t>
            </a:r>
            <a:endParaRPr lang="en-US" altLang="zh-HK" dirty="0"/>
          </a:p>
          <a:p>
            <a:pPr lvl="1"/>
            <a:r>
              <a:rPr lang="zh-CN" altLang="en-US" dirty="0" smtClean="0"/>
              <a:t>好学生</a:t>
            </a:r>
            <a:endParaRPr lang="en-US" altLang="zh-HK" dirty="0"/>
          </a:p>
          <a:p>
            <a:pPr lvl="1"/>
            <a:r>
              <a:rPr lang="zh-CN" altLang="en-US" dirty="0" smtClean="0"/>
              <a:t>优秀的运动员</a:t>
            </a:r>
            <a:endParaRPr lang="en-US" altLang="zh-HK" dirty="0"/>
          </a:p>
          <a:p>
            <a:pPr lvl="1"/>
            <a:r>
              <a:rPr lang="zh-CN" altLang="en-US" dirty="0" smtClean="0"/>
              <a:t>有竞争力的职业</a:t>
            </a:r>
            <a:endParaRPr lang="en-US" altLang="zh-HK" dirty="0"/>
          </a:p>
          <a:p>
            <a:endParaRPr lang="zh-HK" altLang="en-US" dirty="0"/>
          </a:p>
        </p:txBody>
      </p:sp>
      <p:sp>
        <p:nvSpPr>
          <p:cNvPr id="1048935" name="投影片編號版面配置區 3"/>
          <p:cNvSpPr>
            <a:spLocks noGrp="1"/>
          </p:cNvSpPr>
          <p:nvPr>
            <p:ph type="sldNum" sz="quarter" idx="10"/>
          </p:nvPr>
        </p:nvSpPr>
        <p:spPr/>
        <p:txBody>
          <a:bodyPr/>
          <a:lstStyle/>
          <a:p>
            <a:fld id="{A2D15025-1F87-49A9-8D0F-2ADB3AA7CB5E}" type="slidenum">
              <a:rPr lang="zh-HK" altLang="en-US" smtClean="0"/>
              <a:t>51</a:t>
            </a:fld>
            <a:endParaRPr lang="zh-HK" altLang="en-US"/>
          </a:p>
        </p:txBody>
      </p:sp>
    </p:spTree>
    <p:extLst>
      <p:ext uri="{BB962C8B-B14F-4D97-AF65-F5344CB8AC3E}">
        <p14:creationId xmlns:p14="http://schemas.microsoft.com/office/powerpoint/2010/main" val="1750456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sz="1200" b="1" i="0" u="none" strike="noStrike" kern="1200" baseline="0" dirty="0" smtClean="0">
                <a:solidFill>
                  <a:schemeClr val="tx1"/>
                </a:solidFill>
                <a:latin typeface="+mn-lt"/>
                <a:ea typeface="+mn-ea"/>
                <a:cs typeface="+mn-cs"/>
              </a:rPr>
              <a:t>美学运动项目</a:t>
            </a:r>
            <a:endParaRPr lang="en-US" altLang="zh-HK" sz="1200" b="1" i="0" u="none" strike="noStrike" kern="1200" baseline="0" dirty="0" smtClean="0">
              <a:solidFill>
                <a:schemeClr val="tx1"/>
              </a:solidFill>
              <a:latin typeface="+mn-lt"/>
              <a:ea typeface="+mn-ea"/>
              <a:cs typeface="+mn-cs"/>
            </a:endParaRPr>
          </a:p>
          <a:p>
            <a:r>
              <a:rPr lang="en-US" altLang="zh-HK" sz="1200" b="0" i="0" u="none" strike="noStrike" kern="1200" baseline="0" dirty="0" smtClean="0">
                <a:solidFill>
                  <a:schemeClr val="tx1"/>
                </a:solidFill>
                <a:latin typeface="+mn-lt"/>
                <a:ea typeface="+mn-ea"/>
                <a:cs typeface="+mn-cs"/>
              </a:rPr>
              <a:t>– </a:t>
            </a:r>
            <a:r>
              <a:rPr lang="zh-CN" altLang="en-US" sz="1200" b="0" i="0" u="none" strike="noStrike" kern="1200" baseline="0" dirty="0" smtClean="0">
                <a:solidFill>
                  <a:schemeClr val="tx1"/>
                </a:solidFill>
                <a:latin typeface="+mn-lt"/>
                <a:ea typeface="+mn-ea"/>
                <a:cs typeface="+mn-cs"/>
              </a:rPr>
              <a:t>“符合审美要求”的形象很重要</a:t>
            </a:r>
            <a:endParaRPr lang="en-US" altLang="zh-HK" sz="1200" b="0" i="0" u="none" strike="noStrike" kern="1200" baseline="0" dirty="0" smtClean="0">
              <a:solidFill>
                <a:schemeClr val="tx1"/>
              </a:solidFill>
              <a:latin typeface="+mn-lt"/>
              <a:ea typeface="+mn-ea"/>
              <a:cs typeface="+mn-cs"/>
            </a:endParaRPr>
          </a:p>
          <a:p>
            <a:r>
              <a:rPr lang="en-US" altLang="zh-HK" sz="1200" b="0" i="0" u="none" strike="noStrike" kern="1200" baseline="0" dirty="0" smtClean="0">
                <a:solidFill>
                  <a:schemeClr val="tx1"/>
                </a:solidFill>
                <a:latin typeface="+mn-lt"/>
                <a:ea typeface="+mn-ea"/>
                <a:cs typeface="+mn-cs"/>
              </a:rPr>
              <a:t>– </a:t>
            </a:r>
            <a:r>
              <a:rPr lang="zh-CN" altLang="en-US" sz="1200" b="0" i="0" u="none" strike="noStrike" kern="1200" baseline="0" dirty="0" smtClean="0">
                <a:solidFill>
                  <a:schemeClr val="tx1"/>
                </a:solidFill>
                <a:latin typeface="+mn-lt"/>
                <a:ea typeface="+mn-ea"/>
                <a:cs typeface="+mn-cs"/>
              </a:rPr>
              <a:t>裁判训练有素的眼睛：注：艺术印象分是针对体型的（除健美运动外），但是裁判是</a:t>
            </a:r>
            <a:endParaRPr lang="en-US" altLang="zh-CN" sz="1200" b="0" i="0" u="none" strike="noStrike" kern="1200" baseline="0" dirty="0" smtClean="0">
              <a:solidFill>
                <a:schemeClr val="tx1"/>
              </a:solidFill>
              <a:latin typeface="+mn-lt"/>
              <a:ea typeface="+mn-ea"/>
              <a:cs typeface="+mn-cs"/>
            </a:endParaRPr>
          </a:p>
          <a:p>
            <a:r>
              <a:rPr lang="zh-CN" altLang="en-US" dirty="0" smtClean="0"/>
              <a:t>这一领域的分数是受体型影响的</a:t>
            </a:r>
            <a:endParaRPr lang="en-US" altLang="zh-HK" sz="1200" b="0" i="0" u="none" strike="noStrike" kern="1200" baseline="0" dirty="0" smtClean="0">
              <a:solidFill>
                <a:schemeClr val="tx1"/>
              </a:solidFill>
              <a:latin typeface="+mn-lt"/>
              <a:ea typeface="+mn-ea"/>
              <a:cs typeface="+mn-cs"/>
            </a:endParaRPr>
          </a:p>
          <a:p>
            <a:r>
              <a:rPr lang="en-US" altLang="zh-HK" sz="1200" b="0" i="0" u="none" strike="noStrike" kern="1200" baseline="0" dirty="0" smtClean="0">
                <a:solidFill>
                  <a:schemeClr val="tx1"/>
                </a:solidFill>
                <a:latin typeface="+mn-lt"/>
                <a:ea typeface="+mn-ea"/>
                <a:cs typeface="+mn-cs"/>
              </a:rPr>
              <a:t>– </a:t>
            </a:r>
            <a:r>
              <a:rPr lang="zh-CN" altLang="en-US" sz="1200" b="0" i="0" u="none" strike="noStrike" kern="1200" baseline="0" dirty="0" smtClean="0">
                <a:solidFill>
                  <a:schemeClr val="tx1"/>
                </a:solidFill>
                <a:latin typeface="+mn-lt"/>
                <a:ea typeface="+mn-ea"/>
                <a:cs typeface="+mn-cs"/>
              </a:rPr>
              <a:t>例如，健美运动；体操运动</a:t>
            </a:r>
            <a:endParaRPr lang="en-US" altLang="zh-HK" sz="1200" b="0" i="0" u="none" strike="noStrike" kern="1200" baseline="0" dirty="0" smtClean="0">
              <a:solidFill>
                <a:schemeClr val="tx1"/>
              </a:solidFill>
              <a:latin typeface="+mn-lt"/>
              <a:ea typeface="+mn-ea"/>
              <a:cs typeface="+mn-cs"/>
            </a:endParaRPr>
          </a:p>
          <a:p>
            <a:r>
              <a:rPr lang="en-US" altLang="zh-HK" sz="1200" b="0" i="0" u="none" strike="noStrike" kern="1200" baseline="0" dirty="0" smtClean="0">
                <a:solidFill>
                  <a:schemeClr val="tx1"/>
                </a:solidFill>
                <a:latin typeface="+mn-lt"/>
                <a:ea typeface="+mn-ea"/>
                <a:cs typeface="+mn-cs"/>
              </a:rPr>
              <a:t>• </a:t>
            </a:r>
            <a:r>
              <a:rPr lang="zh-CN" altLang="en-US" sz="1200" b="1" i="0" u="none" strike="noStrike" kern="1200" baseline="0" dirty="0" smtClean="0">
                <a:solidFill>
                  <a:schemeClr val="tx1"/>
                </a:solidFill>
                <a:latin typeface="+mn-lt"/>
                <a:ea typeface="+mn-ea"/>
                <a:cs typeface="+mn-cs"/>
              </a:rPr>
              <a:t>耐力体育项目</a:t>
            </a:r>
            <a:endParaRPr lang="en-US" altLang="zh-HK" sz="1200" b="1" i="0" u="none" strike="noStrike" kern="1200" baseline="0" dirty="0" smtClean="0">
              <a:solidFill>
                <a:schemeClr val="tx1"/>
              </a:solidFill>
              <a:latin typeface="+mn-lt"/>
              <a:ea typeface="+mn-ea"/>
              <a:cs typeface="+mn-cs"/>
            </a:endParaRPr>
          </a:p>
          <a:p>
            <a:r>
              <a:rPr lang="en-US" altLang="zh-HK" sz="1200" b="0" i="0" u="none" strike="noStrike" kern="1200" baseline="0" dirty="0" smtClean="0">
                <a:solidFill>
                  <a:schemeClr val="tx1"/>
                </a:solidFill>
                <a:latin typeface="+mn-lt"/>
                <a:ea typeface="+mn-ea"/>
                <a:cs typeface="+mn-cs"/>
              </a:rPr>
              <a:t>– </a:t>
            </a:r>
            <a:r>
              <a:rPr lang="zh-CN" altLang="en-US" sz="1200" b="0" i="0" u="none" strike="noStrike" kern="1200" baseline="0" dirty="0" smtClean="0">
                <a:solidFill>
                  <a:schemeClr val="tx1"/>
                </a:solidFill>
                <a:latin typeface="+mn-lt"/>
                <a:ea typeface="+mn-ea"/>
                <a:cs typeface="+mn-cs"/>
              </a:rPr>
              <a:t>承载体重经过一段距离</a:t>
            </a:r>
            <a:endParaRPr lang="en-US" altLang="zh-HK" sz="1200" b="0" i="0" u="none" strike="noStrike" kern="1200" baseline="0" dirty="0" smtClean="0">
              <a:solidFill>
                <a:schemeClr val="tx1"/>
              </a:solidFill>
              <a:latin typeface="+mn-lt"/>
              <a:ea typeface="+mn-ea"/>
              <a:cs typeface="+mn-cs"/>
            </a:endParaRPr>
          </a:p>
          <a:p>
            <a:r>
              <a:rPr lang="en-US" altLang="zh-HK" sz="1200" b="0" i="0" u="none" strike="noStrike" kern="1200" baseline="0" dirty="0" smtClean="0">
                <a:solidFill>
                  <a:schemeClr val="tx1"/>
                </a:solidFill>
                <a:latin typeface="+mn-lt"/>
                <a:ea typeface="+mn-ea"/>
                <a:cs typeface="+mn-cs"/>
              </a:rPr>
              <a:t>– </a:t>
            </a:r>
            <a:r>
              <a:rPr lang="zh-CN" altLang="en-US" sz="1200" b="0" i="0" u="none" strike="noStrike" kern="1200" baseline="0" dirty="0" smtClean="0">
                <a:solidFill>
                  <a:schemeClr val="tx1"/>
                </a:solidFill>
                <a:latin typeface="+mn-lt"/>
                <a:ea typeface="+mn-ea"/>
                <a:cs typeface="+mn-cs"/>
              </a:rPr>
              <a:t>例如，长跑；铁人三</a:t>
            </a:r>
            <a:r>
              <a:rPr lang="zh-CN" altLang="en-US" dirty="0" smtClean="0"/>
              <a:t>项</a:t>
            </a:r>
            <a:r>
              <a:rPr lang="en-US" altLang="zh-HK" sz="1200" b="0" i="0" u="none" strike="noStrike" kern="1200" baseline="0" dirty="0" smtClean="0">
                <a:solidFill>
                  <a:schemeClr val="tx1"/>
                </a:solidFill>
                <a:latin typeface="+mn-lt"/>
                <a:ea typeface="+mn-ea"/>
                <a:cs typeface="+mn-cs"/>
              </a:rPr>
              <a:t/>
            </a:r>
            <a:br>
              <a:rPr lang="en-US" altLang="zh-HK" sz="1200" b="0" i="0" u="none" strike="noStrike" kern="1200" baseline="0" dirty="0" smtClean="0">
                <a:solidFill>
                  <a:schemeClr val="tx1"/>
                </a:solidFill>
                <a:latin typeface="+mn-lt"/>
                <a:ea typeface="+mn-ea"/>
                <a:cs typeface="+mn-cs"/>
              </a:rPr>
            </a:br>
            <a:r>
              <a:rPr lang="en-US" altLang="zh-HK" sz="1200" b="0" i="0" u="none" strike="noStrike" kern="1200" baseline="0" dirty="0" smtClean="0">
                <a:solidFill>
                  <a:schemeClr val="tx1"/>
                </a:solidFill>
                <a:latin typeface="+mn-lt"/>
                <a:ea typeface="+mn-ea"/>
                <a:cs typeface="+mn-cs"/>
              </a:rPr>
              <a:t/>
            </a:r>
            <a:br>
              <a:rPr lang="en-US" altLang="zh-HK" sz="1200" b="0" i="0" u="none" strike="noStrike" kern="1200" baseline="0" dirty="0" smtClean="0">
                <a:solidFill>
                  <a:schemeClr val="tx1"/>
                </a:solidFill>
                <a:latin typeface="+mn-lt"/>
                <a:ea typeface="+mn-ea"/>
                <a:cs typeface="+mn-cs"/>
              </a:rPr>
            </a:br>
            <a:r>
              <a:rPr lang="en-US" altLang="zh-HK" sz="1200" b="0" i="0" u="none" strike="noStrike" kern="1200" baseline="0" dirty="0" smtClean="0">
                <a:solidFill>
                  <a:schemeClr val="tx1"/>
                </a:solidFill>
                <a:latin typeface="+mn-lt"/>
                <a:ea typeface="+mn-ea"/>
                <a:cs typeface="+mn-cs"/>
              </a:rPr>
              <a:t> Olds </a:t>
            </a:r>
            <a:r>
              <a:rPr lang="zh-CN" altLang="en-US" sz="1200" b="0" i="0" u="none" strike="noStrike" kern="1200" baseline="0" dirty="0" smtClean="0">
                <a:solidFill>
                  <a:schemeClr val="tx1"/>
                </a:solidFill>
                <a:latin typeface="+mn-lt"/>
                <a:ea typeface="+mn-ea"/>
                <a:cs typeface="+mn-cs"/>
              </a:rPr>
              <a:t>等人</a:t>
            </a:r>
            <a:r>
              <a:rPr lang="en-US" altLang="zh-HK" sz="1200" b="0" i="0" u="none" strike="noStrike" kern="1200" baseline="0" dirty="0" smtClean="0">
                <a:solidFill>
                  <a:schemeClr val="tx1"/>
                </a:solidFill>
                <a:latin typeface="+mn-lt"/>
                <a:ea typeface="+mn-ea"/>
                <a:cs typeface="+mn-cs"/>
              </a:rPr>
              <a:t>1993 (</a:t>
            </a:r>
            <a:r>
              <a:rPr lang="zh-CN" altLang="en-US" sz="1200" b="0" i="0" u="none" strike="noStrike" kern="1200" baseline="0" dirty="0" smtClean="0">
                <a:solidFill>
                  <a:schemeClr val="tx1"/>
                </a:solidFill>
                <a:latin typeface="+mn-lt"/>
                <a:ea typeface="+mn-ea"/>
                <a:cs typeface="+mn-cs"/>
              </a:rPr>
              <a:t>数学建模</a:t>
            </a:r>
            <a:r>
              <a:rPr lang="en-US" altLang="zh-HK" sz="1200" b="0" i="0" u="none" strike="noStrike" kern="1200" baseline="0" dirty="0" smtClean="0">
                <a:solidFill>
                  <a:schemeClr val="tx1"/>
                </a:solidFill>
                <a:latin typeface="+mn-lt"/>
                <a:ea typeface="+mn-ea"/>
                <a:cs typeface="+mn-cs"/>
              </a:rPr>
              <a:t>) 4000</a:t>
            </a:r>
            <a:r>
              <a:rPr lang="zh-CN" altLang="en-US" sz="1200" b="0" i="0" u="none" strike="noStrike" kern="1200" baseline="0" dirty="0" smtClean="0">
                <a:solidFill>
                  <a:schemeClr val="tx1"/>
                </a:solidFill>
                <a:latin typeface="+mn-lt"/>
                <a:ea typeface="+mn-ea"/>
                <a:cs typeface="+mn-cs"/>
              </a:rPr>
              <a:t>米自行车争先赛</a:t>
            </a:r>
            <a:r>
              <a:rPr lang="en-US" altLang="zh-HK" sz="1200" b="0" i="0" u="none" strike="noStrike" kern="1200" baseline="0" dirty="0" smtClean="0">
                <a:solidFill>
                  <a:schemeClr val="tx1"/>
                </a:solidFill>
                <a:latin typeface="+mn-lt"/>
                <a:ea typeface="+mn-ea"/>
                <a:cs typeface="+mn-cs"/>
              </a:rPr>
              <a:t>4000</a:t>
            </a:r>
            <a:r>
              <a:rPr lang="zh-CN" altLang="en-US" sz="1200" b="0" i="0" u="none" strike="noStrike" kern="1200" baseline="0" dirty="0" smtClean="0">
                <a:solidFill>
                  <a:schemeClr val="tx1"/>
                </a:solidFill>
                <a:latin typeface="+mn-lt"/>
                <a:ea typeface="+mn-ea"/>
                <a:cs typeface="+mn-cs"/>
              </a:rPr>
              <a:t>米自行车争先赛 </a:t>
            </a:r>
            <a:r>
              <a:rPr lang="en-US" altLang="zh-HK" sz="1200" b="0" i="0" u="none" strike="noStrike" kern="1200" baseline="0" dirty="0" smtClean="0">
                <a:solidFill>
                  <a:schemeClr val="tx1"/>
                </a:solidFill>
                <a:latin typeface="+mn-lt"/>
                <a:ea typeface="+mn-ea"/>
                <a:cs typeface="+mn-cs"/>
              </a:rPr>
              <a:t>– ↑ 2</a:t>
            </a:r>
            <a:r>
              <a:rPr lang="zh-CN" altLang="en-US" sz="1200" b="0" i="0" u="none" strike="noStrike" kern="1200" baseline="0" dirty="0" smtClean="0">
                <a:solidFill>
                  <a:schemeClr val="tx1"/>
                </a:solidFill>
                <a:latin typeface="+mn-lt"/>
                <a:ea typeface="+mn-ea"/>
                <a:cs typeface="+mn-cs"/>
              </a:rPr>
              <a:t>公斤体脂</a:t>
            </a:r>
            <a:r>
              <a:rPr lang="en-US" altLang="zh-HK" sz="1200" b="0" i="0" u="none" strike="noStrike" kern="1200" baseline="0" dirty="0" smtClean="0">
                <a:solidFill>
                  <a:schemeClr val="tx1"/>
                </a:solidFill>
                <a:latin typeface="+mn-lt"/>
                <a:ea typeface="+mn-ea"/>
                <a:cs typeface="+mn-cs"/>
              </a:rPr>
              <a:t>→ ↑ 1.5</a:t>
            </a:r>
            <a:r>
              <a:rPr lang="zh-CN" altLang="en-US" sz="1200" b="0" i="0" u="none" strike="noStrike" kern="1200" baseline="0" dirty="0" smtClean="0">
                <a:solidFill>
                  <a:schemeClr val="tx1"/>
                </a:solidFill>
                <a:latin typeface="+mn-lt"/>
                <a:ea typeface="+mn-ea"/>
                <a:cs typeface="+mn-cs"/>
              </a:rPr>
              <a:t>秒 </a:t>
            </a:r>
            <a:r>
              <a:rPr lang="en-US" altLang="zh-HK" sz="1200" b="0" i="0" u="none" strike="noStrike" kern="1200" baseline="0" dirty="0" smtClean="0">
                <a:solidFill>
                  <a:schemeClr val="tx1"/>
                </a:solidFill>
                <a:latin typeface="+mn-lt"/>
                <a:ea typeface="+mn-ea"/>
                <a:cs typeface="+mn-cs"/>
              </a:rPr>
              <a:t>(20</a:t>
            </a:r>
            <a:r>
              <a:rPr lang="zh-CN" altLang="en-US" sz="1200" b="0" i="0" u="none" strike="noStrike" kern="1200" baseline="0" dirty="0" smtClean="0">
                <a:solidFill>
                  <a:schemeClr val="tx1"/>
                </a:solidFill>
                <a:latin typeface="+mn-lt"/>
                <a:ea typeface="+mn-ea"/>
                <a:cs typeface="+mn-cs"/>
              </a:rPr>
              <a:t>米</a:t>
            </a:r>
            <a:r>
              <a:rPr lang="en-US" altLang="zh-HK" sz="1200" b="0" i="0" u="none" strike="noStrike" kern="1200" baseline="0" dirty="0" smtClean="0">
                <a:solidFill>
                  <a:schemeClr val="tx1"/>
                </a:solidFill>
                <a:latin typeface="+mn-lt"/>
                <a:ea typeface="+mn-ea"/>
                <a:cs typeface="+mn-cs"/>
              </a:rPr>
              <a:t>) 40</a:t>
            </a:r>
            <a:r>
              <a:rPr lang="zh-CN" altLang="en-US" sz="1200" b="0" i="0" u="none" strike="noStrike" kern="1200" baseline="0" dirty="0" smtClean="0">
                <a:solidFill>
                  <a:schemeClr val="tx1"/>
                </a:solidFill>
                <a:latin typeface="+mn-lt"/>
                <a:ea typeface="+mn-ea"/>
                <a:cs typeface="+mn-cs"/>
              </a:rPr>
              <a:t>公里计时赛</a:t>
            </a:r>
            <a:r>
              <a:rPr lang="en-US" altLang="zh-HK" sz="1200" b="0" i="0" u="none" strike="noStrike" kern="1200" baseline="0" dirty="0" smtClean="0">
                <a:solidFill>
                  <a:schemeClr val="tx1"/>
                </a:solidFill>
                <a:latin typeface="+mn-lt"/>
                <a:ea typeface="+mn-ea"/>
                <a:cs typeface="+mn-cs"/>
              </a:rPr>
              <a:t>40</a:t>
            </a:r>
            <a:r>
              <a:rPr lang="zh-CN" altLang="en-US" sz="1200" b="0" i="0" u="none" strike="noStrike" kern="1200" baseline="0" dirty="0" smtClean="0">
                <a:solidFill>
                  <a:schemeClr val="tx1"/>
                </a:solidFill>
                <a:latin typeface="+mn-lt"/>
                <a:ea typeface="+mn-ea"/>
                <a:cs typeface="+mn-cs"/>
              </a:rPr>
              <a:t>公里计时赛</a:t>
            </a:r>
            <a:r>
              <a:rPr lang="en-US" altLang="zh-HK" sz="1200" b="0" i="0" u="none" strike="noStrike" kern="1200" baseline="0" dirty="0" smtClean="0">
                <a:solidFill>
                  <a:schemeClr val="tx1"/>
                </a:solidFill>
                <a:latin typeface="+mn-lt"/>
                <a:ea typeface="+mn-ea"/>
                <a:cs typeface="+mn-cs"/>
              </a:rPr>
              <a:t>– ↑ 2</a:t>
            </a:r>
            <a:r>
              <a:rPr lang="zh-CN" altLang="en-US" sz="1200" b="0" i="0" u="none" strike="noStrike" kern="1200" baseline="0" dirty="0" smtClean="0">
                <a:solidFill>
                  <a:schemeClr val="tx1"/>
                </a:solidFill>
                <a:latin typeface="+mn-lt"/>
                <a:ea typeface="+mn-ea"/>
                <a:cs typeface="+mn-cs"/>
              </a:rPr>
              <a:t>公斤体脂</a:t>
            </a:r>
            <a:r>
              <a:rPr lang="en-US" altLang="zh-HK" sz="1200" b="0" i="0" u="none" strike="noStrike" kern="1200" baseline="0" dirty="0" smtClean="0">
                <a:solidFill>
                  <a:schemeClr val="tx1"/>
                </a:solidFill>
                <a:latin typeface="+mn-lt"/>
                <a:ea typeface="+mn-ea"/>
                <a:cs typeface="+mn-cs"/>
              </a:rPr>
              <a:t>→ ↑15</a:t>
            </a:r>
            <a:r>
              <a:rPr lang="zh-CN" altLang="en-US" sz="1200" b="0" i="0" u="none" strike="noStrike" kern="1200" baseline="0" dirty="0" smtClean="0">
                <a:solidFill>
                  <a:schemeClr val="tx1"/>
                </a:solidFill>
                <a:latin typeface="+mn-lt"/>
                <a:ea typeface="+mn-ea"/>
                <a:cs typeface="+mn-cs"/>
              </a:rPr>
              <a:t>秒</a:t>
            </a:r>
            <a:r>
              <a:rPr lang="en-US" altLang="zh-HK" sz="1200" b="0" i="0" u="none" strike="noStrike" kern="1200" baseline="0" dirty="0" smtClean="0">
                <a:solidFill>
                  <a:schemeClr val="tx1"/>
                </a:solidFill>
                <a:latin typeface="+mn-lt"/>
                <a:ea typeface="+mn-ea"/>
                <a:cs typeface="+mn-cs"/>
              </a:rPr>
              <a:t> (180</a:t>
            </a:r>
            <a:r>
              <a:rPr lang="zh-CN" altLang="en-US" sz="1200" b="0" i="0" u="none" strike="noStrike" kern="1200" baseline="0" dirty="0" smtClean="0">
                <a:solidFill>
                  <a:schemeClr val="tx1"/>
                </a:solidFill>
                <a:latin typeface="+mn-lt"/>
                <a:ea typeface="+mn-ea"/>
                <a:cs typeface="+mn-cs"/>
              </a:rPr>
              <a:t>米</a:t>
            </a:r>
            <a:r>
              <a:rPr lang="en-US" altLang="zh-HK" sz="1200" b="0" i="0" u="none" strike="noStrike" kern="1200" baseline="0" dirty="0" smtClean="0">
                <a:solidFill>
                  <a:schemeClr val="tx1"/>
                </a:solidFill>
                <a:latin typeface="+mn-lt"/>
                <a:ea typeface="+mn-ea"/>
                <a:cs typeface="+mn-cs"/>
              </a:rPr>
              <a:t>)</a:t>
            </a:r>
            <a:endParaRPr lang="zh-HK" altLang="en-US" dirty="0"/>
          </a:p>
          <a:p>
            <a:endParaRPr lang="zh-HK" altLang="en-US" dirty="0"/>
          </a:p>
        </p:txBody>
      </p:sp>
      <p:sp>
        <p:nvSpPr>
          <p:cNvPr id="4" name="投影片編號版面配置區 3"/>
          <p:cNvSpPr>
            <a:spLocks noGrp="1"/>
          </p:cNvSpPr>
          <p:nvPr>
            <p:ph type="sldNum" sz="quarter" idx="10"/>
          </p:nvPr>
        </p:nvSpPr>
        <p:spPr/>
        <p:txBody>
          <a:bodyPr/>
          <a:lstStyle/>
          <a:p>
            <a:fld id="{A2D15025-1F87-49A9-8D0F-2ADB3AA7CB5E}" type="slidenum">
              <a:rPr lang="zh-HK" altLang="en-US" smtClean="0"/>
              <a:pPr/>
              <a:t>8</a:t>
            </a:fld>
            <a:endParaRPr lang="zh-HK" altLang="en-US"/>
          </a:p>
        </p:txBody>
      </p:sp>
    </p:spTree>
    <p:extLst>
      <p:ext uri="{BB962C8B-B14F-4D97-AF65-F5344CB8AC3E}">
        <p14:creationId xmlns:p14="http://schemas.microsoft.com/office/powerpoint/2010/main" val="19446779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38" name="幻灯片图像占位符 1"/>
          <p:cNvSpPr>
            <a:spLocks noGrp="1" noRot="1" noChangeAspect="1"/>
          </p:cNvSpPr>
          <p:nvPr>
            <p:ph type="sldImg"/>
          </p:nvPr>
        </p:nvSpPr>
        <p:spPr/>
      </p:sp>
      <p:sp>
        <p:nvSpPr>
          <p:cNvPr id="1048939" name="备注占位符 2"/>
          <p:cNvSpPr>
            <a:spLocks noGrp="1"/>
          </p:cNvSpPr>
          <p:nvPr>
            <p:ph type="body" idx="1"/>
          </p:nvPr>
        </p:nvSpPr>
        <p:spPr/>
        <p:txBody>
          <a:bodyPr>
            <a:normAutofit/>
          </a:bodyPr>
          <a:lstStyle/>
          <a:p>
            <a:endParaRPr lang="zh-CN" altLang="en-US"/>
          </a:p>
        </p:txBody>
      </p:sp>
      <p:sp>
        <p:nvSpPr>
          <p:cNvPr id="1048940" name="灯片编号占位符 3"/>
          <p:cNvSpPr>
            <a:spLocks noGrp="1"/>
          </p:cNvSpPr>
          <p:nvPr>
            <p:ph type="sldNum" sz="quarter" idx="10"/>
          </p:nvPr>
        </p:nvSpPr>
        <p:spPr/>
        <p:txBody>
          <a:bodyPr/>
          <a:lstStyle/>
          <a:p>
            <a:fld id="{A2D15025-1F87-49A9-8D0F-2ADB3AA7CB5E}" type="slidenum">
              <a:rPr lang="zh-HK" altLang="en-US" smtClean="0"/>
              <a:t>52</a:t>
            </a:fld>
            <a:endParaRPr lang="zh-HK" altLang="en-US"/>
          </a:p>
        </p:txBody>
      </p:sp>
    </p:spTree>
    <p:extLst>
      <p:ext uri="{BB962C8B-B14F-4D97-AF65-F5344CB8AC3E}">
        <p14:creationId xmlns:p14="http://schemas.microsoft.com/office/powerpoint/2010/main" val="3743707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59" name="幻灯片图像占位符 1"/>
          <p:cNvSpPr>
            <a:spLocks noGrp="1" noRot="1" noChangeAspect="1"/>
          </p:cNvSpPr>
          <p:nvPr>
            <p:ph type="sldImg"/>
          </p:nvPr>
        </p:nvSpPr>
        <p:spPr/>
      </p:sp>
      <p:sp>
        <p:nvSpPr>
          <p:cNvPr id="1048960" name="备注占位符 2"/>
          <p:cNvSpPr>
            <a:spLocks noGrp="1"/>
          </p:cNvSpPr>
          <p:nvPr>
            <p:ph type="body" idx="1"/>
          </p:nvPr>
        </p:nvSpPr>
        <p:spPr/>
        <p:txBody>
          <a:bodyPr>
            <a:normAutofit/>
          </a:bodyPr>
          <a:lstStyle/>
          <a:p>
            <a:endParaRPr lang="zh-CN" altLang="en-US"/>
          </a:p>
        </p:txBody>
      </p:sp>
      <p:sp>
        <p:nvSpPr>
          <p:cNvPr id="1048961" name="灯片编号占位符 3"/>
          <p:cNvSpPr>
            <a:spLocks noGrp="1"/>
          </p:cNvSpPr>
          <p:nvPr>
            <p:ph type="sldNum" sz="quarter" idx="10"/>
          </p:nvPr>
        </p:nvSpPr>
        <p:spPr/>
        <p:txBody>
          <a:bodyPr/>
          <a:lstStyle/>
          <a:p>
            <a:fld id="{A2D15025-1F87-49A9-8D0F-2ADB3AA7CB5E}" type="slidenum">
              <a:rPr lang="zh-HK" altLang="en-US" smtClean="0"/>
              <a:t>53</a:t>
            </a:fld>
            <a:endParaRPr lang="zh-HK" altLang="en-US"/>
          </a:p>
        </p:txBody>
      </p:sp>
    </p:spTree>
    <p:extLst>
      <p:ext uri="{BB962C8B-B14F-4D97-AF65-F5344CB8AC3E}">
        <p14:creationId xmlns:p14="http://schemas.microsoft.com/office/powerpoint/2010/main" val="3707009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65" name="幻灯片图像占位符 1"/>
          <p:cNvSpPr>
            <a:spLocks noGrp="1" noRot="1" noChangeAspect="1"/>
          </p:cNvSpPr>
          <p:nvPr>
            <p:ph type="sldImg"/>
          </p:nvPr>
        </p:nvSpPr>
        <p:spPr/>
      </p:sp>
      <p:sp>
        <p:nvSpPr>
          <p:cNvPr id="1048966" name="备注占位符 2"/>
          <p:cNvSpPr>
            <a:spLocks noGrp="1"/>
          </p:cNvSpPr>
          <p:nvPr>
            <p:ph type="body" idx="1"/>
          </p:nvPr>
        </p:nvSpPr>
        <p:spPr/>
        <p:txBody>
          <a:bodyPr>
            <a:normAutofit/>
          </a:bodyPr>
          <a:lstStyle/>
          <a:p>
            <a:endParaRPr lang="zh-CN" altLang="en-US"/>
          </a:p>
        </p:txBody>
      </p:sp>
      <p:sp>
        <p:nvSpPr>
          <p:cNvPr id="1048967" name="灯片编号占位符 3"/>
          <p:cNvSpPr>
            <a:spLocks noGrp="1"/>
          </p:cNvSpPr>
          <p:nvPr>
            <p:ph type="sldNum" sz="quarter" idx="10"/>
          </p:nvPr>
        </p:nvSpPr>
        <p:spPr/>
        <p:txBody>
          <a:bodyPr/>
          <a:lstStyle/>
          <a:p>
            <a:fld id="{A2D15025-1F87-49A9-8D0F-2ADB3AA7CB5E}" type="slidenum">
              <a:rPr lang="zh-HK" altLang="en-US" smtClean="0"/>
              <a:t>54</a:t>
            </a:fld>
            <a:endParaRPr lang="zh-HK" altLang="en-US"/>
          </a:p>
        </p:txBody>
      </p:sp>
    </p:spTree>
    <p:extLst>
      <p:ext uri="{BB962C8B-B14F-4D97-AF65-F5344CB8AC3E}">
        <p14:creationId xmlns:p14="http://schemas.microsoft.com/office/powerpoint/2010/main" val="728226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70" name="幻灯片图像占位符 1"/>
          <p:cNvSpPr>
            <a:spLocks noGrp="1" noRot="1" noChangeAspect="1"/>
          </p:cNvSpPr>
          <p:nvPr>
            <p:ph type="sldImg"/>
          </p:nvPr>
        </p:nvSpPr>
        <p:spPr/>
      </p:sp>
      <p:sp>
        <p:nvSpPr>
          <p:cNvPr id="1048971" name="备注占位符 2"/>
          <p:cNvSpPr>
            <a:spLocks noGrp="1"/>
          </p:cNvSpPr>
          <p:nvPr>
            <p:ph type="body" idx="1"/>
          </p:nvPr>
        </p:nvSpPr>
        <p:spPr/>
        <p:txBody>
          <a:bodyPr>
            <a:normAutofit/>
          </a:bodyPr>
          <a:lstStyle/>
          <a:p>
            <a:endParaRPr lang="zh-CN" altLang="en-US"/>
          </a:p>
        </p:txBody>
      </p:sp>
      <p:sp>
        <p:nvSpPr>
          <p:cNvPr id="1048972" name="灯片编号占位符 3"/>
          <p:cNvSpPr>
            <a:spLocks noGrp="1"/>
          </p:cNvSpPr>
          <p:nvPr>
            <p:ph type="sldNum" sz="quarter" idx="10"/>
          </p:nvPr>
        </p:nvSpPr>
        <p:spPr/>
        <p:txBody>
          <a:bodyPr/>
          <a:lstStyle/>
          <a:p>
            <a:fld id="{A2D15025-1F87-49A9-8D0F-2ADB3AA7CB5E}" type="slidenum">
              <a:rPr lang="zh-HK" altLang="en-US" smtClean="0"/>
              <a:t>55</a:t>
            </a:fld>
            <a:endParaRPr lang="zh-HK" altLang="en-US"/>
          </a:p>
        </p:txBody>
      </p:sp>
    </p:spTree>
    <p:extLst>
      <p:ext uri="{BB962C8B-B14F-4D97-AF65-F5344CB8AC3E}">
        <p14:creationId xmlns:p14="http://schemas.microsoft.com/office/powerpoint/2010/main" val="1663885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75" name="幻灯片图像占位符 1"/>
          <p:cNvSpPr>
            <a:spLocks noGrp="1" noRot="1" noChangeAspect="1"/>
          </p:cNvSpPr>
          <p:nvPr>
            <p:ph type="sldImg"/>
          </p:nvPr>
        </p:nvSpPr>
        <p:spPr/>
      </p:sp>
      <p:sp>
        <p:nvSpPr>
          <p:cNvPr id="1048976" name="备注占位符 2"/>
          <p:cNvSpPr>
            <a:spLocks noGrp="1"/>
          </p:cNvSpPr>
          <p:nvPr>
            <p:ph type="body" idx="1"/>
          </p:nvPr>
        </p:nvSpPr>
        <p:spPr/>
        <p:txBody>
          <a:bodyPr>
            <a:normAutofit/>
          </a:bodyPr>
          <a:lstStyle/>
          <a:p>
            <a:endParaRPr lang="zh-CN" altLang="en-US"/>
          </a:p>
        </p:txBody>
      </p:sp>
      <p:sp>
        <p:nvSpPr>
          <p:cNvPr id="1048977" name="灯片编号占位符 3"/>
          <p:cNvSpPr>
            <a:spLocks noGrp="1"/>
          </p:cNvSpPr>
          <p:nvPr>
            <p:ph type="sldNum" sz="quarter" idx="10"/>
          </p:nvPr>
        </p:nvSpPr>
        <p:spPr/>
        <p:txBody>
          <a:bodyPr/>
          <a:lstStyle/>
          <a:p>
            <a:fld id="{A2D15025-1F87-49A9-8D0F-2ADB3AA7CB5E}" type="slidenum">
              <a:rPr lang="zh-HK" altLang="en-US" smtClean="0"/>
              <a:t>56</a:t>
            </a:fld>
            <a:endParaRPr lang="zh-HK" altLang="en-US"/>
          </a:p>
        </p:txBody>
      </p:sp>
    </p:spTree>
    <p:extLst>
      <p:ext uri="{BB962C8B-B14F-4D97-AF65-F5344CB8AC3E}">
        <p14:creationId xmlns:p14="http://schemas.microsoft.com/office/powerpoint/2010/main" val="2197309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80" name="Slide Image Placeholder 1"/>
          <p:cNvSpPr>
            <a:spLocks noGrp="1" noRot="1" noChangeAspect="1"/>
          </p:cNvSpPr>
          <p:nvPr>
            <p:ph type="sldImg"/>
          </p:nvPr>
        </p:nvSpPr>
        <p:spPr/>
      </p:sp>
      <p:sp>
        <p:nvSpPr>
          <p:cNvPr id="1048981" name="Notes Placeholder 2"/>
          <p:cNvSpPr>
            <a:spLocks noGrp="1"/>
          </p:cNvSpPr>
          <p:nvPr>
            <p:ph type="body" idx="1"/>
          </p:nvPr>
        </p:nvSpPr>
        <p:spPr/>
        <p:txBody>
          <a:bodyPr/>
          <a:lstStyle/>
          <a:p>
            <a:r>
              <a:rPr lang="zh-CN" altLang="en-US" dirty="0" smtClean="0"/>
              <a:t>长期控制体重的方法</a:t>
            </a:r>
            <a:endParaRPr lang="en-GB" dirty="0"/>
          </a:p>
          <a:p>
            <a:r>
              <a:rPr lang="zh-CN" altLang="en-US" dirty="0" smtClean="0"/>
              <a:t>使溜溜球效应最小化</a:t>
            </a:r>
            <a:endParaRPr lang="en-GB" dirty="0"/>
          </a:p>
          <a:p>
            <a:endParaRPr lang="en-GB" dirty="0"/>
          </a:p>
          <a:p>
            <a:r>
              <a:rPr lang="zh-CN" altLang="en-US" dirty="0" smtClean="0"/>
              <a:t>明智的膳食计划</a:t>
            </a:r>
            <a:endParaRPr lang="en-GB" dirty="0"/>
          </a:p>
          <a:p>
            <a:r>
              <a:rPr lang="zh-CN" altLang="en-US" dirty="0" smtClean="0"/>
              <a:t>减少能量密度</a:t>
            </a:r>
            <a:endParaRPr lang="en-GB" dirty="0"/>
          </a:p>
          <a:p>
            <a:r>
              <a:rPr lang="en-US" dirty="0"/>
              <a:t> </a:t>
            </a:r>
            <a:r>
              <a:rPr lang="zh-CN" altLang="en-US" dirty="0" smtClean="0"/>
              <a:t>开始适度的能量限制</a:t>
            </a:r>
            <a:r>
              <a:rPr lang="en-US" dirty="0" smtClean="0"/>
              <a:t>• </a:t>
            </a:r>
            <a:r>
              <a:rPr lang="zh-CN" altLang="en-US" dirty="0" smtClean="0"/>
              <a:t>减少</a:t>
            </a:r>
            <a:r>
              <a:rPr lang="en-US" dirty="0" smtClean="0"/>
              <a:t>2100-2400 </a:t>
            </a:r>
            <a:r>
              <a:rPr lang="zh-CN" altLang="en-US" dirty="0" smtClean="0"/>
              <a:t>千焦耳</a:t>
            </a:r>
            <a:r>
              <a:rPr lang="en-US" dirty="0" smtClean="0"/>
              <a:t> </a:t>
            </a:r>
            <a:r>
              <a:rPr lang="en-US" dirty="0"/>
              <a:t>(500-1000 </a:t>
            </a:r>
            <a:r>
              <a:rPr lang="zh-CN" altLang="en-US" dirty="0" smtClean="0"/>
              <a:t>千卡</a:t>
            </a:r>
            <a:r>
              <a:rPr lang="en-US" dirty="0" smtClean="0"/>
              <a:t>)/</a:t>
            </a:r>
            <a:r>
              <a:rPr lang="zh-CN" altLang="en-US" dirty="0" smtClean="0"/>
              <a:t>天</a:t>
            </a:r>
            <a:r>
              <a:rPr lang="en-US" dirty="0" smtClean="0"/>
              <a:t> </a:t>
            </a:r>
            <a:r>
              <a:rPr lang="en-US" dirty="0"/>
              <a:t>• </a:t>
            </a:r>
            <a:r>
              <a:rPr lang="zh-CN" altLang="en-US" dirty="0" smtClean="0"/>
              <a:t>限制将取决于目前的能量摄入</a:t>
            </a:r>
            <a:r>
              <a:rPr lang="en-US" dirty="0" smtClean="0"/>
              <a:t>• 7</a:t>
            </a:r>
            <a:r>
              <a:rPr lang="en-US" altLang="zh-CN" dirty="0" smtClean="0"/>
              <a:t>-10</a:t>
            </a:r>
            <a:r>
              <a:rPr lang="zh-CN" altLang="en-US" dirty="0" smtClean="0"/>
              <a:t>天后进行随访，评估进展</a:t>
            </a:r>
            <a:r>
              <a:rPr lang="en-US" altLang="zh-CN" dirty="0" smtClean="0"/>
              <a:t>——</a:t>
            </a:r>
            <a:r>
              <a:rPr lang="zh-CN" altLang="en-US" dirty="0" smtClean="0"/>
              <a:t>考虑周期性的膳食计划</a:t>
            </a:r>
            <a:r>
              <a:rPr lang="en-US" altLang="zh-CN" dirty="0" smtClean="0"/>
              <a:t>——</a:t>
            </a:r>
            <a:r>
              <a:rPr lang="zh-CN" altLang="en-US" dirty="0" smtClean="0"/>
              <a:t>在高风险期间的额外支持计划 </a:t>
            </a:r>
            <a:r>
              <a:rPr lang="en-US" dirty="0" smtClean="0"/>
              <a:t>• </a:t>
            </a:r>
            <a:r>
              <a:rPr lang="zh-CN" altLang="en-US" dirty="0" smtClean="0"/>
              <a:t>假期、比赛前减少练习时、生病、学习</a:t>
            </a:r>
            <a:r>
              <a:rPr lang="en-US" altLang="zh-CN" dirty="0" smtClean="0"/>
              <a:t>/</a:t>
            </a:r>
            <a:r>
              <a:rPr lang="zh-CN" altLang="en-US" dirty="0" smtClean="0"/>
              <a:t>考试</a:t>
            </a:r>
            <a:r>
              <a:rPr lang="en-US" altLang="zh-CN" dirty="0" smtClean="0"/>
              <a:t>——</a:t>
            </a:r>
            <a:r>
              <a:rPr lang="zh-CN" altLang="en-US" dirty="0" smtClean="0"/>
              <a:t>确保足够的微量营养素摄入</a:t>
            </a:r>
            <a:r>
              <a:rPr lang="en-US" altLang="zh-CN" dirty="0" smtClean="0"/>
              <a:t>——</a:t>
            </a:r>
            <a:r>
              <a:rPr lang="zh-CN" altLang="en-US" dirty="0" smtClean="0"/>
              <a:t>低升糖指数，增加纤维和蛋白质，获得饱腹感</a:t>
            </a:r>
            <a:r>
              <a:rPr lang="en-US" altLang="zh-CN" dirty="0" smtClean="0"/>
              <a:t>——</a:t>
            </a:r>
            <a:r>
              <a:rPr lang="zh-CN" altLang="en-US" dirty="0" smtClean="0"/>
              <a:t>实用的烹饪和购物贴士是很必要的</a:t>
            </a:r>
            <a:r>
              <a:rPr lang="en-US" altLang="zh-CN" dirty="0" smtClean="0"/>
              <a:t>——</a:t>
            </a:r>
            <a:r>
              <a:rPr lang="zh-CN" altLang="en-US" dirty="0" smtClean="0"/>
              <a:t>必须将指南转化为桌上的食物</a:t>
            </a:r>
            <a:endParaRPr lang="en-US" dirty="0"/>
          </a:p>
          <a:p>
            <a:endParaRPr lang="en-GB" dirty="0"/>
          </a:p>
          <a:p>
            <a:endParaRPr lang="en-GB" dirty="0"/>
          </a:p>
          <a:p>
            <a:r>
              <a:rPr lang="zh-CN" altLang="en-US" dirty="0" smtClean="0"/>
              <a:t>行为策略</a:t>
            </a:r>
            <a:endParaRPr lang="en-GB" dirty="0"/>
          </a:p>
          <a:p>
            <a:r>
              <a:rPr lang="en-GB" dirty="0"/>
              <a:t>• </a:t>
            </a:r>
            <a:r>
              <a:rPr lang="zh-CN" altLang="en-US" dirty="0" smtClean="0"/>
              <a:t>识别进食的触发原因</a:t>
            </a:r>
            <a:r>
              <a:rPr lang="en-US" altLang="zh-CN" dirty="0" smtClean="0"/>
              <a:t>——</a:t>
            </a:r>
            <a:r>
              <a:rPr lang="zh-CN" altLang="en-US" dirty="0" smtClean="0"/>
              <a:t>食物日记</a:t>
            </a:r>
            <a:r>
              <a:rPr lang="en-US" altLang="zh-CN" dirty="0" smtClean="0"/>
              <a:t>——</a:t>
            </a:r>
            <a:r>
              <a:rPr lang="zh-CN" altLang="en-US" dirty="0" smtClean="0"/>
              <a:t>视觉模拟评分法（饥饿、渴望等）</a:t>
            </a:r>
            <a:r>
              <a:rPr lang="en-GB" dirty="0" smtClean="0"/>
              <a:t>– </a:t>
            </a:r>
            <a:r>
              <a:rPr lang="zh-CN" altLang="en-US" dirty="0" smtClean="0"/>
              <a:t>对进食的感觉 </a:t>
            </a:r>
            <a:r>
              <a:rPr lang="en-US" altLang="zh-CN" dirty="0" smtClean="0"/>
              <a:t>——</a:t>
            </a:r>
            <a:r>
              <a:rPr lang="zh-CN" altLang="en-US" dirty="0" smtClean="0"/>
              <a:t>环境刺激</a:t>
            </a:r>
            <a:endParaRPr lang="en-GB" dirty="0"/>
          </a:p>
          <a:p>
            <a:r>
              <a:rPr lang="en-GB" dirty="0"/>
              <a:t>• </a:t>
            </a:r>
            <a:r>
              <a:rPr lang="zh-CN" altLang="en-US" dirty="0" smtClean="0"/>
              <a:t>改变行为的策略</a:t>
            </a:r>
            <a:r>
              <a:rPr lang="en-US" altLang="zh-CN" dirty="0" smtClean="0"/>
              <a:t>——</a:t>
            </a:r>
            <a:r>
              <a:rPr lang="zh-CN" altLang="en-US" dirty="0" smtClean="0"/>
              <a:t>了解触发原因</a:t>
            </a:r>
            <a:r>
              <a:rPr lang="en-US" altLang="zh-CN" dirty="0" smtClean="0"/>
              <a:t>——</a:t>
            </a:r>
            <a:r>
              <a:rPr lang="zh-CN" altLang="en-US" dirty="0" smtClean="0"/>
              <a:t>避免</a:t>
            </a:r>
            <a:r>
              <a:rPr lang="en-US" altLang="zh-CN" dirty="0" smtClean="0"/>
              <a:t>——</a:t>
            </a:r>
            <a:r>
              <a:rPr lang="zh-CN" altLang="en-US" dirty="0" smtClean="0"/>
              <a:t>替代方案</a:t>
            </a:r>
            <a:r>
              <a:rPr lang="en-US" altLang="zh-CN" dirty="0" smtClean="0"/>
              <a:t>——</a:t>
            </a:r>
            <a:r>
              <a:rPr lang="zh-CN" altLang="en-US" dirty="0" smtClean="0"/>
              <a:t>支持保持改变</a:t>
            </a:r>
            <a:endParaRPr lang="en-GB" dirty="0"/>
          </a:p>
          <a:p>
            <a:endParaRPr lang="en-GB" dirty="0"/>
          </a:p>
          <a:p>
            <a:r>
              <a:rPr lang="zh-CN" altLang="en-US" dirty="0" smtClean="0"/>
              <a:t>钙和乳制品</a:t>
            </a:r>
            <a:endParaRPr lang="en-GB" dirty="0"/>
          </a:p>
          <a:p>
            <a:r>
              <a:rPr lang="en-GB" dirty="0"/>
              <a:t>• </a:t>
            </a:r>
            <a:r>
              <a:rPr lang="zh-CN" altLang="en-US" dirty="0" smtClean="0"/>
              <a:t>膳食钙</a:t>
            </a:r>
            <a:r>
              <a:rPr lang="en-US" altLang="zh-CN" dirty="0" smtClean="0"/>
              <a:t>/</a:t>
            </a:r>
            <a:r>
              <a:rPr lang="zh-CN" altLang="en-US" dirty="0" smtClean="0"/>
              <a:t>乳制品摄入与身体质量指数</a:t>
            </a:r>
            <a:r>
              <a:rPr lang="en-US" altLang="zh-CN" dirty="0" smtClean="0"/>
              <a:t>/</a:t>
            </a:r>
            <a:r>
              <a:rPr lang="zh-CN" altLang="en-US" dirty="0" smtClean="0"/>
              <a:t>体脂的反比例关系</a:t>
            </a:r>
            <a:r>
              <a:rPr lang="en-US" altLang="zh-CN" dirty="0" smtClean="0"/>
              <a:t>——</a:t>
            </a:r>
            <a:r>
              <a:rPr lang="zh-CN" altLang="en-US" i="0" dirty="0" smtClean="0"/>
              <a:t>全国健康和营养检查调查</a:t>
            </a:r>
            <a:r>
              <a:rPr lang="zh-CN" altLang="en-US" dirty="0" smtClean="0"/>
              <a:t>（</a:t>
            </a:r>
            <a:r>
              <a:rPr lang="en-US" altLang="zh-CN" dirty="0" smtClean="0"/>
              <a:t>NHANES</a:t>
            </a:r>
            <a:r>
              <a:rPr lang="zh-CN" altLang="en-US" dirty="0" smtClean="0"/>
              <a:t>）</a:t>
            </a:r>
            <a:r>
              <a:rPr lang="en-US" altLang="zh-CN" dirty="0" smtClean="0"/>
              <a:t>——</a:t>
            </a:r>
            <a:r>
              <a:rPr lang="zh-CN" altLang="en-US" dirty="0" smtClean="0"/>
              <a:t>魁北克家庭和传统</a:t>
            </a:r>
            <a:r>
              <a:rPr lang="en-US" altLang="zh-CN" dirty="0" smtClean="0"/>
              <a:t>——</a:t>
            </a:r>
            <a:r>
              <a:rPr lang="zh-HK" altLang="en-US" dirty="0" smtClean="0"/>
              <a:t>贲门 </a:t>
            </a:r>
            <a:r>
              <a:rPr lang="en-GB" dirty="0" smtClean="0"/>
              <a:t>• </a:t>
            </a:r>
            <a:r>
              <a:rPr lang="zh-HK" altLang="en-US" dirty="0" smtClean="0"/>
              <a:t>荟萃分析</a:t>
            </a:r>
            <a:r>
              <a:rPr lang="zh-CN" altLang="en-US" dirty="0" smtClean="0"/>
              <a:t>（</a:t>
            </a:r>
            <a:r>
              <a:rPr lang="en-US" altLang="zh-CN" dirty="0" smtClean="0"/>
              <a:t>Heaney 2003</a:t>
            </a:r>
            <a:r>
              <a:rPr lang="zh-CN" altLang="en-US" dirty="0" smtClean="0"/>
              <a:t>）</a:t>
            </a:r>
            <a:r>
              <a:rPr lang="en-US" altLang="zh-CN" dirty="0" smtClean="0"/>
              <a:t>——</a:t>
            </a:r>
            <a:r>
              <a:rPr lang="zh-CN" altLang="en-US" dirty="0" smtClean="0"/>
              <a:t>增加摄入</a:t>
            </a:r>
            <a:r>
              <a:rPr lang="en-GB" dirty="0" smtClean="0"/>
              <a:t>300 </a:t>
            </a:r>
            <a:r>
              <a:rPr lang="zh-CN" altLang="en-US" dirty="0" smtClean="0"/>
              <a:t>毫克的钙会导致：</a:t>
            </a:r>
            <a:r>
              <a:rPr lang="en-GB" dirty="0" smtClean="0"/>
              <a:t> </a:t>
            </a:r>
            <a:r>
              <a:rPr lang="en-GB" dirty="0"/>
              <a:t>• </a:t>
            </a:r>
            <a:r>
              <a:rPr lang="zh-CN" altLang="en-US" dirty="0" smtClean="0"/>
              <a:t>成人体重少</a:t>
            </a:r>
            <a:r>
              <a:rPr lang="en-GB" dirty="0" smtClean="0"/>
              <a:t>3</a:t>
            </a:r>
            <a:r>
              <a:rPr lang="zh-CN" altLang="en-US" dirty="0" smtClean="0"/>
              <a:t>公斤</a:t>
            </a:r>
            <a:r>
              <a:rPr lang="en-GB" dirty="0" smtClean="0"/>
              <a:t> • </a:t>
            </a:r>
            <a:r>
              <a:rPr lang="zh-CN" altLang="en-US" dirty="0" smtClean="0"/>
              <a:t>儿童体重低</a:t>
            </a:r>
            <a:r>
              <a:rPr lang="en-GB" dirty="0" smtClean="0"/>
              <a:t>1</a:t>
            </a:r>
            <a:r>
              <a:rPr lang="zh-CN" altLang="en-US" dirty="0" smtClean="0"/>
              <a:t>公斤</a:t>
            </a:r>
            <a:r>
              <a:rPr lang="en-GB" dirty="0" smtClean="0"/>
              <a:t>• </a:t>
            </a:r>
            <a:r>
              <a:rPr lang="zh-CN" altLang="en-US" dirty="0" smtClean="0"/>
              <a:t>钙摄入量不足常见于</a:t>
            </a:r>
            <a:r>
              <a:rPr lang="en-GB" dirty="0" smtClean="0"/>
              <a:t>.. </a:t>
            </a:r>
            <a:r>
              <a:rPr lang="en-US" altLang="zh-CN" dirty="0" smtClean="0"/>
              <a:t>——</a:t>
            </a:r>
            <a:r>
              <a:rPr lang="zh-CN" altLang="en-US" dirty="0" smtClean="0"/>
              <a:t>极度重视体型的运动</a:t>
            </a:r>
            <a:r>
              <a:rPr lang="en-US" altLang="zh-CN" dirty="0" smtClean="0"/>
              <a:t>——</a:t>
            </a:r>
            <a:r>
              <a:rPr lang="zh-CN" altLang="en-US" dirty="0" smtClean="0"/>
              <a:t>“节食者”和“节制的”进食者</a:t>
            </a:r>
            <a:endParaRPr lang="en-GB" dirty="0"/>
          </a:p>
        </p:txBody>
      </p:sp>
      <p:sp>
        <p:nvSpPr>
          <p:cNvPr id="1048982" name="Slide Number Placeholder 3"/>
          <p:cNvSpPr>
            <a:spLocks noGrp="1"/>
          </p:cNvSpPr>
          <p:nvPr>
            <p:ph type="sldNum" sz="quarter" idx="5"/>
          </p:nvPr>
        </p:nvSpPr>
        <p:spPr/>
        <p:txBody>
          <a:bodyPr/>
          <a:lstStyle/>
          <a:p>
            <a:fld id="{A2D15025-1F87-49A9-8D0F-2ADB3AA7CB5E}" type="slidenum">
              <a:rPr lang="zh-HK" altLang="en-US" smtClean="0"/>
              <a:t>57</a:t>
            </a:fld>
            <a:endParaRPr lang="zh-HK" altLang="en-US"/>
          </a:p>
        </p:txBody>
      </p:sp>
    </p:spTree>
    <p:extLst>
      <p:ext uri="{BB962C8B-B14F-4D97-AF65-F5344CB8AC3E}">
        <p14:creationId xmlns:p14="http://schemas.microsoft.com/office/powerpoint/2010/main" val="17289646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85" name="幻灯片图像占位符 1"/>
          <p:cNvSpPr>
            <a:spLocks noGrp="1" noRot="1" noChangeAspect="1"/>
          </p:cNvSpPr>
          <p:nvPr>
            <p:ph type="sldImg"/>
          </p:nvPr>
        </p:nvSpPr>
        <p:spPr/>
      </p:sp>
      <p:sp>
        <p:nvSpPr>
          <p:cNvPr id="1048986" name="备注占位符 2"/>
          <p:cNvSpPr>
            <a:spLocks noGrp="1"/>
          </p:cNvSpPr>
          <p:nvPr>
            <p:ph type="body" idx="1"/>
          </p:nvPr>
        </p:nvSpPr>
        <p:spPr/>
        <p:txBody>
          <a:bodyPr>
            <a:normAutofit/>
          </a:bodyPr>
          <a:lstStyle/>
          <a:p>
            <a:endParaRPr lang="zh-CN" altLang="en-US"/>
          </a:p>
        </p:txBody>
      </p:sp>
      <p:sp>
        <p:nvSpPr>
          <p:cNvPr id="1048987" name="灯片编号占位符 3"/>
          <p:cNvSpPr>
            <a:spLocks noGrp="1"/>
          </p:cNvSpPr>
          <p:nvPr>
            <p:ph type="sldNum" sz="quarter" idx="10"/>
          </p:nvPr>
        </p:nvSpPr>
        <p:spPr/>
        <p:txBody>
          <a:bodyPr/>
          <a:lstStyle/>
          <a:p>
            <a:fld id="{A2D15025-1F87-49A9-8D0F-2ADB3AA7CB5E}" type="slidenum">
              <a:rPr lang="zh-HK" altLang="en-US" smtClean="0"/>
              <a:t>58</a:t>
            </a:fld>
            <a:endParaRPr lang="zh-HK" altLang="en-US"/>
          </a:p>
        </p:txBody>
      </p:sp>
    </p:spTree>
    <p:extLst>
      <p:ext uri="{BB962C8B-B14F-4D97-AF65-F5344CB8AC3E}">
        <p14:creationId xmlns:p14="http://schemas.microsoft.com/office/powerpoint/2010/main" val="1408726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90" name="幻灯片图像占位符 1"/>
          <p:cNvSpPr>
            <a:spLocks noGrp="1" noRot="1" noChangeAspect="1"/>
          </p:cNvSpPr>
          <p:nvPr>
            <p:ph type="sldImg"/>
          </p:nvPr>
        </p:nvSpPr>
        <p:spPr/>
      </p:sp>
      <p:sp>
        <p:nvSpPr>
          <p:cNvPr id="1048991" name="备注占位符 2"/>
          <p:cNvSpPr>
            <a:spLocks noGrp="1"/>
          </p:cNvSpPr>
          <p:nvPr>
            <p:ph type="body" idx="1"/>
          </p:nvPr>
        </p:nvSpPr>
        <p:spPr/>
        <p:txBody>
          <a:bodyPr>
            <a:normAutofit/>
          </a:bodyPr>
          <a:lstStyle/>
          <a:p>
            <a:endParaRPr lang="zh-CN" altLang="en-US"/>
          </a:p>
        </p:txBody>
      </p:sp>
      <p:sp>
        <p:nvSpPr>
          <p:cNvPr id="1048992" name="灯片编号占位符 3"/>
          <p:cNvSpPr>
            <a:spLocks noGrp="1"/>
          </p:cNvSpPr>
          <p:nvPr>
            <p:ph type="sldNum" sz="quarter" idx="10"/>
          </p:nvPr>
        </p:nvSpPr>
        <p:spPr/>
        <p:txBody>
          <a:bodyPr/>
          <a:lstStyle/>
          <a:p>
            <a:fld id="{A2D15025-1F87-49A9-8D0F-2ADB3AA7CB5E}" type="slidenum">
              <a:rPr lang="zh-HK" altLang="en-US" smtClean="0"/>
              <a:t>59</a:t>
            </a:fld>
            <a:endParaRPr lang="zh-HK" altLang="en-US"/>
          </a:p>
        </p:txBody>
      </p:sp>
    </p:spTree>
    <p:extLst>
      <p:ext uri="{BB962C8B-B14F-4D97-AF65-F5344CB8AC3E}">
        <p14:creationId xmlns:p14="http://schemas.microsoft.com/office/powerpoint/2010/main" val="22720262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95" name="幻灯片图像占位符 1"/>
          <p:cNvSpPr>
            <a:spLocks noGrp="1" noRot="1" noChangeAspect="1"/>
          </p:cNvSpPr>
          <p:nvPr>
            <p:ph type="sldImg"/>
          </p:nvPr>
        </p:nvSpPr>
        <p:spPr/>
      </p:sp>
      <p:sp>
        <p:nvSpPr>
          <p:cNvPr id="1048996" name="备注占位符 2"/>
          <p:cNvSpPr>
            <a:spLocks noGrp="1"/>
          </p:cNvSpPr>
          <p:nvPr>
            <p:ph type="body" idx="1"/>
          </p:nvPr>
        </p:nvSpPr>
        <p:spPr/>
        <p:txBody>
          <a:bodyPr>
            <a:normAutofit/>
          </a:bodyPr>
          <a:lstStyle/>
          <a:p>
            <a:endParaRPr lang="zh-CN" altLang="en-US"/>
          </a:p>
        </p:txBody>
      </p:sp>
      <p:sp>
        <p:nvSpPr>
          <p:cNvPr id="1048997" name="灯片编号占位符 3"/>
          <p:cNvSpPr>
            <a:spLocks noGrp="1"/>
          </p:cNvSpPr>
          <p:nvPr>
            <p:ph type="sldNum" sz="quarter" idx="10"/>
          </p:nvPr>
        </p:nvSpPr>
        <p:spPr/>
        <p:txBody>
          <a:bodyPr/>
          <a:lstStyle/>
          <a:p>
            <a:fld id="{A2D15025-1F87-49A9-8D0F-2ADB3AA7CB5E}" type="slidenum">
              <a:rPr lang="zh-HK" altLang="en-US" smtClean="0"/>
              <a:t>60</a:t>
            </a:fld>
            <a:endParaRPr lang="zh-HK" altLang="en-US"/>
          </a:p>
        </p:txBody>
      </p:sp>
    </p:spTree>
    <p:extLst>
      <p:ext uri="{BB962C8B-B14F-4D97-AF65-F5344CB8AC3E}">
        <p14:creationId xmlns:p14="http://schemas.microsoft.com/office/powerpoint/2010/main" val="42567178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00" name="投影片圖像版面配置區 1"/>
          <p:cNvSpPr>
            <a:spLocks noGrp="1" noRot="1" noChangeAspect="1"/>
          </p:cNvSpPr>
          <p:nvPr>
            <p:ph type="sldImg"/>
          </p:nvPr>
        </p:nvSpPr>
        <p:spPr/>
      </p:sp>
      <p:sp>
        <p:nvSpPr>
          <p:cNvPr id="1049001" name="備忘稿版面配置區 2"/>
          <p:cNvSpPr>
            <a:spLocks noGrp="1"/>
          </p:cNvSpPr>
          <p:nvPr>
            <p:ph type="body" idx="1"/>
          </p:nvPr>
        </p:nvSpPr>
        <p:spPr/>
        <p:txBody>
          <a:bodyPr/>
          <a:lstStyle/>
          <a:p>
            <a:r>
              <a:rPr lang="zh-CN" altLang="en-US" dirty="0" smtClean="0"/>
              <a:t>由于她是安慰进食者，体重才会反弹</a:t>
            </a:r>
            <a:endParaRPr lang="zh-HK" altLang="en-US" dirty="0"/>
          </a:p>
        </p:txBody>
      </p:sp>
      <p:sp>
        <p:nvSpPr>
          <p:cNvPr id="1049002" name="投影片編號版面配置區 3"/>
          <p:cNvSpPr>
            <a:spLocks noGrp="1"/>
          </p:cNvSpPr>
          <p:nvPr>
            <p:ph type="sldNum" sz="quarter" idx="10"/>
          </p:nvPr>
        </p:nvSpPr>
        <p:spPr/>
        <p:txBody>
          <a:bodyPr/>
          <a:lstStyle/>
          <a:p>
            <a:fld id="{A2D15025-1F87-49A9-8D0F-2ADB3AA7CB5E}" type="slidenum">
              <a:rPr lang="zh-HK" altLang="en-US" smtClean="0"/>
              <a:t>61</a:t>
            </a:fld>
            <a:endParaRPr lang="zh-HK" altLang="en-US"/>
          </a:p>
        </p:txBody>
      </p:sp>
    </p:spTree>
    <p:extLst>
      <p:ext uri="{BB962C8B-B14F-4D97-AF65-F5344CB8AC3E}">
        <p14:creationId xmlns:p14="http://schemas.microsoft.com/office/powerpoint/2010/main" val="2156419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93AB8795-AB6A-4E98-B8E2-2B0BD603384A}" type="slidenum">
              <a:rPr lang="zh-HK" altLang="en-US" smtClean="0"/>
              <a:pPr/>
              <a:t>10</a:t>
            </a:fld>
            <a:endParaRPr lang="zh-HK" altLang="en-US"/>
          </a:p>
        </p:txBody>
      </p:sp>
    </p:spTree>
    <p:extLst>
      <p:ext uri="{BB962C8B-B14F-4D97-AF65-F5344CB8AC3E}">
        <p14:creationId xmlns:p14="http://schemas.microsoft.com/office/powerpoint/2010/main" val="4874876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05" name="Slide Image Placeholder 1"/>
          <p:cNvSpPr>
            <a:spLocks noGrp="1" noRot="1" noChangeAspect="1"/>
          </p:cNvSpPr>
          <p:nvPr>
            <p:ph type="sldImg"/>
          </p:nvPr>
        </p:nvSpPr>
        <p:spPr/>
      </p:sp>
      <p:sp>
        <p:nvSpPr>
          <p:cNvPr id="1049006" name="Notes Placeholder 2"/>
          <p:cNvSpPr>
            <a:spLocks noGrp="1"/>
          </p:cNvSpPr>
          <p:nvPr>
            <p:ph type="body" idx="1"/>
          </p:nvPr>
        </p:nvSpPr>
        <p:spPr/>
        <p:txBody>
          <a:bodyPr/>
          <a:lstStyle/>
          <a:p>
            <a:r>
              <a:rPr lang="zh-CN" altLang="en-US" dirty="0" smtClean="0"/>
              <a:t>喜爱糖</a:t>
            </a:r>
            <a:endParaRPr lang="en-GB" dirty="0"/>
          </a:p>
        </p:txBody>
      </p:sp>
      <p:sp>
        <p:nvSpPr>
          <p:cNvPr id="1049007" name="Slide Number Placeholder 3"/>
          <p:cNvSpPr>
            <a:spLocks noGrp="1"/>
          </p:cNvSpPr>
          <p:nvPr>
            <p:ph type="sldNum" sz="quarter" idx="5"/>
          </p:nvPr>
        </p:nvSpPr>
        <p:spPr/>
        <p:txBody>
          <a:bodyPr/>
          <a:lstStyle/>
          <a:p>
            <a:fld id="{A2D15025-1F87-49A9-8D0F-2ADB3AA7CB5E}" type="slidenum">
              <a:rPr lang="zh-HK" altLang="en-US" smtClean="0"/>
              <a:t>62</a:t>
            </a:fld>
            <a:endParaRPr lang="zh-HK" altLang="en-US"/>
          </a:p>
        </p:txBody>
      </p:sp>
    </p:spTree>
    <p:extLst>
      <p:ext uri="{BB962C8B-B14F-4D97-AF65-F5344CB8AC3E}">
        <p14:creationId xmlns:p14="http://schemas.microsoft.com/office/powerpoint/2010/main" val="31948868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0" name="幻灯片图像占位符 1"/>
          <p:cNvSpPr>
            <a:spLocks noGrp="1" noRot="1" noChangeAspect="1"/>
          </p:cNvSpPr>
          <p:nvPr>
            <p:ph type="sldImg"/>
          </p:nvPr>
        </p:nvSpPr>
        <p:spPr/>
      </p:sp>
      <p:sp>
        <p:nvSpPr>
          <p:cNvPr id="1049011" name="备注占位符 2"/>
          <p:cNvSpPr>
            <a:spLocks noGrp="1"/>
          </p:cNvSpPr>
          <p:nvPr>
            <p:ph type="body" idx="1"/>
          </p:nvPr>
        </p:nvSpPr>
        <p:spPr/>
        <p:txBody>
          <a:bodyPr>
            <a:normAutofit/>
          </a:bodyPr>
          <a:lstStyle/>
          <a:p>
            <a:endParaRPr lang="zh-CN" altLang="en-US"/>
          </a:p>
        </p:txBody>
      </p:sp>
      <p:sp>
        <p:nvSpPr>
          <p:cNvPr id="1049012" name="灯片编号占位符 3"/>
          <p:cNvSpPr>
            <a:spLocks noGrp="1"/>
          </p:cNvSpPr>
          <p:nvPr>
            <p:ph type="sldNum" sz="quarter" idx="10"/>
          </p:nvPr>
        </p:nvSpPr>
        <p:spPr/>
        <p:txBody>
          <a:bodyPr/>
          <a:lstStyle/>
          <a:p>
            <a:fld id="{A2D15025-1F87-49A9-8D0F-2ADB3AA7CB5E}" type="slidenum">
              <a:rPr lang="zh-HK" altLang="en-US" smtClean="0"/>
              <a:t>63</a:t>
            </a:fld>
            <a:endParaRPr lang="zh-HK" altLang="en-US"/>
          </a:p>
        </p:txBody>
      </p:sp>
    </p:spTree>
    <p:extLst>
      <p:ext uri="{BB962C8B-B14F-4D97-AF65-F5344CB8AC3E}">
        <p14:creationId xmlns:p14="http://schemas.microsoft.com/office/powerpoint/2010/main" val="2787370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5" name="投影片圖像版面配置區 1"/>
          <p:cNvSpPr>
            <a:spLocks noGrp="1" noRot="1" noChangeAspect="1"/>
          </p:cNvSpPr>
          <p:nvPr>
            <p:ph type="sldImg"/>
          </p:nvPr>
        </p:nvSpPr>
        <p:spPr/>
      </p:sp>
      <p:sp>
        <p:nvSpPr>
          <p:cNvPr id="1049016" name="備忘稿版面配置區 2"/>
          <p:cNvSpPr>
            <a:spLocks noGrp="1"/>
          </p:cNvSpPr>
          <p:nvPr>
            <p:ph type="body" idx="1"/>
          </p:nvPr>
        </p:nvSpPr>
        <p:spPr/>
        <p:txBody>
          <a:bodyPr/>
          <a:lstStyle/>
          <a:p>
            <a:r>
              <a:rPr lang="zh-CN" altLang="en-US" dirty="0" smtClean="0"/>
              <a:t>这一新的膳食帮助</a:t>
            </a:r>
            <a:r>
              <a:rPr lang="en-US" altLang="zh-CN" dirty="0" smtClean="0"/>
              <a:t>Cheri</a:t>
            </a:r>
            <a:r>
              <a:rPr lang="zh-CN" altLang="en-US" dirty="0" smtClean="0"/>
              <a:t>回到她的生理巅峰，她能更早的追求职业运动员的梦。</a:t>
            </a:r>
            <a:endParaRPr lang="zh-HK" altLang="en-US" dirty="0"/>
          </a:p>
        </p:txBody>
      </p:sp>
      <p:sp>
        <p:nvSpPr>
          <p:cNvPr id="1049017" name="投影片編號版面配置區 3"/>
          <p:cNvSpPr>
            <a:spLocks noGrp="1"/>
          </p:cNvSpPr>
          <p:nvPr>
            <p:ph type="sldNum" sz="quarter" idx="10"/>
          </p:nvPr>
        </p:nvSpPr>
        <p:spPr/>
        <p:txBody>
          <a:bodyPr/>
          <a:lstStyle/>
          <a:p>
            <a:fld id="{A2D15025-1F87-49A9-8D0F-2ADB3AA7CB5E}" type="slidenum">
              <a:rPr lang="zh-HK" altLang="en-US" smtClean="0"/>
              <a:t>64</a:t>
            </a:fld>
            <a:endParaRPr lang="zh-HK" altLang="en-US"/>
          </a:p>
        </p:txBody>
      </p:sp>
    </p:spTree>
    <p:extLst>
      <p:ext uri="{BB962C8B-B14F-4D97-AF65-F5344CB8AC3E}">
        <p14:creationId xmlns:p14="http://schemas.microsoft.com/office/powerpoint/2010/main" val="19555117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8" name="幻灯片图像占位符 1"/>
          <p:cNvSpPr>
            <a:spLocks noGrp="1" noRot="1" noChangeAspect="1"/>
          </p:cNvSpPr>
          <p:nvPr>
            <p:ph type="sldImg"/>
          </p:nvPr>
        </p:nvSpPr>
        <p:spPr/>
      </p:sp>
      <p:sp>
        <p:nvSpPr>
          <p:cNvPr id="1049019" name="备注占位符 2"/>
          <p:cNvSpPr>
            <a:spLocks noGrp="1"/>
          </p:cNvSpPr>
          <p:nvPr>
            <p:ph type="body" idx="1"/>
          </p:nvPr>
        </p:nvSpPr>
        <p:spPr/>
        <p:txBody>
          <a:bodyPr>
            <a:normAutofit/>
          </a:bodyPr>
          <a:lstStyle/>
          <a:p>
            <a:endParaRPr lang="zh-CN" altLang="en-US"/>
          </a:p>
        </p:txBody>
      </p:sp>
      <p:sp>
        <p:nvSpPr>
          <p:cNvPr id="1049020" name="灯片编号占位符 3"/>
          <p:cNvSpPr>
            <a:spLocks noGrp="1"/>
          </p:cNvSpPr>
          <p:nvPr>
            <p:ph type="sldNum" sz="quarter" idx="10"/>
          </p:nvPr>
        </p:nvSpPr>
        <p:spPr/>
        <p:txBody>
          <a:bodyPr/>
          <a:lstStyle/>
          <a:p>
            <a:fld id="{A2D15025-1F87-49A9-8D0F-2ADB3AA7CB5E}" type="slidenum">
              <a:rPr lang="zh-HK" altLang="en-US" smtClean="0"/>
              <a:t>65</a:t>
            </a:fld>
            <a:endParaRPr lang="zh-HK" altLang="en-US"/>
          </a:p>
        </p:txBody>
      </p:sp>
    </p:spTree>
    <p:extLst>
      <p:ext uri="{BB962C8B-B14F-4D97-AF65-F5344CB8AC3E}">
        <p14:creationId xmlns:p14="http://schemas.microsoft.com/office/powerpoint/2010/main" val="1185045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smtClean="0"/>
              <a:t>炒牛肉河粉 </a:t>
            </a:r>
            <a:r>
              <a:rPr lang="en-US" altLang="zh-HK" baseline="0" dirty="0" smtClean="0"/>
              <a:t>– 28 </a:t>
            </a:r>
            <a:r>
              <a:rPr lang="zh-CN" altLang="en-US" baseline="0" dirty="0" smtClean="0"/>
              <a:t>茶匙油</a:t>
            </a:r>
            <a:endParaRPr lang="en-US" altLang="zh-HK" baseline="0" dirty="0" smtClean="0"/>
          </a:p>
          <a:p>
            <a:r>
              <a:rPr lang="zh-CN" altLang="en-US" baseline="0" dirty="0" smtClean="0"/>
              <a:t>干烧</a:t>
            </a:r>
            <a:r>
              <a:rPr lang="zh-TW" altLang="en-US" baseline="0" dirty="0" smtClean="0"/>
              <a:t> </a:t>
            </a:r>
            <a:r>
              <a:rPr lang="en-US" altLang="zh-TW" baseline="0" dirty="0" smtClean="0"/>
              <a:t>–</a:t>
            </a:r>
            <a:r>
              <a:rPr lang="zh-TW" altLang="en-US" baseline="0" dirty="0" smtClean="0"/>
              <a:t> </a:t>
            </a:r>
            <a:r>
              <a:rPr lang="en-US" altLang="zh-TW" baseline="0" dirty="0" smtClean="0"/>
              <a:t>32</a:t>
            </a:r>
            <a:r>
              <a:rPr lang="zh-TW" altLang="en-US" baseline="0" dirty="0" smtClean="0"/>
              <a:t> </a:t>
            </a:r>
            <a:endParaRPr lang="en-US" altLang="zh-TW" baseline="0" dirty="0" smtClean="0"/>
          </a:p>
          <a:p>
            <a:r>
              <a:rPr lang="zh-TW" altLang="en-US" baseline="0" dirty="0" smtClean="0"/>
              <a:t>星米 </a:t>
            </a:r>
            <a:r>
              <a:rPr lang="en-US" altLang="zh-TW" baseline="0" dirty="0" smtClean="0"/>
              <a:t>–</a:t>
            </a:r>
            <a:r>
              <a:rPr lang="zh-TW" altLang="en-US" baseline="0" dirty="0" smtClean="0"/>
              <a:t> </a:t>
            </a:r>
            <a:r>
              <a:rPr lang="en-US" altLang="zh-TW" baseline="0" dirty="0" smtClean="0"/>
              <a:t>24</a:t>
            </a:r>
            <a:endParaRPr lang="en-US" altLang="zh-HK" baseline="0" dirty="0"/>
          </a:p>
          <a:p>
            <a:endParaRPr lang="zh-HK" altLang="en-US" dirty="0"/>
          </a:p>
        </p:txBody>
      </p:sp>
      <p:sp>
        <p:nvSpPr>
          <p:cNvPr id="4" name="投影片編號版面配置區 3"/>
          <p:cNvSpPr>
            <a:spLocks noGrp="1"/>
          </p:cNvSpPr>
          <p:nvPr>
            <p:ph type="sldNum" sz="quarter" idx="10"/>
          </p:nvPr>
        </p:nvSpPr>
        <p:spPr/>
        <p:txBody>
          <a:bodyPr/>
          <a:lstStyle/>
          <a:p>
            <a:fld id="{93AB8795-AB6A-4E98-B8E2-2B0BD603384A}" type="slidenum">
              <a:rPr lang="zh-HK" altLang="en-US" smtClean="0"/>
              <a:pPr/>
              <a:t>13</a:t>
            </a:fld>
            <a:endParaRPr lang="zh-HK" altLang="en-US"/>
          </a:p>
        </p:txBody>
      </p:sp>
    </p:spTree>
    <p:extLst>
      <p:ext uri="{BB962C8B-B14F-4D97-AF65-F5344CB8AC3E}">
        <p14:creationId xmlns:p14="http://schemas.microsoft.com/office/powerpoint/2010/main" val="3290451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A2D15025-1F87-49A9-8D0F-2ADB3AA7CB5E}" type="slidenum">
              <a:rPr lang="zh-HK" altLang="en-US" smtClean="0"/>
              <a:pPr/>
              <a:t>17</a:t>
            </a:fld>
            <a:endParaRPr lang="zh-HK" altLang="en-US"/>
          </a:p>
        </p:txBody>
      </p:sp>
    </p:spTree>
    <p:extLst>
      <p:ext uri="{BB962C8B-B14F-4D97-AF65-F5344CB8AC3E}">
        <p14:creationId xmlns:p14="http://schemas.microsoft.com/office/powerpoint/2010/main" val="2541706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A2D15025-1F87-49A9-8D0F-2ADB3AA7CB5E}" type="slidenum">
              <a:rPr lang="zh-HK" altLang="en-US" smtClean="0"/>
              <a:pPr/>
              <a:t>18</a:t>
            </a:fld>
            <a:endParaRPr lang="zh-HK" altLang="en-US"/>
          </a:p>
        </p:txBody>
      </p:sp>
    </p:spTree>
    <p:extLst>
      <p:ext uri="{BB962C8B-B14F-4D97-AF65-F5344CB8AC3E}">
        <p14:creationId xmlns:p14="http://schemas.microsoft.com/office/powerpoint/2010/main" val="4022749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HK" sz="1200" dirty="0"/>
              <a:t>Ratings of perceived exertion </a:t>
            </a:r>
            <a:endParaRPr lang="zh-HK" altLang="en-US" dirty="0"/>
          </a:p>
        </p:txBody>
      </p:sp>
      <p:sp>
        <p:nvSpPr>
          <p:cNvPr id="4" name="投影片編號版面配置區 3"/>
          <p:cNvSpPr>
            <a:spLocks noGrp="1"/>
          </p:cNvSpPr>
          <p:nvPr>
            <p:ph type="sldNum" sz="quarter" idx="10"/>
          </p:nvPr>
        </p:nvSpPr>
        <p:spPr/>
        <p:txBody>
          <a:bodyPr/>
          <a:lstStyle/>
          <a:p>
            <a:fld id="{A2D15025-1F87-49A9-8D0F-2ADB3AA7CB5E}" type="slidenum">
              <a:rPr lang="zh-HK" altLang="en-US" smtClean="0"/>
              <a:pPr/>
              <a:t>27</a:t>
            </a:fld>
            <a:endParaRPr lang="zh-HK" altLang="en-US"/>
          </a:p>
        </p:txBody>
      </p:sp>
    </p:spTree>
    <p:extLst>
      <p:ext uri="{BB962C8B-B14F-4D97-AF65-F5344CB8AC3E}">
        <p14:creationId xmlns:p14="http://schemas.microsoft.com/office/powerpoint/2010/main" val="1087668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A2D15025-1F87-49A9-8D0F-2ADB3AA7CB5E}" type="slidenum">
              <a:rPr lang="zh-HK" altLang="en-US" smtClean="0"/>
              <a:pPr/>
              <a:t>28</a:t>
            </a:fld>
            <a:endParaRPr lang="zh-HK" altLang="en-US"/>
          </a:p>
        </p:txBody>
      </p:sp>
    </p:spTree>
    <p:extLst>
      <p:ext uri="{BB962C8B-B14F-4D97-AF65-F5344CB8AC3E}">
        <p14:creationId xmlns:p14="http://schemas.microsoft.com/office/powerpoint/2010/main" val="1257744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TW"/>
              <a:t>Click to edit Master title style</a:t>
            </a:r>
            <a:endParaRPr lang="zh-TW"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TW"/>
              <a:t>Click to edit Master subtitle style</a:t>
            </a:r>
            <a:endParaRPr lang="zh-TW" alt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C4743B6-6629-4AF3-B819-A9F3291D8483}" type="datetimeFigureOut">
              <a:rPr lang="en-US"/>
              <a:pPr>
                <a:defRPr/>
              </a:pPr>
              <a:t>10/25/2019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97045F1-62C8-4770-8708-66591F16714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6E2411B-753E-4807-8362-BA04525A1B0A}" type="datetimeFigureOut">
              <a:rPr lang="en-US"/>
              <a:pPr>
                <a:defRPr/>
              </a:pPr>
              <a:t>10/25/2019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A8C55EE-C069-4D26-89F9-7AB51DBCC91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TW"/>
              <a:t>Click to edit Master title style</a:t>
            </a:r>
            <a:endParaRPr lang="zh-TW"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F24F455D-FE4B-49E5-9ECD-58EF02358610}" type="datetimeFigureOut">
              <a:rPr lang="en-US"/>
              <a:pPr>
                <a:defRPr/>
              </a:pPr>
              <a:t>10/25/2019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66B2911-4EC0-4407-BAAB-D1342F2690A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pic>
        <p:nvPicPr>
          <p:cNvPr id="95" name="dash-line.png" descr="dash-lin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539" y="1303734"/>
            <a:ext cx="8518922" cy="312539"/>
          </a:xfrm>
          <a:prstGeom prst="rect">
            <a:avLst/>
          </a:prstGeom>
          <a:ln w="12700">
            <a:miter lim="400000"/>
          </a:ln>
        </p:spPr>
      </p:pic>
      <p:pic>
        <p:nvPicPr>
          <p:cNvPr id="96" name="dash-line.png" descr="dash-l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86500"/>
            <a:ext cx="9144000" cy="312539"/>
          </a:xfrm>
          <a:prstGeom prst="rect">
            <a:avLst/>
          </a:prstGeom>
          <a:ln w="12700">
            <a:miter lim="400000"/>
          </a:ln>
        </p:spPr>
      </p:pic>
      <p:pic>
        <p:nvPicPr>
          <p:cNvPr id="97" name="dash-line.png" descr="dash-l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95910" y="3272731"/>
            <a:ext cx="6858001" cy="312539"/>
          </a:xfrm>
          <a:prstGeom prst="rect">
            <a:avLst/>
          </a:prstGeom>
          <a:ln w="12700">
            <a:miter lim="400000"/>
          </a:ln>
        </p:spPr>
      </p:pic>
      <p:pic>
        <p:nvPicPr>
          <p:cNvPr id="98" name="dash-line.png" descr="dash-li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165949" y="3683496"/>
            <a:ext cx="5089923" cy="312539"/>
          </a:xfrm>
          <a:prstGeom prst="rect">
            <a:avLst/>
          </a:prstGeom>
          <a:ln w="12700">
            <a:miter lim="400000"/>
          </a:ln>
        </p:spPr>
      </p:pic>
      <p:pic>
        <p:nvPicPr>
          <p:cNvPr id="99" name="tri-line.png" descr="tri-lin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199995">
            <a:off x="-1892173" y="3771869"/>
            <a:ext cx="4955979" cy="287603"/>
          </a:xfrm>
          <a:prstGeom prst="rect">
            <a:avLst/>
          </a:prstGeom>
          <a:ln w="12700">
            <a:miter lim="400000"/>
          </a:ln>
        </p:spPr>
      </p:pic>
      <p:pic>
        <p:nvPicPr>
          <p:cNvPr id="100" name="tri-line.png" descr="tri-lin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399996">
            <a:off x="6217297" y="3810745"/>
            <a:ext cx="4679159" cy="272357"/>
          </a:xfrm>
          <a:prstGeom prst="rect">
            <a:avLst/>
          </a:prstGeom>
          <a:ln w="12700">
            <a:miter lim="400000"/>
          </a:ln>
        </p:spPr>
      </p:pic>
      <p:pic>
        <p:nvPicPr>
          <p:cNvPr id="101" name="tri-line.png" descr="tri-lin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799995">
            <a:off x="620613" y="6170421"/>
            <a:ext cx="8059044" cy="285752"/>
          </a:xfrm>
          <a:prstGeom prst="rect">
            <a:avLst/>
          </a:prstGeom>
          <a:ln w="12700">
            <a:miter lim="400000"/>
          </a:ln>
        </p:spPr>
      </p:pic>
      <p:pic>
        <p:nvPicPr>
          <p:cNvPr id="102" name="tri-line.png" descr="tri-lin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599996">
            <a:off x="589359" y="1446604"/>
            <a:ext cx="8050116" cy="288831"/>
          </a:xfrm>
          <a:prstGeom prst="rect">
            <a:avLst/>
          </a:prstGeom>
          <a:ln w="12700">
            <a:miter lim="400000"/>
          </a:ln>
        </p:spPr>
      </p:pic>
      <p:pic>
        <p:nvPicPr>
          <p:cNvPr id="103" name="scrapbook_title_hi.png" descr="scrapbook_title_hi.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7953" y="214313"/>
            <a:ext cx="7625953" cy="1589484"/>
          </a:xfrm>
          <a:prstGeom prst="rect">
            <a:avLst/>
          </a:prstGeom>
          <a:ln w="12700">
            <a:miter lim="400000"/>
          </a:ln>
        </p:spPr>
      </p:pic>
      <p:sp>
        <p:nvSpPr>
          <p:cNvPr id="104" name="Title Text"/>
          <p:cNvSpPr>
            <a:spLocks noGrp="1"/>
          </p:cNvSpPr>
          <p:nvPr>
            <p:ph type="title"/>
          </p:nvPr>
        </p:nvSpPr>
        <p:spPr>
          <a:xfrm>
            <a:off x="892969" y="178594"/>
            <a:ext cx="7358063" cy="1651992"/>
          </a:xfrm>
          <a:prstGeom prst="rect">
            <a:avLst/>
          </a:prstGeom>
        </p:spPr>
        <p:txBody>
          <a:bodyPr/>
          <a:lstStyle>
            <a:lvl1pPr>
              <a:defRPr sz="4359"/>
            </a:lvl1pPr>
          </a:lstStyle>
          <a:p>
            <a:r>
              <a:t>Title Text</a:t>
            </a:r>
          </a:p>
        </p:txBody>
      </p:sp>
      <p:sp>
        <p:nvSpPr>
          <p:cNvPr id="105" name="Body Level One…"/>
          <p:cNvSpPr>
            <a:spLocks noGrp="1"/>
          </p:cNvSpPr>
          <p:nvPr>
            <p:ph type="body" idx="1"/>
          </p:nvPr>
        </p:nvSpPr>
        <p:spPr>
          <a:xfrm>
            <a:off x="892969" y="2089547"/>
            <a:ext cx="7358063" cy="4018359"/>
          </a:xfrm>
          <a:prstGeom prst="rect">
            <a:avLst/>
          </a:prstGeom>
        </p:spPr>
        <p:txBody>
          <a:bodyPr/>
          <a:lstStyle>
            <a:lvl1pPr>
              <a:buBlip>
                <a:blip r:embed="rId11"/>
              </a:buBlip>
            </a:lvl1pPr>
            <a:lvl2pPr>
              <a:buBlip>
                <a:blip r:embed="rId11"/>
              </a:buBlip>
            </a:lvl2pPr>
            <a:lvl3pPr>
              <a:buBlip>
                <a:blip r:embed="rId11"/>
              </a:buBlip>
            </a:lvl3pPr>
            <a:lvl4pPr>
              <a:buBlip>
                <a:blip r:embed="rId11"/>
              </a:buBlip>
            </a:lvl4pPr>
            <a:lvl5pPr>
              <a:buBlip>
                <a:blip r:embed="rId11"/>
              </a:buBlip>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a:spLocks noGrp="1"/>
          </p:cNvSpPr>
          <p:nvPr>
            <p:ph type="sldNum" sz="quarter" idx="2"/>
          </p:nvPr>
        </p:nvSpPr>
        <p:spPr>
          <a:xfrm>
            <a:off x="4415374" y="6536531"/>
            <a:ext cx="304324" cy="33039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9491152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pic>
        <p:nvPicPr>
          <p:cNvPr id="78" name="dash-line.png" descr="dash-lin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539" y="1303734"/>
            <a:ext cx="8518922" cy="312539"/>
          </a:xfrm>
          <a:prstGeom prst="rect">
            <a:avLst/>
          </a:prstGeom>
          <a:ln w="12700">
            <a:miter lim="400000"/>
          </a:ln>
        </p:spPr>
      </p:pic>
      <p:pic>
        <p:nvPicPr>
          <p:cNvPr id="79" name="dash-line.png" descr="dash-l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86500"/>
            <a:ext cx="9144000" cy="312539"/>
          </a:xfrm>
          <a:prstGeom prst="rect">
            <a:avLst/>
          </a:prstGeom>
          <a:ln w="12700">
            <a:miter lim="400000"/>
          </a:ln>
        </p:spPr>
      </p:pic>
      <p:pic>
        <p:nvPicPr>
          <p:cNvPr id="80" name="dash-line.png" descr="dash-l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95910" y="3272731"/>
            <a:ext cx="6858001" cy="312539"/>
          </a:xfrm>
          <a:prstGeom prst="rect">
            <a:avLst/>
          </a:prstGeom>
          <a:ln w="12700">
            <a:miter lim="400000"/>
          </a:ln>
        </p:spPr>
      </p:pic>
      <p:pic>
        <p:nvPicPr>
          <p:cNvPr id="81" name="dash-line.png" descr="dash-li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165949" y="3683496"/>
            <a:ext cx="5089923" cy="312539"/>
          </a:xfrm>
          <a:prstGeom prst="rect">
            <a:avLst/>
          </a:prstGeom>
          <a:ln w="12700">
            <a:miter lim="400000"/>
          </a:ln>
        </p:spPr>
      </p:pic>
      <p:pic>
        <p:nvPicPr>
          <p:cNvPr id="82" name="tri-line.png" descr="tri-lin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199995">
            <a:off x="-1892173" y="3771869"/>
            <a:ext cx="4955979" cy="287603"/>
          </a:xfrm>
          <a:prstGeom prst="rect">
            <a:avLst/>
          </a:prstGeom>
          <a:ln w="12700">
            <a:miter lim="400000"/>
          </a:ln>
        </p:spPr>
      </p:pic>
      <p:pic>
        <p:nvPicPr>
          <p:cNvPr id="83" name="tri-line.png" descr="tri-lin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399996">
            <a:off x="6217297" y="3810745"/>
            <a:ext cx="4679159" cy="272357"/>
          </a:xfrm>
          <a:prstGeom prst="rect">
            <a:avLst/>
          </a:prstGeom>
          <a:ln w="12700">
            <a:miter lim="400000"/>
          </a:ln>
        </p:spPr>
      </p:pic>
      <p:pic>
        <p:nvPicPr>
          <p:cNvPr id="84" name="tri-line.png" descr="tri-lin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799995">
            <a:off x="620613" y="6170421"/>
            <a:ext cx="8059044" cy="285752"/>
          </a:xfrm>
          <a:prstGeom prst="rect">
            <a:avLst/>
          </a:prstGeom>
          <a:ln w="12700">
            <a:miter lim="400000"/>
          </a:ln>
        </p:spPr>
      </p:pic>
      <p:pic>
        <p:nvPicPr>
          <p:cNvPr id="85" name="tri-line.png" descr="tri-lin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599996">
            <a:off x="589359" y="1446604"/>
            <a:ext cx="8050116" cy="288831"/>
          </a:xfrm>
          <a:prstGeom prst="rect">
            <a:avLst/>
          </a:prstGeom>
          <a:ln w="12700">
            <a:miter lim="400000"/>
          </a:ln>
        </p:spPr>
      </p:pic>
      <p:pic>
        <p:nvPicPr>
          <p:cNvPr id="86" name="scrapbook_title_hi.png" descr="scrapbook_title_hi.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7953" y="214313"/>
            <a:ext cx="7625953" cy="1589484"/>
          </a:xfrm>
          <a:prstGeom prst="rect">
            <a:avLst/>
          </a:prstGeom>
          <a:ln w="12700">
            <a:miter lim="400000"/>
          </a:ln>
        </p:spPr>
      </p:pic>
      <p:sp>
        <p:nvSpPr>
          <p:cNvPr id="87" name="Title Text"/>
          <p:cNvSpPr>
            <a:spLocks noGrp="1"/>
          </p:cNvSpPr>
          <p:nvPr>
            <p:ph type="title"/>
          </p:nvPr>
        </p:nvSpPr>
        <p:spPr>
          <a:xfrm>
            <a:off x="892969" y="178594"/>
            <a:ext cx="7358063" cy="1651992"/>
          </a:xfrm>
          <a:prstGeom prst="rect">
            <a:avLst/>
          </a:prstGeom>
        </p:spPr>
        <p:txBody>
          <a:bodyPr/>
          <a:lstStyle>
            <a:lvl1pPr>
              <a:defRPr sz="4359"/>
            </a:lvl1pPr>
          </a:lstStyle>
          <a:p>
            <a:r>
              <a:t>Title Text</a:t>
            </a:r>
          </a:p>
        </p:txBody>
      </p:sp>
      <p:sp>
        <p:nvSpPr>
          <p:cNvPr id="88" name="Slide Number"/>
          <p:cNvSpPr>
            <a:spLocks noGrp="1"/>
          </p:cNvSpPr>
          <p:nvPr>
            <p:ph type="sldNum" sz="quarter" idx="2"/>
          </p:nvPr>
        </p:nvSpPr>
        <p:spPr>
          <a:xfrm>
            <a:off x="4415374" y="6536531"/>
            <a:ext cx="304324" cy="33039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0400109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TW"/>
              <a:t>Click to edit Master title style</a:t>
            </a:r>
            <a:endParaRPr lang="zh-TW"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TW"/>
              <a:t>Click to edit Master subtitle style</a:t>
            </a:r>
            <a:endParaRPr lang="zh-TW" alt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B44201BE-E5AC-4D3B-8842-6533B1F9F498}"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5FAF63FD-ED6E-4AA3-8632-F6AA7A3F8961}"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TW"/>
              <a:t>Click to edit Master title style</a:t>
            </a:r>
            <a:endParaRPr lang="zh-TW"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TW"/>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38111334-FC45-415C-B597-366B602410E5}"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6E5B781C-D12A-4C48-BB09-3A13A309C8E4}"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TW"/>
              <a:t>Click to edit Master title style</a:t>
            </a:r>
            <a:endParaRPr lang="zh-TW"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8EEBBBA5-9614-4D69-800B-EF052F16D211}" type="slidenum">
              <a:rPr lang="en-US" altLang="en-US"/>
              <a:pPr>
                <a:defRPr/>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627BFD28-C041-4A12-B9D4-B6E0EE5B6332}"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452051D-0FBA-411D-A997-A29618FF7DD0}" type="datetimeFigureOut">
              <a:rPr lang="en-US"/>
              <a:pPr>
                <a:defRPr/>
              </a:pPr>
              <a:t>10/25/2019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0813F4A-E115-4978-9CA9-F6DBBE48E98B}"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D39FF760-F08C-4C13-8F01-34A0CBD3548F}" type="slidenum">
              <a:rPr lang="en-US" altLang="en-US"/>
              <a:pPr>
                <a:defRPr/>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TW"/>
              <a:t>Click to edit Master title style</a:t>
            </a:r>
            <a:endParaRPr lang="zh-TW"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2263A702-AB8F-4EC0-8210-728D4EA9761C}" type="slidenum">
              <a:rPr lang="en-US" altLang="en-US"/>
              <a:pPr>
                <a:defRPr/>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TW"/>
              <a:t>Click to edit Master title style</a:t>
            </a:r>
            <a:endParaRPr lang="zh-TW"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286B8407-31E1-442E-A9CB-675344CCE877}" type="slidenum">
              <a:rPr lang="en-US" altLang="en-US"/>
              <a:pPr>
                <a:defRPr/>
              </a:pPr>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CF3FE4D5-7B88-4AAF-AB2A-1E3D32172B0E}" type="slidenum">
              <a:rPr lang="en-US" altLang="en-US"/>
              <a:pPr>
                <a:defRPr/>
              </a:pPr>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TW"/>
              <a:t>Click to edit Master title style</a:t>
            </a:r>
            <a:endParaRPr lang="zh-TW"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B49E3692-B5C4-486E-99EF-A72A755838B6}"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TW"/>
              <a:t>Click to edit Master title style</a:t>
            </a:r>
            <a:endParaRPr lang="zh-TW"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TW"/>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0AB6539-22D5-432F-9FE6-643041D907F3}" type="datetimeFigureOut">
              <a:rPr lang="en-US"/>
              <a:pPr>
                <a:defRPr/>
              </a:pPr>
              <a:t>10/25/2019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8B871D3-4F62-4764-A63F-67D490E11B0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ECE18CAD-99B4-4F4F-9C40-0B94055288F3}" type="datetimeFigureOut">
              <a:rPr lang="en-US"/>
              <a:pPr>
                <a:defRPr/>
              </a:pPr>
              <a:t>10/25/2019</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96DB866-9A12-4F3B-9B7F-E7DD2A240E9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TW"/>
              <a:t>Click to edit Master title style</a:t>
            </a:r>
            <a:endParaRPr lang="zh-TW"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025E230E-BB1D-4F3C-9202-04FE430877CD}" type="datetimeFigureOut">
              <a:rPr lang="en-US"/>
              <a:pPr>
                <a:defRPr/>
              </a:pPr>
              <a:t>10/25/2019</a:t>
            </a:fld>
            <a:endParaRPr lang="en-US"/>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0C3118E-CE06-46A4-889A-8287FCF0909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482D843C-E9C0-4420-9CEB-6B7C53CFD8C4}" type="datetimeFigureOut">
              <a:rPr lang="en-US"/>
              <a:pPr>
                <a:defRPr/>
              </a:pPr>
              <a:t>10/25/2019</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898E6DA4-C1E2-4CD9-AB5E-F9B94BFC2A5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14942804-775B-4E70-A66E-F336966CBDB8}" type="datetimeFigureOut">
              <a:rPr lang="en-US"/>
              <a:pPr>
                <a:defRPr/>
              </a:pPr>
              <a:t>10/25/2019</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629C30A5-356E-400B-A576-C6BBDE329A4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TW"/>
              <a:t>Click to edit Master title style</a:t>
            </a:r>
            <a:endParaRPr lang="zh-TW"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2D9B1C7C-C1CF-4D10-8183-9A9706149AB4}" type="datetimeFigureOut">
              <a:rPr lang="en-US"/>
              <a:pPr>
                <a:defRPr/>
              </a:pPr>
              <a:t>10/25/2019</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CA229AD-4394-4996-A2C8-56EFACFEFCD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TW"/>
              <a:t>Click to edit Master title style</a:t>
            </a:r>
            <a:endParaRPr lang="zh-TW"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F1F09829-9ED6-40EC-92F4-8000E9249ECA}" type="datetimeFigureOut">
              <a:rPr lang="en-US"/>
              <a:pPr>
                <a:defRPr/>
              </a:pPr>
              <a:t>10/25/2019</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5312F7D7-7316-4015-BB77-713CFB190A2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6.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pic>
        <p:nvPicPr>
          <p:cNvPr id="1038" name="Picture 12"/>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81000" y="304800"/>
            <a:ext cx="831850" cy="685800"/>
          </a:xfrm>
          <a:prstGeom prst="rect">
            <a:avLst/>
          </a:prstGeom>
          <a:noFill/>
          <a:ln w="9525">
            <a:noFill/>
            <a:miter lim="800000"/>
            <a:headEnd/>
            <a:tailEnd/>
          </a:ln>
        </p:spPr>
      </p:pic>
      <p:grpSp>
        <p:nvGrpSpPr>
          <p:cNvPr id="16" name="Group 15"/>
          <p:cNvGrpSpPr/>
          <p:nvPr userDrawn="1"/>
        </p:nvGrpSpPr>
        <p:grpSpPr>
          <a:xfrm>
            <a:off x="-14849" y="2184380"/>
            <a:ext cx="9144000" cy="4673620"/>
            <a:chOff x="0" y="2184380"/>
            <a:chExt cx="9144000" cy="4673620"/>
          </a:xfrm>
        </p:grpSpPr>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19400" y="2184380"/>
              <a:ext cx="6324600" cy="4673620"/>
            </a:xfrm>
            <a:prstGeom prst="rect">
              <a:avLst/>
            </a:prstGeom>
          </p:spPr>
        </p:pic>
        <p:pic>
          <p:nvPicPr>
            <p:cNvPr id="18" name="Picture 17"/>
            <p:cNvPicPr>
              <a:picLocks noChangeAspect="1"/>
            </p:cNvPicPr>
            <p:nvPr/>
          </p:nvPicPr>
          <p:blipFill rotWithShape="1">
            <a:blip r:embed="rId17" cstate="print">
              <a:extLst>
                <a:ext uri="{28A0092B-C50C-407E-A947-70E740481C1C}">
                  <a14:useLocalDpi xmlns:a14="http://schemas.microsoft.com/office/drawing/2010/main" val="0"/>
                </a:ext>
              </a:extLst>
            </a:blip>
            <a:srcRect/>
            <a:stretch/>
          </p:blipFill>
          <p:spPr>
            <a:xfrm>
              <a:off x="0" y="6593392"/>
              <a:ext cx="3388969" cy="264608"/>
            </a:xfrm>
            <a:prstGeom prst="rect">
              <a:avLst/>
            </a:prstGeom>
          </p:spPr>
        </p:pic>
      </p:grpSp>
      <p:grpSp>
        <p:nvGrpSpPr>
          <p:cNvPr id="19" name="群組 5"/>
          <p:cNvGrpSpPr>
            <a:grpSpLocks noChangeAspect="1"/>
          </p:cNvGrpSpPr>
          <p:nvPr userDrawn="1"/>
        </p:nvGrpSpPr>
        <p:grpSpPr>
          <a:xfrm>
            <a:off x="115205" y="6454956"/>
            <a:ext cx="2542853" cy="260595"/>
            <a:chOff x="1092628" y="2656697"/>
            <a:chExt cx="6950389" cy="728535"/>
          </a:xfrm>
        </p:grpSpPr>
        <p:pic>
          <p:nvPicPr>
            <p:cNvPr id="20" name="圖片 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92628" y="2656697"/>
              <a:ext cx="3834716" cy="728535"/>
            </a:xfrm>
            <a:prstGeom prst="rect">
              <a:avLst/>
            </a:prstGeom>
          </p:spPr>
        </p:pic>
        <p:pic>
          <p:nvPicPr>
            <p:cNvPr id="21" name="圖片 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404616" y="2774746"/>
              <a:ext cx="3638401" cy="521575"/>
            </a:xfrm>
            <a:prstGeom prst="rect">
              <a:avLst/>
            </a:prstGeom>
          </p:spPr>
        </p:pic>
      </p:gr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74" r:id="rId12"/>
    <p:sldLayoutId id="2147483675" r:id="rId13"/>
  </p:sldLayoutIdLst>
  <p:txStyles>
    <p:titleStyle>
      <a:lvl1pPr algn="ctr" rtl="0" eaLnBrk="0" fontAlgn="base" hangingPunct="0">
        <a:spcBef>
          <a:spcPct val="0"/>
        </a:spcBef>
        <a:spcAft>
          <a:spcPct val="0"/>
        </a:spcAft>
        <a:defRPr kumimoji="1" sz="44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charset="-120"/>
        </a:defRPr>
      </a:lvl5pPr>
      <a:lvl6pPr marL="457200" algn="ctr" rtl="0" fontAlgn="base">
        <a:spcBef>
          <a:spcPct val="0"/>
        </a:spcBef>
        <a:spcAft>
          <a:spcPct val="0"/>
        </a:spcAft>
        <a:defRPr kumimoji="1" sz="4400">
          <a:solidFill>
            <a:schemeClr val="tx1"/>
          </a:solidFill>
          <a:latin typeface="Calibri" pitchFamily="34" charset="0"/>
          <a:ea typeface="新細明體" charset="-120"/>
        </a:defRPr>
      </a:lvl6pPr>
      <a:lvl7pPr marL="914400" algn="ctr" rtl="0" fontAlgn="base">
        <a:spcBef>
          <a:spcPct val="0"/>
        </a:spcBef>
        <a:spcAft>
          <a:spcPct val="0"/>
        </a:spcAft>
        <a:defRPr kumimoji="1" sz="4400">
          <a:solidFill>
            <a:schemeClr val="tx1"/>
          </a:solidFill>
          <a:latin typeface="Calibri" pitchFamily="34" charset="0"/>
          <a:ea typeface="新細明體" charset="-120"/>
        </a:defRPr>
      </a:lvl7pPr>
      <a:lvl8pPr marL="1371600" algn="ctr" rtl="0" fontAlgn="base">
        <a:spcBef>
          <a:spcPct val="0"/>
        </a:spcBef>
        <a:spcAft>
          <a:spcPct val="0"/>
        </a:spcAft>
        <a:defRPr kumimoji="1" sz="4400">
          <a:solidFill>
            <a:schemeClr val="tx1"/>
          </a:solidFill>
          <a:latin typeface="Calibri" pitchFamily="34" charset="0"/>
          <a:ea typeface="新細明體" charset="-120"/>
        </a:defRPr>
      </a:lvl8pPr>
      <a:lvl9pPr marL="1828800" algn="ctr" rtl="0" fontAlgn="base">
        <a:spcBef>
          <a:spcPct val="0"/>
        </a:spcBef>
        <a:spcAft>
          <a:spcPct val="0"/>
        </a:spcAft>
        <a:defRPr kumimoji="1"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5pPr>
      <a:lvl6pPr marL="2514600" indent="-228600" algn="l" rtl="0" fontAlgn="base">
        <a:spcBef>
          <a:spcPct val="20000"/>
        </a:spcBef>
        <a:spcAft>
          <a:spcPct val="0"/>
        </a:spcAft>
        <a:buFont typeface="Arial" charset="0"/>
        <a:buChar char="»"/>
        <a:defRPr kumimoji="1" sz="2000">
          <a:solidFill>
            <a:schemeClr val="tx1"/>
          </a:solidFill>
          <a:latin typeface="+mn-lt"/>
          <a:ea typeface="+mn-ea"/>
        </a:defRPr>
      </a:lvl6pPr>
      <a:lvl7pPr marL="2971800" indent="-228600" algn="l" rtl="0" fontAlgn="base">
        <a:spcBef>
          <a:spcPct val="20000"/>
        </a:spcBef>
        <a:spcAft>
          <a:spcPct val="0"/>
        </a:spcAft>
        <a:buFont typeface="Arial" charset="0"/>
        <a:buChar char="»"/>
        <a:defRPr kumimoji="1" sz="2000">
          <a:solidFill>
            <a:schemeClr val="tx1"/>
          </a:solidFill>
          <a:latin typeface="+mn-lt"/>
          <a:ea typeface="+mn-ea"/>
        </a:defRPr>
      </a:lvl7pPr>
      <a:lvl8pPr marL="3429000" indent="-228600" algn="l" rtl="0" fontAlgn="base">
        <a:spcBef>
          <a:spcPct val="20000"/>
        </a:spcBef>
        <a:spcAft>
          <a:spcPct val="0"/>
        </a:spcAft>
        <a:buFont typeface="Arial" charset="0"/>
        <a:buChar char="»"/>
        <a:defRPr kumimoji="1" sz="2000">
          <a:solidFill>
            <a:schemeClr val="tx1"/>
          </a:solidFill>
          <a:latin typeface="+mn-lt"/>
          <a:ea typeface="+mn-ea"/>
        </a:defRPr>
      </a:lvl8pPr>
      <a:lvl9pPr marL="3886200" indent="-228600" algn="l" rtl="0" fontAlgn="base">
        <a:spcBef>
          <a:spcPct val="20000"/>
        </a:spcBef>
        <a:spcAft>
          <a:spcPct val="0"/>
        </a:spcAft>
        <a:buFont typeface="Arial"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2" descr="http://th08.deviantart.net/fs71/PRE/i/2013/164/c/e/triangle_pattern_v2_by_black_light_studio-d68vrf3.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b="-3"/>
          <a:stretch>
            <a:fillRect/>
          </a:stretch>
        </p:blipFill>
        <p:spPr bwMode="auto">
          <a:xfrm>
            <a:off x="6400800" y="5638800"/>
            <a:ext cx="2738438" cy="1219200"/>
          </a:xfrm>
          <a:prstGeom prst="rect">
            <a:avLst/>
          </a:prstGeom>
          <a:noFill/>
          <a:ln w="9525">
            <a:noFill/>
            <a:miter lim="800000"/>
            <a:headEnd/>
            <a:tailEnd/>
          </a:ln>
        </p:spPr>
      </p:pic>
      <p:sp>
        <p:nvSpPr>
          <p:cNvPr id="15" name="Rectangle 7"/>
          <p:cNvSpPr/>
          <p:nvPr userDrawn="1"/>
        </p:nvSpPr>
        <p:spPr>
          <a:xfrm>
            <a:off x="0" y="5635622"/>
            <a:ext cx="9144001" cy="1222378"/>
          </a:xfrm>
          <a:prstGeom prst="rect">
            <a:avLst/>
          </a:prstGeom>
          <a:gradFill>
            <a:gsLst>
              <a:gs pos="0">
                <a:srgbClr val="002060">
                  <a:lumMod val="100000"/>
                </a:srgbClr>
              </a:gs>
              <a:gs pos="64000">
                <a:srgbClr val="C401D9">
                  <a:lumMod val="40000"/>
                  <a:alpha val="85000"/>
                </a:srgbClr>
              </a:gs>
              <a:gs pos="93000">
                <a:srgbClr val="FF0000">
                  <a:lumMod val="100000"/>
                  <a:alpha val="8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defRPr/>
            </a:pPr>
            <a:endParaRPr kumimoji="0" lang="zh-TW" altLang="en-US">
              <a:solidFill>
                <a:srgbClr val="FFFFFF"/>
              </a:solidFill>
            </a:endParaRPr>
          </a:p>
        </p:txBody>
      </p:sp>
      <p:sp>
        <p:nvSpPr>
          <p:cNvPr id="16" name="Right Triangle 8"/>
          <p:cNvSpPr/>
          <p:nvPr userDrawn="1"/>
        </p:nvSpPr>
        <p:spPr>
          <a:xfrm rot="10800000" flipH="1">
            <a:off x="8534400" y="5635625"/>
            <a:ext cx="604838" cy="106997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defRPr/>
            </a:pPr>
            <a:endParaRPr kumimoji="0" lang="zh-TW" altLang="en-US">
              <a:solidFill>
                <a:srgbClr val="FFFFFF"/>
              </a:solidFill>
            </a:endParaRPr>
          </a:p>
        </p:txBody>
      </p:sp>
      <p:sp>
        <p:nvSpPr>
          <p:cNvPr id="17" name="Rectangle 9"/>
          <p:cNvSpPr/>
          <p:nvPr userDrawn="1"/>
        </p:nvSpPr>
        <p:spPr>
          <a:xfrm>
            <a:off x="0" y="5562600"/>
            <a:ext cx="85344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defRPr/>
            </a:pPr>
            <a:endParaRPr kumimoji="0" lang="zh-TW" altLang="en-US">
              <a:solidFill>
                <a:srgbClr val="FFFFFF"/>
              </a:solidFill>
            </a:endParaRPr>
          </a:p>
        </p:txBody>
      </p:sp>
      <p:sp>
        <p:nvSpPr>
          <p:cNvPr id="18" name="TextBox 22"/>
          <p:cNvSpPr txBox="1">
            <a:spLocks noChangeArrowheads="1"/>
          </p:cNvSpPr>
          <p:nvPr userDrawn="1"/>
        </p:nvSpPr>
        <p:spPr bwMode="auto">
          <a:xfrm>
            <a:off x="7620000" y="6515100"/>
            <a:ext cx="931863" cy="215900"/>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kumimoji="0" lang="en-US" altLang="en-US" sz="800" dirty="0">
                <a:solidFill>
                  <a:srgbClr val="7F7F7F"/>
                </a:solidFill>
                <a:ea typeface="+mn-ea"/>
              </a:rPr>
              <a:t>www.hksi.org.hk</a:t>
            </a:r>
          </a:p>
        </p:txBody>
      </p:sp>
      <p:pic>
        <p:nvPicPr>
          <p:cNvPr id="13321" name="Picture 4" descr="01-tagline"/>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95250" y="6565900"/>
            <a:ext cx="2114550" cy="123825"/>
          </a:xfrm>
          <a:prstGeom prst="rect">
            <a:avLst/>
          </a:prstGeom>
          <a:noFill/>
          <a:ln w="9525">
            <a:noFill/>
            <a:miter lim="800000"/>
            <a:headEnd/>
            <a:tailEnd/>
          </a:ln>
        </p:spPr>
      </p:pic>
      <p:pic>
        <p:nvPicPr>
          <p:cNvPr id="13322" name="Picture 12"/>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81000" y="304800"/>
            <a:ext cx="831850" cy="685800"/>
          </a:xfrm>
          <a:prstGeom prst="rect">
            <a:avLst/>
          </a:prstGeom>
          <a:noFill/>
          <a:ln w="9525">
            <a:noFill/>
            <a:miter lim="800000"/>
            <a:headEnd/>
            <a:tailEnd/>
          </a:ln>
        </p:spPr>
      </p:pic>
      <p:sp>
        <p:nvSpPr>
          <p:cNvPr id="13323"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3324"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1" name="Date Placeholder 3"/>
          <p:cNvSpPr>
            <a:spLocks noGrp="1"/>
          </p:cNvSpPr>
          <p:nvPr>
            <p:ph type="dt" sz="half" idx="2"/>
          </p:nvPr>
        </p:nvSpPr>
        <p:spPr>
          <a:xfrm>
            <a:off x="457200" y="6245225"/>
            <a:ext cx="2133600" cy="476250"/>
          </a:xfrm>
          <a:prstGeom prst="rect">
            <a:avLst/>
          </a:prstGeom>
        </p:spPr>
        <p:txBody>
          <a:bodyPr vert="horz" lIns="91440" tIns="45720" rIns="91440" bIns="45720" rtlCol="0" anchor="ctr"/>
          <a:lstStyle>
            <a:lvl1pPr fontAlgn="auto">
              <a:spcBef>
                <a:spcPts val="0"/>
              </a:spcBef>
              <a:spcAft>
                <a:spcPts val="0"/>
              </a:spcAft>
              <a:defRPr kumimoji="0" sz="1200">
                <a:solidFill>
                  <a:srgbClr val="FFFFFF"/>
                </a:solidFill>
                <a:latin typeface="+mn-lt"/>
                <a:ea typeface="+mn-ea"/>
              </a:defRPr>
            </a:lvl1pPr>
          </a:lstStyle>
          <a:p>
            <a:pPr>
              <a:defRPr/>
            </a:pPr>
            <a:endParaRPr lang="en-US" altLang="en-US"/>
          </a:p>
        </p:txBody>
      </p:sp>
      <p:sp>
        <p:nvSpPr>
          <p:cNvPr id="22" name="Footer Placeholder 4"/>
          <p:cNvSpPr>
            <a:spLocks noGrp="1"/>
          </p:cNvSpPr>
          <p:nvPr>
            <p:ph type="ftr" sz="quarter" idx="3"/>
          </p:nvPr>
        </p:nvSpPr>
        <p:spPr>
          <a:xfrm>
            <a:off x="3124200" y="6245225"/>
            <a:ext cx="2895600" cy="476250"/>
          </a:xfrm>
          <a:prstGeom prst="rect">
            <a:avLst/>
          </a:prstGeom>
        </p:spPr>
        <p:txBody>
          <a:bodyPr vert="horz" lIns="91440" tIns="45720" rIns="91440" bIns="45720" rtlCol="0" anchor="ctr"/>
          <a:lstStyle>
            <a:lvl1pPr algn="ctr" fontAlgn="auto">
              <a:spcBef>
                <a:spcPts val="0"/>
              </a:spcBef>
              <a:spcAft>
                <a:spcPts val="0"/>
              </a:spcAft>
              <a:defRPr kumimoji="0" sz="1200">
                <a:solidFill>
                  <a:srgbClr val="FFFFFF"/>
                </a:solidFill>
                <a:latin typeface="+mn-lt"/>
                <a:ea typeface="+mn-ea"/>
              </a:defRPr>
            </a:lvl1pPr>
          </a:lstStyle>
          <a:p>
            <a:pPr>
              <a:defRPr/>
            </a:pPr>
            <a:endParaRPr lang="en-US" altLang="en-US"/>
          </a:p>
        </p:txBody>
      </p:sp>
      <p:sp>
        <p:nvSpPr>
          <p:cNvPr id="23" name="Slide Number Placeholder 5"/>
          <p:cNvSpPr>
            <a:spLocks noGrp="1"/>
          </p:cNvSpPr>
          <p:nvPr>
            <p:ph type="sldNum" sz="quarter" idx="4"/>
          </p:nvPr>
        </p:nvSpPr>
        <p:spPr>
          <a:xfrm>
            <a:off x="6553200" y="6245225"/>
            <a:ext cx="2133600" cy="476250"/>
          </a:xfrm>
          <a:prstGeom prst="rect">
            <a:avLst/>
          </a:prstGeom>
        </p:spPr>
        <p:txBody>
          <a:bodyPr vert="horz" lIns="91440" tIns="45720" rIns="91440" bIns="45720" rtlCol="0" anchor="ctr"/>
          <a:lstStyle>
            <a:lvl1pPr algn="r" fontAlgn="auto">
              <a:spcBef>
                <a:spcPts val="0"/>
              </a:spcBef>
              <a:spcAft>
                <a:spcPts val="0"/>
              </a:spcAft>
              <a:defRPr kumimoji="0" sz="1200">
                <a:solidFill>
                  <a:srgbClr val="FFFFFF"/>
                </a:solidFill>
                <a:latin typeface="+mn-lt"/>
                <a:ea typeface="+mn-ea"/>
              </a:defRPr>
            </a:lvl1pPr>
          </a:lstStyle>
          <a:p>
            <a:pPr>
              <a:defRPr/>
            </a:pPr>
            <a:fld id="{39074927-C2DD-4ABD-B7A4-A3D7952B879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kumimoji="1" sz="44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charset="-120"/>
        </a:defRPr>
      </a:lvl5pPr>
      <a:lvl6pPr marL="457200" algn="ctr" rtl="0" fontAlgn="base">
        <a:spcBef>
          <a:spcPct val="0"/>
        </a:spcBef>
        <a:spcAft>
          <a:spcPct val="0"/>
        </a:spcAft>
        <a:defRPr kumimoji="1" sz="4400">
          <a:solidFill>
            <a:schemeClr val="tx1"/>
          </a:solidFill>
          <a:latin typeface="Calibri" pitchFamily="34" charset="0"/>
          <a:ea typeface="新細明體" charset="-120"/>
        </a:defRPr>
      </a:lvl6pPr>
      <a:lvl7pPr marL="914400" algn="ctr" rtl="0" fontAlgn="base">
        <a:spcBef>
          <a:spcPct val="0"/>
        </a:spcBef>
        <a:spcAft>
          <a:spcPct val="0"/>
        </a:spcAft>
        <a:defRPr kumimoji="1" sz="4400">
          <a:solidFill>
            <a:schemeClr val="tx1"/>
          </a:solidFill>
          <a:latin typeface="Calibri" pitchFamily="34" charset="0"/>
          <a:ea typeface="新細明體" charset="-120"/>
        </a:defRPr>
      </a:lvl7pPr>
      <a:lvl8pPr marL="1371600" algn="ctr" rtl="0" fontAlgn="base">
        <a:spcBef>
          <a:spcPct val="0"/>
        </a:spcBef>
        <a:spcAft>
          <a:spcPct val="0"/>
        </a:spcAft>
        <a:defRPr kumimoji="1" sz="4400">
          <a:solidFill>
            <a:schemeClr val="tx1"/>
          </a:solidFill>
          <a:latin typeface="Calibri" pitchFamily="34" charset="0"/>
          <a:ea typeface="新細明體" charset="-120"/>
        </a:defRPr>
      </a:lvl8pPr>
      <a:lvl9pPr marL="1828800" algn="ctr" rtl="0" fontAlgn="base">
        <a:spcBef>
          <a:spcPct val="0"/>
        </a:spcBef>
        <a:spcAft>
          <a:spcPct val="0"/>
        </a:spcAft>
        <a:defRPr kumimoji="1"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5pPr>
      <a:lvl6pPr marL="2514600" indent="-228600" algn="l" rtl="0" fontAlgn="base">
        <a:spcBef>
          <a:spcPct val="20000"/>
        </a:spcBef>
        <a:spcAft>
          <a:spcPct val="0"/>
        </a:spcAft>
        <a:buFont typeface="Arial" charset="0"/>
        <a:buChar char="»"/>
        <a:defRPr kumimoji="1" sz="2000">
          <a:solidFill>
            <a:schemeClr val="tx1"/>
          </a:solidFill>
          <a:latin typeface="+mn-lt"/>
          <a:ea typeface="+mn-ea"/>
        </a:defRPr>
      </a:lvl6pPr>
      <a:lvl7pPr marL="2971800" indent="-228600" algn="l" rtl="0" fontAlgn="base">
        <a:spcBef>
          <a:spcPct val="20000"/>
        </a:spcBef>
        <a:spcAft>
          <a:spcPct val="0"/>
        </a:spcAft>
        <a:buFont typeface="Arial" charset="0"/>
        <a:buChar char="»"/>
        <a:defRPr kumimoji="1" sz="2000">
          <a:solidFill>
            <a:schemeClr val="tx1"/>
          </a:solidFill>
          <a:latin typeface="+mn-lt"/>
          <a:ea typeface="+mn-ea"/>
        </a:defRPr>
      </a:lvl7pPr>
      <a:lvl8pPr marL="3429000" indent="-228600" algn="l" rtl="0" fontAlgn="base">
        <a:spcBef>
          <a:spcPct val="20000"/>
        </a:spcBef>
        <a:spcAft>
          <a:spcPct val="0"/>
        </a:spcAft>
        <a:buFont typeface="Arial" charset="0"/>
        <a:buChar char="»"/>
        <a:defRPr kumimoji="1" sz="2000">
          <a:solidFill>
            <a:schemeClr val="tx1"/>
          </a:solidFill>
          <a:latin typeface="+mn-lt"/>
          <a:ea typeface="+mn-ea"/>
        </a:defRPr>
      </a:lvl8pPr>
      <a:lvl9pPr marL="3886200" indent="-228600" algn="l" rtl="0" fontAlgn="base">
        <a:spcBef>
          <a:spcPct val="20000"/>
        </a:spcBef>
        <a:spcAft>
          <a:spcPct val="0"/>
        </a:spcAft>
        <a:buFont typeface="Arial"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http://www.rthk.org.hk/special/healthyfood/images/foods/2.jpg" TargetMode="External"/><Relationship Id="rId13" Type="http://schemas.openxmlformats.org/officeDocument/2006/relationships/image" Target="../media/image40.jpeg"/><Relationship Id="rId18" Type="http://schemas.openxmlformats.org/officeDocument/2006/relationships/image" Target="http://www.rthk.org.hk/special/healthyfood/images/foods/8.jpg" TargetMode="External"/><Relationship Id="rId3" Type="http://schemas.openxmlformats.org/officeDocument/2006/relationships/image" Target="../media/image35.jpeg"/><Relationship Id="rId21" Type="http://schemas.openxmlformats.org/officeDocument/2006/relationships/image" Target="../media/image45.jpeg"/><Relationship Id="rId7" Type="http://schemas.openxmlformats.org/officeDocument/2006/relationships/image" Target="../media/image37.jpeg"/><Relationship Id="rId12" Type="http://schemas.openxmlformats.org/officeDocument/2006/relationships/image" Target="http://www.rthk.org.hk/special/healthyfood/images/foods/9.jpg" TargetMode="External"/><Relationship Id="rId17" Type="http://schemas.openxmlformats.org/officeDocument/2006/relationships/image" Target="../media/image42.jpeg"/><Relationship Id="rId2" Type="http://schemas.openxmlformats.org/officeDocument/2006/relationships/notesSlide" Target="../notesSlides/notesSlide5.xml"/><Relationship Id="rId16" Type="http://schemas.openxmlformats.org/officeDocument/2006/relationships/image" Target="http://www.rthk.org.hk/special/healthyfood/images/foods/1.jpg" TargetMode="External"/><Relationship Id="rId20"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http://www.rthk.org.hk/special/healthyfood/images/foods/20.jpg" TargetMode="External"/><Relationship Id="rId11" Type="http://schemas.openxmlformats.org/officeDocument/2006/relationships/image" Target="../media/image39.jpeg"/><Relationship Id="rId5" Type="http://schemas.openxmlformats.org/officeDocument/2006/relationships/image" Target="../media/image36.jpeg"/><Relationship Id="rId15" Type="http://schemas.openxmlformats.org/officeDocument/2006/relationships/image" Target="../media/image41.jpeg"/><Relationship Id="rId10" Type="http://schemas.openxmlformats.org/officeDocument/2006/relationships/image" Target="http://www.rthk.org.hk/special/healthyfood/images/foods/10.jpg" TargetMode="External"/><Relationship Id="rId19" Type="http://schemas.openxmlformats.org/officeDocument/2006/relationships/image" Target="../media/image43.jpeg"/><Relationship Id="rId4" Type="http://schemas.openxmlformats.org/officeDocument/2006/relationships/image" Target="http://www.rthk.org.hk/special/healthyfood/images/foods/16.jpg" TargetMode="External"/><Relationship Id="rId9" Type="http://schemas.openxmlformats.org/officeDocument/2006/relationships/image" Target="../media/image38.jpeg"/><Relationship Id="rId14" Type="http://schemas.openxmlformats.org/officeDocument/2006/relationships/image" Target="http://www.rthk.org.hk/special/healthyfood/images/foods/18.jpg" TargetMode="External"/><Relationship Id="rId22" Type="http://schemas.openxmlformats.org/officeDocument/2006/relationships/image" Target="../media/image46.jpeg"/></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3.jpeg"/><Relationship Id="rId3" Type="http://schemas.openxmlformats.org/officeDocument/2006/relationships/image" Target="http://www.rthk.org.hk/special/healthyfood/images/foods/14.jpg" TargetMode="External"/><Relationship Id="rId7" Type="http://schemas.openxmlformats.org/officeDocument/2006/relationships/image" Target="http://www.rthk.org.hk/special/healthyfood/images/foods/4.jpg" TargetMode="External"/><Relationship Id="rId12" Type="http://schemas.openxmlformats.org/officeDocument/2006/relationships/image" Target="../media/image52.jpeg"/><Relationship Id="rId17" Type="http://schemas.openxmlformats.org/officeDocument/2006/relationships/image" Target="../media/image56.jpeg"/><Relationship Id="rId2" Type="http://schemas.openxmlformats.org/officeDocument/2006/relationships/image" Target="../media/image47.jpeg"/><Relationship Id="rId16"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http://www.rthk.org.hk/special/healthyfood/images/foods/13.jpg" TargetMode="External"/><Relationship Id="rId5" Type="http://schemas.openxmlformats.org/officeDocument/2006/relationships/image" Target="http://www.rthk.org.hk/special/healthyfood/images/foods/5.jpg" TargetMode="External"/><Relationship Id="rId15" Type="http://schemas.openxmlformats.org/officeDocument/2006/relationships/hyperlink" Target="http://www.openrice.com/restaurant/photos.htm?shopid=336&amp;photoid=68913" TargetMode="External"/><Relationship Id="rId10" Type="http://schemas.openxmlformats.org/officeDocument/2006/relationships/image" Target="../media/image51.jpeg"/><Relationship Id="rId4" Type="http://schemas.openxmlformats.org/officeDocument/2006/relationships/image" Target="../media/image48.jpeg"/><Relationship Id="rId9" Type="http://schemas.openxmlformats.org/officeDocument/2006/relationships/image" Target="http://www.rthk.org.hk/special/healthyfood/images/foods/11.jpg" TargetMode="External"/><Relationship Id="rId14" Type="http://schemas.openxmlformats.org/officeDocument/2006/relationships/image" Target="../media/image54.jpe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hyperlink" Target="http://4.bp.blogspot.com/_UfU16qT1Il4/Sp_Z-nt44jI/AAAAAAAAI7Q/kzoRVgB_fZs/s1600-h/%E7%B6%A0%E8%8C%B6%E8%8A%B1%E7%B4%A0%E9%A4%83.JPG" TargetMode="External"/><Relationship Id="rId11" Type="http://schemas.openxmlformats.org/officeDocument/2006/relationships/image" Target="../media/image65.jpeg"/><Relationship Id="rId5" Type="http://schemas.openxmlformats.org/officeDocument/2006/relationships/image" Target="../media/image60.jpeg"/><Relationship Id="rId10" Type="http://schemas.openxmlformats.org/officeDocument/2006/relationships/image" Target="../media/image64.jpeg"/><Relationship Id="rId4" Type="http://schemas.openxmlformats.org/officeDocument/2006/relationships/image" Target="../media/image59.jpeg"/><Relationship Id="rId9" Type="http://schemas.openxmlformats.org/officeDocument/2006/relationships/image" Target="../media/image6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6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Autofit/>
          </a:bodyPr>
          <a:lstStyle/>
          <a:p>
            <a:r>
              <a:rPr lang="zh-HK" altLang="en-US" smtClean="0">
                <a:latin typeface="宋体" pitchFamily="2" charset="-122"/>
                <a:ea typeface="宋体" pitchFamily="2" charset="-122"/>
              </a:rPr>
              <a:t>严格控制体重之女性运动员</a:t>
            </a:r>
            <a:r>
              <a:rPr lang="zh-HK" altLang="en-US" dirty="0"/>
              <a:t/>
            </a:r>
            <a:br>
              <a:rPr lang="zh-HK" altLang="en-US" dirty="0"/>
            </a:br>
            <a:r>
              <a:rPr lang="en-US" altLang="zh-HK" dirty="0"/>
              <a:t>Strict Weight Control and</a:t>
            </a:r>
            <a:br>
              <a:rPr lang="en-US" altLang="zh-HK" dirty="0"/>
            </a:br>
            <a:r>
              <a:rPr lang="en-US" altLang="zh-HK" dirty="0"/>
              <a:t>Female Athletes</a:t>
            </a:r>
            <a:endParaRPr lang="zh-HK" altLang="en-US" dirty="0"/>
          </a:p>
        </p:txBody>
      </p:sp>
      <p:sp>
        <p:nvSpPr>
          <p:cNvPr id="4" name="Rectangle 2"/>
          <p:cNvSpPr txBox="1">
            <a:spLocks/>
          </p:cNvSpPr>
          <p:nvPr/>
        </p:nvSpPr>
        <p:spPr bwMode="auto">
          <a:xfrm>
            <a:off x="730803" y="4511932"/>
            <a:ext cx="7543803" cy="4023360"/>
          </a:xfrm>
          <a:prstGeom prst="rect">
            <a:avLst/>
          </a:prstGeom>
          <a:noFill/>
          <a:ln w="9525">
            <a:noFill/>
            <a:miter lim="800000"/>
            <a:headEnd/>
            <a:tailEnd/>
          </a:ln>
        </p:spPr>
        <p:txBody>
          <a:bodyPr vert="horz" wrap="square" lIns="38100" tIns="38100" rIns="38100" bIns="3810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charset="0"/>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Font typeface="Arial" charset="0"/>
              <a:buNone/>
              <a:defRPr kumimoji="1" sz="2800">
                <a:solidFill>
                  <a:schemeClr val="tx1"/>
                </a:solidFill>
                <a:latin typeface="+mn-lt"/>
                <a:ea typeface="+mn-ea"/>
              </a:defRPr>
            </a:lvl2pPr>
            <a:lvl3pPr marL="914400" indent="0" algn="ctr" rtl="0" eaLnBrk="0" fontAlgn="base" hangingPunct="0">
              <a:spcBef>
                <a:spcPct val="20000"/>
              </a:spcBef>
              <a:spcAft>
                <a:spcPct val="0"/>
              </a:spcAft>
              <a:buFont typeface="Arial" charset="0"/>
              <a:buNone/>
              <a:defRPr kumimoji="1" sz="2400">
                <a:solidFill>
                  <a:schemeClr val="tx1"/>
                </a:solidFill>
                <a:latin typeface="+mn-lt"/>
                <a:ea typeface="+mn-ea"/>
              </a:defRPr>
            </a:lvl3pPr>
            <a:lvl4pPr marL="1371600" indent="0" algn="ctr" rtl="0" eaLnBrk="0" fontAlgn="base" hangingPunct="0">
              <a:spcBef>
                <a:spcPct val="20000"/>
              </a:spcBef>
              <a:spcAft>
                <a:spcPct val="0"/>
              </a:spcAft>
              <a:buFont typeface="Arial" charset="0"/>
              <a:buNone/>
              <a:defRPr kumimoji="1" sz="2000">
                <a:solidFill>
                  <a:schemeClr val="tx1"/>
                </a:solidFill>
                <a:latin typeface="+mn-lt"/>
                <a:ea typeface="+mn-ea"/>
              </a:defRPr>
            </a:lvl4pPr>
            <a:lvl5pPr marL="1828800" indent="0" algn="ctr" rtl="0" eaLnBrk="0" fontAlgn="base" hangingPunct="0">
              <a:spcBef>
                <a:spcPct val="20000"/>
              </a:spcBef>
              <a:spcAft>
                <a:spcPct val="0"/>
              </a:spcAft>
              <a:buFont typeface="Arial" charset="0"/>
              <a:buNone/>
              <a:defRPr kumimoji="1" sz="2000">
                <a:solidFill>
                  <a:schemeClr val="tx1"/>
                </a:solidFill>
                <a:latin typeface="+mn-lt"/>
                <a:ea typeface="+mn-ea"/>
              </a:defRPr>
            </a:lvl5pPr>
            <a:lvl6pPr marL="2286000" indent="0" algn="ctr" rtl="0" fontAlgn="base">
              <a:spcBef>
                <a:spcPct val="20000"/>
              </a:spcBef>
              <a:spcAft>
                <a:spcPct val="0"/>
              </a:spcAft>
              <a:buFont typeface="Arial" charset="0"/>
              <a:buNone/>
              <a:defRPr kumimoji="1" sz="2000">
                <a:solidFill>
                  <a:schemeClr val="tx1"/>
                </a:solidFill>
                <a:latin typeface="+mn-lt"/>
                <a:ea typeface="+mn-ea"/>
              </a:defRPr>
            </a:lvl6pPr>
            <a:lvl7pPr marL="2743200" indent="0" algn="ctr" rtl="0" fontAlgn="base">
              <a:spcBef>
                <a:spcPct val="20000"/>
              </a:spcBef>
              <a:spcAft>
                <a:spcPct val="0"/>
              </a:spcAft>
              <a:buFont typeface="Arial" charset="0"/>
              <a:buNone/>
              <a:defRPr kumimoji="1" sz="2000">
                <a:solidFill>
                  <a:schemeClr val="tx1"/>
                </a:solidFill>
                <a:latin typeface="+mn-lt"/>
                <a:ea typeface="+mn-ea"/>
              </a:defRPr>
            </a:lvl7pPr>
            <a:lvl8pPr marL="3200400" indent="0" algn="ctr" rtl="0" fontAlgn="base">
              <a:spcBef>
                <a:spcPct val="20000"/>
              </a:spcBef>
              <a:spcAft>
                <a:spcPct val="0"/>
              </a:spcAft>
              <a:buFont typeface="Arial" charset="0"/>
              <a:buNone/>
              <a:defRPr kumimoji="1" sz="2000">
                <a:solidFill>
                  <a:schemeClr val="tx1"/>
                </a:solidFill>
                <a:latin typeface="+mn-lt"/>
                <a:ea typeface="+mn-ea"/>
              </a:defRPr>
            </a:lvl8pPr>
            <a:lvl9pPr marL="3657600" indent="0" algn="ctr" rtl="0" fontAlgn="base">
              <a:spcBef>
                <a:spcPct val="20000"/>
              </a:spcBef>
              <a:spcAft>
                <a:spcPct val="0"/>
              </a:spcAft>
              <a:buFont typeface="Arial" charset="0"/>
              <a:buNone/>
              <a:defRPr kumimoji="1" sz="2000">
                <a:solidFill>
                  <a:schemeClr val="tx1"/>
                </a:solidFill>
                <a:latin typeface="+mn-lt"/>
                <a:ea typeface="+mn-ea"/>
              </a:defRPr>
            </a:lvl9pPr>
          </a:lstStyle>
          <a:p>
            <a:pPr algn="l" defTabSz="92869">
              <a:spcBef>
                <a:spcPts val="150"/>
              </a:spcBef>
              <a:defRPr sz="800">
                <a:ln w="1524">
                  <a:solidFill>
                    <a:srgbClr val="404040">
                      <a:alpha val="10000"/>
                    </a:srgbClr>
                  </a:solidFill>
                </a:ln>
                <a:effectLst>
                  <a:outerShdw blurRad="5080" dist="10160" dir="14640000" rotWithShape="0">
                    <a:srgbClr val="000000">
                      <a:alpha val="30000"/>
                    </a:srgbClr>
                  </a:outerShdw>
                </a:effectLst>
              </a:defRPr>
            </a:pPr>
            <a:r>
              <a:rPr lang="en-US" sz="1350" kern="0" dirty="0">
                <a:ln w="1524">
                  <a:solidFill>
                    <a:srgbClr val="404040">
                      <a:alpha val="10000"/>
                    </a:srgbClr>
                  </a:solidFill>
                </a:ln>
                <a:effectLst>
                  <a:outerShdw blurRad="5080" dist="10160" dir="14640000" rotWithShape="0">
                    <a:srgbClr val="000000">
                      <a:alpha val="30000"/>
                    </a:srgbClr>
                  </a:outerShdw>
                </a:effectLst>
              </a:rPr>
              <a:t>Pun </a:t>
            </a:r>
            <a:r>
              <a:rPr lang="en-US" sz="1350" kern="0" dirty="0" err="1">
                <a:ln w="1524">
                  <a:solidFill>
                    <a:srgbClr val="404040">
                      <a:alpha val="10000"/>
                    </a:srgbClr>
                  </a:solidFill>
                </a:ln>
                <a:effectLst>
                  <a:outerShdw blurRad="5080" dist="10160" dir="14640000" rotWithShape="0">
                    <a:srgbClr val="000000">
                      <a:alpha val="30000"/>
                    </a:srgbClr>
                  </a:outerShdw>
                </a:effectLst>
              </a:rPr>
              <a:t>Tak-kiu</a:t>
            </a:r>
            <a:r>
              <a:rPr lang="en-US" sz="1350" kern="0" dirty="0">
                <a:ln w="1524">
                  <a:solidFill>
                    <a:srgbClr val="404040">
                      <a:alpha val="10000"/>
                    </a:srgbClr>
                  </a:solidFill>
                </a:ln>
                <a:effectLst>
                  <a:outerShdw blurRad="5080" dist="10160" dir="14640000" rotWithShape="0">
                    <a:srgbClr val="000000">
                      <a:alpha val="30000"/>
                    </a:srgbClr>
                  </a:outerShdw>
                </a:effectLst>
              </a:rPr>
              <a:t>, Gabriel </a:t>
            </a:r>
            <a:br>
              <a:rPr lang="en-US" sz="1350" kern="0" dirty="0">
                <a:ln w="1524">
                  <a:solidFill>
                    <a:srgbClr val="404040">
                      <a:alpha val="10000"/>
                    </a:srgbClr>
                  </a:solidFill>
                </a:ln>
                <a:effectLst>
                  <a:outerShdw blurRad="5080" dist="10160" dir="14640000" rotWithShape="0">
                    <a:srgbClr val="000000">
                      <a:alpha val="30000"/>
                    </a:srgbClr>
                  </a:outerShdw>
                </a:effectLst>
              </a:rPr>
            </a:br>
            <a:r>
              <a:rPr lang="en-US" sz="1350" kern="0" dirty="0">
                <a:ln w="1524">
                  <a:solidFill>
                    <a:srgbClr val="404040">
                      <a:alpha val="10000"/>
                    </a:srgbClr>
                  </a:solidFill>
                </a:ln>
                <a:effectLst>
                  <a:outerShdw blurRad="5080" dist="10160" dir="14640000" rotWithShape="0">
                    <a:srgbClr val="000000">
                      <a:alpha val="30000"/>
                    </a:srgbClr>
                  </a:outerShdw>
                </a:effectLst>
              </a:rPr>
              <a:t>Accredited </a:t>
            </a:r>
            <a:r>
              <a:rPr lang="en-US" sz="1350" kern="0" dirty="0" err="1">
                <a:ln w="1524">
                  <a:solidFill>
                    <a:srgbClr val="404040">
                      <a:alpha val="10000"/>
                    </a:srgbClr>
                  </a:solidFill>
                </a:ln>
                <a:effectLst>
                  <a:outerShdw blurRad="5080" dist="10160" dir="14640000" rotWithShape="0">
                    <a:srgbClr val="000000">
                      <a:alpha val="30000"/>
                    </a:srgbClr>
                  </a:outerShdw>
                </a:effectLst>
              </a:rPr>
              <a:t>Practising</a:t>
            </a:r>
            <a:r>
              <a:rPr lang="en-US" sz="1350" kern="0" dirty="0">
                <a:ln w="1524">
                  <a:solidFill>
                    <a:srgbClr val="404040">
                      <a:alpha val="10000"/>
                    </a:srgbClr>
                  </a:solidFill>
                </a:ln>
                <a:effectLst>
                  <a:outerShdw blurRad="5080" dist="10160" dir="14640000" rotWithShape="0">
                    <a:srgbClr val="000000">
                      <a:alpha val="30000"/>
                    </a:srgbClr>
                  </a:outerShdw>
                </a:effectLst>
              </a:rPr>
              <a:t> Dietitian, Aust.</a:t>
            </a:r>
          </a:p>
          <a:p>
            <a:pPr algn="l" defTabSz="92869">
              <a:spcBef>
                <a:spcPts val="150"/>
              </a:spcBef>
              <a:defRPr sz="800">
                <a:ln w="1524">
                  <a:solidFill>
                    <a:srgbClr val="404040">
                      <a:alpha val="10000"/>
                    </a:srgbClr>
                  </a:solidFill>
                </a:ln>
                <a:effectLst>
                  <a:outerShdw blurRad="5080" dist="10160" dir="14640000" rotWithShape="0">
                    <a:srgbClr val="000000">
                      <a:alpha val="30000"/>
                    </a:srgbClr>
                  </a:outerShdw>
                </a:effectLst>
              </a:defRPr>
            </a:pPr>
            <a:r>
              <a:rPr lang="en-US" sz="1350" kern="0" dirty="0">
                <a:ln w="1524">
                  <a:solidFill>
                    <a:srgbClr val="404040">
                      <a:alpha val="10000"/>
                    </a:srgbClr>
                  </a:solidFill>
                </a:ln>
                <a:effectLst>
                  <a:outerShdw blurRad="5080" dist="10160" dir="14640000" rotWithShape="0">
                    <a:srgbClr val="000000">
                      <a:alpha val="30000"/>
                    </a:srgbClr>
                  </a:outerShdw>
                </a:effectLst>
              </a:rPr>
              <a:t>IOC Dip. Sports Nutrition</a:t>
            </a:r>
          </a:p>
          <a:p>
            <a:pPr algn="l" defTabSz="92869">
              <a:spcBef>
                <a:spcPts val="150"/>
              </a:spcBef>
              <a:defRPr sz="800">
                <a:ln w="1524">
                  <a:solidFill>
                    <a:srgbClr val="404040">
                      <a:alpha val="10000"/>
                    </a:srgbClr>
                  </a:solidFill>
                </a:ln>
                <a:effectLst>
                  <a:outerShdw blurRad="5080" dist="10160" dir="14640000" rotWithShape="0">
                    <a:srgbClr val="000000">
                      <a:alpha val="30000"/>
                    </a:srgbClr>
                  </a:outerShdw>
                </a:effectLst>
              </a:defRPr>
            </a:pPr>
            <a:r>
              <a:rPr lang="en-US" sz="1350" kern="0" dirty="0">
                <a:ln w="1524">
                  <a:solidFill>
                    <a:srgbClr val="404040">
                      <a:alpha val="10000"/>
                    </a:srgbClr>
                  </a:solidFill>
                </a:ln>
                <a:effectLst>
                  <a:outerShdw blurRad="5080" dist="10160" dir="14640000" rotWithShape="0">
                    <a:srgbClr val="000000">
                      <a:alpha val="30000"/>
                    </a:srgbClr>
                  </a:outerShdw>
                </a:effectLst>
              </a:rPr>
              <a:t>Certified Strength &amp; Conditioning Specialist (NSCA, USA)</a:t>
            </a:r>
          </a:p>
          <a:p>
            <a:pPr algn="l" defTabSz="92869">
              <a:spcBef>
                <a:spcPts val="150"/>
              </a:spcBef>
              <a:defRPr sz="800">
                <a:ln w="1524">
                  <a:solidFill>
                    <a:srgbClr val="404040">
                      <a:alpha val="10000"/>
                    </a:srgbClr>
                  </a:solidFill>
                </a:ln>
                <a:effectLst>
                  <a:outerShdw blurRad="5080" dist="10160" dir="14640000" rotWithShape="0">
                    <a:srgbClr val="000000">
                      <a:alpha val="30000"/>
                    </a:srgbClr>
                  </a:outerShdw>
                </a:effectLst>
              </a:defRPr>
            </a:pPr>
            <a:r>
              <a:rPr lang="en-US" sz="1350" kern="0" dirty="0" err="1">
                <a:ln w="1524">
                  <a:solidFill>
                    <a:srgbClr val="404040">
                      <a:alpha val="10000"/>
                    </a:srgbClr>
                  </a:solidFill>
                </a:ln>
                <a:effectLst>
                  <a:outerShdw blurRad="5080" dist="10160" dir="14640000" rotWithShape="0">
                    <a:srgbClr val="000000">
                      <a:alpha val="30000"/>
                    </a:srgbClr>
                  </a:outerShdw>
                </a:effectLst>
              </a:rPr>
              <a:t>MSc</a:t>
            </a:r>
            <a:r>
              <a:rPr lang="en-US" sz="1350" kern="0" dirty="0">
                <a:ln w="1524">
                  <a:solidFill>
                    <a:srgbClr val="404040">
                      <a:alpha val="10000"/>
                    </a:srgbClr>
                  </a:solidFill>
                </a:ln>
                <a:effectLst>
                  <a:outerShdw blurRad="5080" dist="10160" dir="14640000" rotWithShape="0">
                    <a:srgbClr val="000000">
                      <a:alpha val="30000"/>
                    </a:srgbClr>
                  </a:outerShdw>
                </a:effectLst>
              </a:rPr>
              <a:t> Sports Medicine and Health Science, CUHK</a:t>
            </a:r>
          </a:p>
          <a:p>
            <a:pPr algn="l" defTabSz="92869">
              <a:spcBef>
                <a:spcPts val="150"/>
              </a:spcBef>
              <a:defRPr sz="800">
                <a:ln w="1524">
                  <a:solidFill>
                    <a:srgbClr val="404040">
                      <a:alpha val="10000"/>
                    </a:srgbClr>
                  </a:solidFill>
                </a:ln>
                <a:effectLst>
                  <a:outerShdw blurRad="5080" dist="10160" dir="14640000" rotWithShape="0">
                    <a:srgbClr val="000000">
                      <a:alpha val="30000"/>
                    </a:srgbClr>
                  </a:outerShdw>
                </a:effectLst>
              </a:defRPr>
            </a:pPr>
            <a:r>
              <a:rPr lang="en-US" sz="1350" kern="0" dirty="0" err="1">
                <a:ln w="1524">
                  <a:solidFill>
                    <a:srgbClr val="404040">
                      <a:alpha val="10000"/>
                    </a:srgbClr>
                  </a:solidFill>
                </a:ln>
                <a:effectLst>
                  <a:outerShdw blurRad="5080" dist="10160" dir="14640000" rotWithShape="0">
                    <a:srgbClr val="000000">
                      <a:alpha val="30000"/>
                    </a:srgbClr>
                  </a:outerShdw>
                </a:effectLst>
              </a:rPr>
              <a:t>BHSc</a:t>
            </a:r>
            <a:r>
              <a:rPr lang="en-US" sz="1350" kern="0" dirty="0">
                <a:ln w="1524">
                  <a:solidFill>
                    <a:srgbClr val="404040">
                      <a:alpha val="10000"/>
                    </a:srgbClr>
                  </a:solidFill>
                </a:ln>
                <a:effectLst>
                  <a:outerShdw blurRad="5080" dist="10160" dir="14640000" rotWithShape="0">
                    <a:srgbClr val="000000">
                      <a:alpha val="30000"/>
                    </a:srgbClr>
                  </a:outerShdw>
                </a:effectLst>
              </a:rPr>
              <a:t> Nutrition &amp; </a:t>
            </a:r>
            <a:r>
              <a:rPr lang="en-US" sz="1350" kern="0" dirty="0" err="1">
                <a:ln w="1524">
                  <a:solidFill>
                    <a:srgbClr val="404040">
                      <a:alpha val="10000"/>
                    </a:srgbClr>
                  </a:solidFill>
                </a:ln>
                <a:effectLst>
                  <a:outerShdw blurRad="5080" dist="10160" dir="14640000" rotWithShape="0">
                    <a:srgbClr val="000000">
                      <a:alpha val="30000"/>
                    </a:srgbClr>
                  </a:outerShdw>
                </a:effectLst>
              </a:rPr>
              <a:t>Dietitetics</a:t>
            </a:r>
            <a:r>
              <a:rPr lang="en-US" sz="1350" kern="0" dirty="0">
                <a:ln w="1524">
                  <a:solidFill>
                    <a:srgbClr val="404040">
                      <a:alpha val="10000"/>
                    </a:srgbClr>
                  </a:solidFill>
                </a:ln>
                <a:effectLst>
                  <a:outerShdw blurRad="5080" dist="10160" dir="14640000" rotWithShape="0">
                    <a:srgbClr val="000000">
                      <a:alpha val="30000"/>
                    </a:srgbClr>
                  </a:outerShdw>
                </a:effectLst>
              </a:rPr>
              <a:t>, QUT, Aust.</a:t>
            </a:r>
          </a:p>
        </p:txBody>
      </p:sp>
      <p:sp>
        <p:nvSpPr>
          <p:cNvPr id="5" name="Rectangle 2"/>
          <p:cNvSpPr txBox="1">
            <a:spLocks/>
          </p:cNvSpPr>
          <p:nvPr/>
        </p:nvSpPr>
        <p:spPr>
          <a:xfrm>
            <a:off x="5380495" y="4633762"/>
            <a:ext cx="5788223" cy="1742618"/>
          </a:xfrm>
          <a:prstGeom prst="rect">
            <a:avLst/>
          </a:prstGeom>
        </p:spPr>
        <p:txBody>
          <a:bodyPr vert="horz" lIns="38100" tIns="38100" rIns="381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2869">
              <a:spcBef>
                <a:spcPts val="150"/>
              </a:spcBef>
              <a:defRPr sz="800">
                <a:ln w="1524">
                  <a:solidFill>
                    <a:srgbClr val="404040">
                      <a:alpha val="10000"/>
                    </a:srgbClr>
                  </a:solidFill>
                </a:ln>
                <a:effectLst>
                  <a:outerShdw blurRad="5080" dist="10160" dir="14640000" rotWithShape="0">
                    <a:srgbClr val="000000">
                      <a:alpha val="30000"/>
                    </a:srgbClr>
                  </a:outerShdw>
                </a:effectLst>
              </a:defRPr>
            </a:pPr>
            <a:r>
              <a:rPr lang="zh-TW" altLang="en-US" sz="1350" smtClean="0">
                <a:ln w="1524">
                  <a:solidFill>
                    <a:srgbClr val="404040">
                      <a:alpha val="10000"/>
                    </a:srgbClr>
                  </a:solidFill>
                </a:ln>
                <a:effectLst>
                  <a:outerShdw blurRad="5080" dist="10160" dir="14640000" rotWithShape="0">
                    <a:srgbClr val="000000">
                      <a:alpha val="30000"/>
                    </a:srgbClr>
                  </a:outerShdw>
                </a:effectLst>
              </a:rPr>
              <a:t>潘德翘</a:t>
            </a:r>
          </a:p>
          <a:p>
            <a:pPr algn="l" defTabSz="92869">
              <a:spcBef>
                <a:spcPts val="150"/>
              </a:spcBef>
              <a:defRPr sz="800">
                <a:ln w="1524">
                  <a:solidFill>
                    <a:srgbClr val="404040">
                      <a:alpha val="10000"/>
                    </a:srgbClr>
                  </a:solidFill>
                </a:ln>
                <a:effectLst>
                  <a:outerShdw blurRad="5080" dist="10160" dir="14640000" rotWithShape="0">
                    <a:srgbClr val="000000">
                      <a:alpha val="30000"/>
                    </a:srgbClr>
                  </a:outerShdw>
                </a:effectLst>
              </a:defRPr>
            </a:pPr>
            <a:endParaRPr lang="en-US" altLang="zh-TW" sz="1350" dirty="0">
              <a:ln w="1524">
                <a:solidFill>
                  <a:srgbClr val="404040">
                    <a:alpha val="10000"/>
                  </a:srgbClr>
                </a:solidFill>
              </a:ln>
              <a:effectLst>
                <a:outerShdw blurRad="5080" dist="10160" dir="14640000" rotWithShape="0">
                  <a:srgbClr val="000000">
                    <a:alpha val="30000"/>
                  </a:srgbClr>
                </a:outerShdw>
              </a:effectLst>
            </a:endParaRPr>
          </a:p>
          <a:p>
            <a:pPr algn="l" defTabSz="92869">
              <a:spcBef>
                <a:spcPts val="150"/>
              </a:spcBef>
              <a:defRPr sz="800">
                <a:ln w="1524">
                  <a:solidFill>
                    <a:srgbClr val="404040">
                      <a:alpha val="10000"/>
                    </a:srgbClr>
                  </a:solidFill>
                </a:ln>
                <a:effectLst>
                  <a:outerShdw blurRad="5080" dist="10160" dir="14640000" rotWithShape="0">
                    <a:srgbClr val="000000">
                      <a:alpha val="30000"/>
                    </a:srgbClr>
                  </a:outerShdw>
                </a:effectLst>
              </a:defRPr>
            </a:pPr>
            <a:r>
              <a:rPr lang="zh-TW" altLang="en-US" sz="1350" smtClean="0">
                <a:ln w="1524">
                  <a:solidFill>
                    <a:srgbClr val="404040">
                      <a:alpha val="10000"/>
                    </a:srgbClr>
                  </a:solidFill>
                </a:ln>
                <a:effectLst>
                  <a:outerShdw blurRad="5080" dist="10160" dir="14640000" rotWithShape="0">
                    <a:srgbClr val="000000">
                      <a:alpha val="30000"/>
                    </a:srgbClr>
                  </a:outerShdw>
                </a:effectLst>
              </a:rPr>
              <a:t>澳洲注册执业营养师 </a:t>
            </a:r>
            <a:r>
              <a:rPr lang="en-US" altLang="zh-TW" sz="1350" smtClean="0">
                <a:ln w="1524">
                  <a:solidFill>
                    <a:srgbClr val="404040">
                      <a:alpha val="10000"/>
                    </a:srgbClr>
                  </a:solidFill>
                </a:ln>
                <a:effectLst>
                  <a:outerShdw blurRad="5080" dist="10160" dir="14640000" rotWithShape="0">
                    <a:srgbClr val="000000">
                      <a:alpha val="30000"/>
                    </a:srgbClr>
                  </a:outerShdw>
                </a:effectLst>
              </a:rPr>
              <a:t>(</a:t>
            </a:r>
            <a:r>
              <a:rPr lang="en-US" altLang="zh-TW" sz="1350" dirty="0">
                <a:ln w="1524">
                  <a:solidFill>
                    <a:srgbClr val="404040">
                      <a:alpha val="10000"/>
                    </a:srgbClr>
                  </a:solidFill>
                </a:ln>
                <a:effectLst>
                  <a:outerShdw blurRad="5080" dist="10160" dir="14640000" rotWithShape="0">
                    <a:srgbClr val="000000">
                      <a:alpha val="30000"/>
                    </a:srgbClr>
                  </a:outerShdw>
                </a:effectLst>
              </a:rPr>
              <a:t>APD, DAA, Aust.)</a:t>
            </a:r>
          </a:p>
          <a:p>
            <a:pPr algn="l" defTabSz="92869">
              <a:spcBef>
                <a:spcPts val="150"/>
              </a:spcBef>
              <a:defRPr sz="800">
                <a:ln w="1524">
                  <a:solidFill>
                    <a:srgbClr val="404040">
                      <a:alpha val="10000"/>
                    </a:srgbClr>
                  </a:solidFill>
                </a:ln>
                <a:effectLst>
                  <a:outerShdw blurRad="5080" dist="10160" dir="14640000" rotWithShape="0">
                    <a:srgbClr val="000000">
                      <a:alpha val="30000"/>
                    </a:srgbClr>
                  </a:outerShdw>
                </a:effectLst>
              </a:defRPr>
            </a:pPr>
            <a:r>
              <a:rPr lang="zh-TW" altLang="en-US" sz="1350" smtClean="0">
                <a:ln w="1524">
                  <a:solidFill>
                    <a:srgbClr val="404040">
                      <a:alpha val="10000"/>
                    </a:srgbClr>
                  </a:solidFill>
                </a:ln>
                <a:effectLst>
                  <a:outerShdw blurRad="5080" dist="10160" dir="14640000" rotWithShape="0">
                    <a:srgbClr val="000000">
                      <a:alpha val="30000"/>
                    </a:srgbClr>
                  </a:outerShdw>
                </a:effectLst>
              </a:rPr>
              <a:t>国际奥委会运动营养文凭</a:t>
            </a:r>
          </a:p>
          <a:p>
            <a:pPr algn="l" defTabSz="92869">
              <a:spcBef>
                <a:spcPts val="150"/>
              </a:spcBef>
              <a:defRPr sz="800">
                <a:ln w="1524">
                  <a:solidFill>
                    <a:srgbClr val="404040">
                      <a:alpha val="10000"/>
                    </a:srgbClr>
                  </a:solidFill>
                </a:ln>
                <a:effectLst>
                  <a:outerShdw blurRad="5080" dist="10160" dir="14640000" rotWithShape="0">
                    <a:srgbClr val="000000">
                      <a:alpha val="30000"/>
                    </a:srgbClr>
                  </a:outerShdw>
                </a:effectLst>
              </a:defRPr>
            </a:pPr>
            <a:r>
              <a:rPr lang="zh-TW" altLang="en-US" sz="1350" smtClean="0">
                <a:ln w="1524">
                  <a:solidFill>
                    <a:srgbClr val="404040">
                      <a:alpha val="10000"/>
                    </a:srgbClr>
                  </a:solidFill>
                </a:ln>
                <a:effectLst>
                  <a:outerShdw blurRad="5080" dist="10160" dir="14640000" rotWithShape="0">
                    <a:srgbClr val="000000">
                      <a:alpha val="30000"/>
                    </a:srgbClr>
                  </a:outerShdw>
                </a:effectLst>
              </a:rPr>
              <a:t>认可肌力及体适能专家 </a:t>
            </a:r>
            <a:r>
              <a:rPr lang="en-US" altLang="zh-TW" sz="1350" smtClean="0">
                <a:ln w="1524">
                  <a:solidFill>
                    <a:srgbClr val="404040">
                      <a:alpha val="10000"/>
                    </a:srgbClr>
                  </a:solidFill>
                </a:ln>
                <a:effectLst>
                  <a:outerShdw blurRad="5080" dist="10160" dir="14640000" rotWithShape="0">
                    <a:srgbClr val="000000">
                      <a:alpha val="30000"/>
                    </a:srgbClr>
                  </a:outerShdw>
                </a:effectLst>
              </a:rPr>
              <a:t>(</a:t>
            </a:r>
            <a:r>
              <a:rPr lang="en-US" altLang="zh-TW" sz="1350" dirty="0">
                <a:ln w="1524">
                  <a:solidFill>
                    <a:srgbClr val="404040">
                      <a:alpha val="10000"/>
                    </a:srgbClr>
                  </a:solidFill>
                </a:ln>
                <a:effectLst>
                  <a:outerShdw blurRad="5080" dist="10160" dir="14640000" rotWithShape="0">
                    <a:srgbClr val="000000">
                      <a:alpha val="30000"/>
                    </a:srgbClr>
                  </a:outerShdw>
                </a:effectLst>
              </a:rPr>
              <a:t>NSCA, USA)</a:t>
            </a:r>
          </a:p>
          <a:p>
            <a:pPr algn="l" defTabSz="92869">
              <a:spcBef>
                <a:spcPts val="150"/>
              </a:spcBef>
              <a:defRPr sz="800">
                <a:ln w="1524">
                  <a:solidFill>
                    <a:srgbClr val="404040">
                      <a:alpha val="10000"/>
                    </a:srgbClr>
                  </a:solidFill>
                </a:ln>
                <a:effectLst>
                  <a:outerShdw blurRad="5080" dist="10160" dir="14640000" rotWithShape="0">
                    <a:srgbClr val="000000">
                      <a:alpha val="30000"/>
                    </a:srgbClr>
                  </a:outerShdw>
                </a:effectLst>
              </a:defRPr>
            </a:pPr>
            <a:r>
              <a:rPr lang="zh-TW" altLang="en-US" sz="1350" smtClean="0">
                <a:ln w="1524">
                  <a:solidFill>
                    <a:srgbClr val="404040">
                      <a:alpha val="10000"/>
                    </a:srgbClr>
                  </a:solidFill>
                </a:ln>
                <a:effectLst>
                  <a:outerShdw blurRad="5080" dist="10160" dir="14640000" rotWithShape="0">
                    <a:srgbClr val="000000">
                      <a:alpha val="30000"/>
                    </a:srgbClr>
                  </a:outerShdw>
                </a:effectLst>
              </a:rPr>
              <a:t>中文大学运动医学及健康科硕士</a:t>
            </a:r>
          </a:p>
          <a:p>
            <a:pPr algn="l" defTabSz="92869">
              <a:spcBef>
                <a:spcPts val="150"/>
              </a:spcBef>
              <a:defRPr sz="800">
                <a:ln w="1524">
                  <a:solidFill>
                    <a:srgbClr val="404040">
                      <a:alpha val="10000"/>
                    </a:srgbClr>
                  </a:solidFill>
                </a:ln>
                <a:effectLst>
                  <a:outerShdw blurRad="5080" dist="10160" dir="14640000" rotWithShape="0">
                    <a:srgbClr val="000000">
                      <a:alpha val="30000"/>
                    </a:srgbClr>
                  </a:outerShdw>
                </a:effectLst>
              </a:defRPr>
            </a:pPr>
            <a:r>
              <a:rPr lang="zh-TW" altLang="en-US" sz="1350" smtClean="0">
                <a:ln w="1524">
                  <a:solidFill>
                    <a:srgbClr val="404040">
                      <a:alpha val="10000"/>
                    </a:srgbClr>
                  </a:solidFill>
                </a:ln>
                <a:effectLst>
                  <a:outerShdw blurRad="5080" dist="10160" dir="14640000" rotWithShape="0">
                    <a:srgbClr val="000000">
                      <a:alpha val="30000"/>
                    </a:srgbClr>
                  </a:outerShdw>
                </a:effectLst>
              </a:rPr>
              <a:t>澳洲昆士兰科技大学营养膳食治疗学士</a:t>
            </a:r>
            <a:endParaRPr lang="zh-TW" altLang="en-US" sz="1350" dirty="0">
              <a:ln w="1524">
                <a:solidFill>
                  <a:srgbClr val="404040">
                    <a:alpha val="10000"/>
                  </a:srgbClr>
                </a:solidFill>
              </a:ln>
              <a:effectLst>
                <a:outerShdw blurRad="5080" dist="10160" dir="14640000" rotWithShape="0">
                  <a:srgbClr val="000000">
                    <a:alpha val="30000"/>
                  </a:srgbClr>
                </a:outerShdw>
              </a:effectLst>
            </a:endParaRPr>
          </a:p>
        </p:txBody>
      </p:sp>
    </p:spTree>
    <p:extLst>
      <p:ext uri="{BB962C8B-B14F-4D97-AF65-F5344CB8AC3E}">
        <p14:creationId xmlns:p14="http://schemas.microsoft.com/office/powerpoint/2010/main" val="1047506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CN" altLang="en-US" dirty="0" smtClean="0">
                <a:latin typeface="Calibri" pitchFamily="34" charset="0"/>
                <a:ea typeface="宋体" pitchFamily="2" charset="-122"/>
                <a:cs typeface="Calibri" pitchFamily="34" charset="0"/>
              </a:rPr>
              <a:t>平衡的重要性</a:t>
            </a:r>
            <a:endParaRPr lang="zh-HK" altLang="en-US" dirty="0">
              <a:latin typeface="Calibri" pitchFamily="34" charset="0"/>
              <a:ea typeface="宋体" pitchFamily="2" charset="-122"/>
              <a:cs typeface="Calibri" pitchFamily="34" charset="0"/>
            </a:endParaRPr>
          </a:p>
        </p:txBody>
      </p:sp>
      <p:sp>
        <p:nvSpPr>
          <p:cNvPr id="3" name="內容版面配置區 2"/>
          <p:cNvSpPr>
            <a:spLocks noGrp="1"/>
          </p:cNvSpPr>
          <p:nvPr>
            <p:ph idx="1"/>
          </p:nvPr>
        </p:nvSpPr>
        <p:spPr/>
        <p:txBody>
          <a:bodyPr/>
          <a:lstStyle/>
          <a:p>
            <a:r>
              <a:rPr lang="en-US" altLang="zh-HK" dirty="0" smtClean="0">
                <a:latin typeface="Calibri" pitchFamily="34" charset="0"/>
                <a:ea typeface="宋体" pitchFamily="2" charset="-122"/>
                <a:cs typeface="Calibri" pitchFamily="34" charset="0"/>
              </a:rPr>
              <a:t>3500</a:t>
            </a:r>
            <a:r>
              <a:rPr lang="zh-CN" altLang="en-US" dirty="0" smtClean="0">
                <a:latin typeface="Calibri" pitchFamily="34" charset="0"/>
                <a:ea typeface="宋体" pitchFamily="2" charset="-122"/>
                <a:cs typeface="Calibri" pitchFamily="34" charset="0"/>
              </a:rPr>
              <a:t>卡</a:t>
            </a:r>
            <a:r>
              <a:rPr lang="en-US" altLang="zh-HK" dirty="0" smtClean="0">
                <a:latin typeface="Calibri" pitchFamily="34" charset="0"/>
                <a:ea typeface="宋体" pitchFamily="2" charset="-122"/>
                <a:cs typeface="Calibri" pitchFamily="34" charset="0"/>
              </a:rPr>
              <a:t> </a:t>
            </a:r>
            <a:r>
              <a:rPr lang="en-US" altLang="zh-HK" dirty="0">
                <a:latin typeface="Calibri" pitchFamily="34" charset="0"/>
                <a:ea typeface="宋体" pitchFamily="2" charset="-122"/>
                <a:cs typeface="Calibri" pitchFamily="34" charset="0"/>
              </a:rPr>
              <a:t>= &gt; </a:t>
            </a:r>
            <a:r>
              <a:rPr lang="en-US" altLang="zh-HK" dirty="0" smtClean="0">
                <a:latin typeface="Calibri" pitchFamily="34" charset="0"/>
                <a:ea typeface="宋体" pitchFamily="2" charset="-122"/>
                <a:cs typeface="Calibri" pitchFamily="34" charset="0"/>
              </a:rPr>
              <a:t>1</a:t>
            </a:r>
            <a:r>
              <a:rPr lang="zh-CN" altLang="en-US" dirty="0" smtClean="0">
                <a:latin typeface="Calibri" pitchFamily="34" charset="0"/>
                <a:ea typeface="宋体" pitchFamily="2" charset="-122"/>
                <a:cs typeface="Calibri" pitchFamily="34" charset="0"/>
              </a:rPr>
              <a:t>磅体重</a:t>
            </a:r>
            <a:endParaRPr lang="zh-HK" altLang="en-US" dirty="0">
              <a:latin typeface="Calibri" pitchFamily="34" charset="0"/>
              <a:ea typeface="宋体" pitchFamily="2" charset="-122"/>
              <a:cs typeface="Calibri" pitchFamily="34" charset="0"/>
            </a:endParaRPr>
          </a:p>
        </p:txBody>
      </p:sp>
      <p:sp>
        <p:nvSpPr>
          <p:cNvPr id="5" name="文字方塊 4"/>
          <p:cNvSpPr txBox="1"/>
          <p:nvPr/>
        </p:nvSpPr>
        <p:spPr>
          <a:xfrm>
            <a:off x="1285322" y="2476907"/>
            <a:ext cx="6573355" cy="3831818"/>
          </a:xfrm>
          <a:prstGeom prst="rect">
            <a:avLst/>
          </a:prstGeom>
          <a:solidFill>
            <a:srgbClr val="C6D9F1">
              <a:alpha val="50196"/>
            </a:srgbClr>
          </a:solidFill>
        </p:spPr>
        <p:txBody>
          <a:bodyPr wrap="square" rtlCol="0">
            <a:spAutoFit/>
          </a:bodyPr>
          <a:lstStyle/>
          <a:p>
            <a:pPr algn="ctr"/>
            <a:r>
              <a:rPr lang="en-US" altLang="zh-CN" sz="2500" dirty="0" smtClean="0">
                <a:latin typeface="Calibri" pitchFamily="34" charset="0"/>
                <a:ea typeface="宋体" pitchFamily="2" charset="-122"/>
                <a:cs typeface="Calibri" pitchFamily="34" charset="0"/>
              </a:rPr>
              <a:t>1</a:t>
            </a:r>
            <a:r>
              <a:rPr lang="zh-CN" altLang="en-US" sz="2500" dirty="0">
                <a:latin typeface="Calibri" pitchFamily="34" charset="0"/>
                <a:ea typeface="宋体" pitchFamily="2" charset="-122"/>
                <a:cs typeface="Calibri" pitchFamily="34" charset="0"/>
              </a:rPr>
              <a:t>磅</a:t>
            </a:r>
            <a:r>
              <a:rPr lang="en-US" altLang="zh-CN" sz="2500" dirty="0">
                <a:latin typeface="Calibri" pitchFamily="34" charset="0"/>
                <a:ea typeface="宋体" pitchFamily="2" charset="-122"/>
                <a:cs typeface="Calibri" pitchFamily="34" charset="0"/>
              </a:rPr>
              <a:t>=3500</a:t>
            </a:r>
            <a:r>
              <a:rPr lang="zh-CN" altLang="en-US" sz="2500" dirty="0">
                <a:latin typeface="Calibri" pitchFamily="34" charset="0"/>
                <a:ea typeface="宋体" pitchFamily="2" charset="-122"/>
                <a:cs typeface="Calibri" pitchFamily="34" charset="0"/>
              </a:rPr>
              <a:t>卡</a:t>
            </a:r>
            <a:endParaRPr lang="en-US" altLang="zh-CN" sz="2500" dirty="0">
              <a:latin typeface="Calibri" pitchFamily="34" charset="0"/>
              <a:ea typeface="宋体" pitchFamily="2" charset="-122"/>
              <a:cs typeface="Calibri" pitchFamily="34" charset="0"/>
            </a:endParaRPr>
          </a:p>
          <a:p>
            <a:pPr algn="ctr"/>
            <a:endParaRPr lang="en-US" altLang="zh-CN" dirty="0" smtClean="0">
              <a:latin typeface="Calibri" pitchFamily="34" charset="0"/>
              <a:ea typeface="宋体" pitchFamily="2" charset="-122"/>
              <a:cs typeface="Calibri" pitchFamily="34" charset="0"/>
            </a:endParaRPr>
          </a:p>
          <a:p>
            <a:pPr algn="ctr"/>
            <a:r>
              <a:rPr lang="zh-CN" altLang="en-US" sz="2000" dirty="0" smtClean="0">
                <a:latin typeface="Calibri" pitchFamily="34" charset="0"/>
                <a:ea typeface="宋体" pitchFamily="2" charset="-122"/>
                <a:cs typeface="Calibri" pitchFamily="34" charset="0"/>
              </a:rPr>
              <a:t>你</a:t>
            </a:r>
            <a:r>
              <a:rPr lang="zh-CN" altLang="en-US" sz="2000" dirty="0">
                <a:latin typeface="Calibri" pitchFamily="34" charset="0"/>
                <a:ea typeface="宋体" pitchFamily="2" charset="-122"/>
                <a:cs typeface="Calibri" pitchFamily="34" charset="0"/>
              </a:rPr>
              <a:t>不可能在一夜之间就增加或减掉一磅脂肪</a:t>
            </a:r>
            <a:r>
              <a:rPr lang="zh-CN" altLang="en-US" sz="2000" dirty="0" smtClean="0">
                <a:latin typeface="Calibri" pitchFamily="34" charset="0"/>
                <a:ea typeface="宋体" pitchFamily="2" charset="-122"/>
                <a:cs typeface="Calibri" pitchFamily="34" charset="0"/>
              </a:rPr>
              <a:t>。</a:t>
            </a:r>
            <a:endParaRPr lang="en-US" altLang="zh-CN" sz="2000" dirty="0" smtClean="0">
              <a:latin typeface="Calibri" pitchFamily="34" charset="0"/>
              <a:ea typeface="宋体" pitchFamily="2" charset="-122"/>
              <a:cs typeface="Calibri" pitchFamily="34" charset="0"/>
            </a:endParaRPr>
          </a:p>
          <a:p>
            <a:pPr algn="ctr"/>
            <a:endParaRPr lang="en-US" altLang="zh-CN" sz="2000" dirty="0">
              <a:latin typeface="Calibri" pitchFamily="34" charset="0"/>
              <a:ea typeface="宋体" pitchFamily="2" charset="-122"/>
              <a:cs typeface="Calibri" pitchFamily="34" charset="0"/>
            </a:endParaRPr>
          </a:p>
          <a:p>
            <a:pPr algn="ctr"/>
            <a:r>
              <a:rPr lang="zh-CN" altLang="en-US" sz="2000" dirty="0">
                <a:latin typeface="Calibri" pitchFamily="34" charset="0"/>
                <a:ea typeface="宋体" pitchFamily="2" charset="-122"/>
                <a:cs typeface="Calibri" pitchFamily="34" charset="0"/>
              </a:rPr>
              <a:t>因此，当你沉浸于自己最爱的食物时，成分表上显示的增重是</a:t>
            </a:r>
            <a:r>
              <a:rPr lang="zh-CN" altLang="en-US" sz="2000" b="1" dirty="0">
                <a:latin typeface="Calibri" pitchFamily="34" charset="0"/>
                <a:ea typeface="宋体" pitchFamily="2" charset="-122"/>
                <a:cs typeface="Calibri" pitchFamily="34" charset="0"/>
              </a:rPr>
              <a:t>不</a:t>
            </a:r>
            <a:r>
              <a:rPr lang="zh-CN" altLang="en-US" sz="2000" dirty="0">
                <a:latin typeface="Calibri" pitchFamily="34" charset="0"/>
                <a:ea typeface="宋体" pitchFamily="2" charset="-122"/>
                <a:cs typeface="Calibri" pitchFamily="34" charset="0"/>
              </a:rPr>
              <a:t>准确的。</a:t>
            </a:r>
            <a:endParaRPr lang="en-US" altLang="zh-CN" sz="2000" dirty="0">
              <a:latin typeface="Calibri" pitchFamily="34" charset="0"/>
              <a:ea typeface="宋体" pitchFamily="2" charset="-122"/>
              <a:cs typeface="Calibri" pitchFamily="34" charset="0"/>
            </a:endParaRPr>
          </a:p>
          <a:p>
            <a:pPr algn="ctr"/>
            <a:endParaRPr lang="en-US" altLang="zh-CN" sz="2000" dirty="0" smtClean="0">
              <a:latin typeface="Calibri" pitchFamily="34" charset="0"/>
              <a:ea typeface="宋体" pitchFamily="2" charset="-122"/>
              <a:cs typeface="Calibri" pitchFamily="34" charset="0"/>
            </a:endParaRPr>
          </a:p>
          <a:p>
            <a:pPr algn="ctr"/>
            <a:r>
              <a:rPr lang="zh-CN" altLang="en-US" sz="2000" dirty="0" smtClean="0">
                <a:latin typeface="Calibri" pitchFamily="34" charset="0"/>
                <a:ea typeface="宋体" pitchFamily="2" charset="-122"/>
                <a:cs typeface="Calibri" pitchFamily="34" charset="0"/>
              </a:rPr>
              <a:t>了解</a:t>
            </a:r>
            <a:r>
              <a:rPr lang="zh-CN" altLang="en-US" sz="2000" dirty="0">
                <a:latin typeface="Calibri" pitchFamily="34" charset="0"/>
                <a:ea typeface="宋体" pitchFamily="2" charset="-122"/>
                <a:cs typeface="Calibri" pitchFamily="34" charset="0"/>
              </a:rPr>
              <a:t>减重背后的科学原理。</a:t>
            </a:r>
            <a:endParaRPr lang="en-US" altLang="zh-CN" sz="2000" dirty="0">
              <a:latin typeface="Calibri" pitchFamily="34" charset="0"/>
              <a:ea typeface="宋体" pitchFamily="2" charset="-122"/>
              <a:cs typeface="Calibri" pitchFamily="34" charset="0"/>
            </a:endParaRPr>
          </a:p>
          <a:p>
            <a:pPr algn="ctr"/>
            <a:endParaRPr lang="en-US" altLang="zh-CN" sz="2000" dirty="0" smtClean="0">
              <a:latin typeface="Calibri" pitchFamily="34" charset="0"/>
              <a:ea typeface="宋体" pitchFamily="2" charset="-122"/>
              <a:cs typeface="Calibri" pitchFamily="34" charset="0"/>
            </a:endParaRPr>
          </a:p>
          <a:p>
            <a:pPr algn="ctr"/>
            <a:r>
              <a:rPr lang="zh-CN" altLang="en-US" sz="2000" dirty="0" smtClean="0">
                <a:latin typeface="Calibri" pitchFamily="34" charset="0"/>
                <a:ea typeface="宋体" pitchFamily="2" charset="-122"/>
                <a:cs typeface="Calibri" pitchFamily="34" charset="0"/>
              </a:rPr>
              <a:t>你</a:t>
            </a:r>
            <a:r>
              <a:rPr lang="zh-CN" altLang="en-US" sz="2000" dirty="0">
                <a:latin typeface="Calibri" pitchFamily="34" charset="0"/>
                <a:ea typeface="宋体" pitchFamily="2" charset="-122"/>
                <a:cs typeface="Calibri" pitchFamily="34" charset="0"/>
              </a:rPr>
              <a:t>越早知道事实，你就能越早与你所吃的食物开始建立健康的关系</a:t>
            </a:r>
            <a:r>
              <a:rPr lang="zh-CN" altLang="en-US" sz="2000" dirty="0" smtClean="0">
                <a:latin typeface="Calibri" pitchFamily="34" charset="0"/>
                <a:ea typeface="宋体" pitchFamily="2" charset="-122"/>
                <a:cs typeface="Calibri" pitchFamily="34" charset="0"/>
              </a:rPr>
              <a:t>。</a:t>
            </a:r>
            <a:endParaRPr lang="en-US" altLang="zh-CN" sz="2000" dirty="0" smtClean="0">
              <a:latin typeface="Calibri" pitchFamily="34" charset="0"/>
              <a:ea typeface="宋体" pitchFamily="2" charset="-122"/>
              <a:cs typeface="Calibri" pitchFamily="34" charset="0"/>
            </a:endParaRPr>
          </a:p>
          <a:p>
            <a:pPr algn="ctr"/>
            <a:endParaRPr lang="en-US" altLang="zh-CN" sz="2000" dirty="0">
              <a:latin typeface="Calibri" pitchFamily="34" charset="0"/>
              <a:ea typeface="宋体" pitchFamily="2" charset="-122"/>
              <a:cs typeface="Calibri" pitchFamily="34" charset="0"/>
            </a:endParaRPr>
          </a:p>
        </p:txBody>
      </p:sp>
    </p:spTree>
    <p:extLst>
      <p:ext uri="{BB962C8B-B14F-4D97-AF65-F5344CB8AC3E}">
        <p14:creationId xmlns:p14="http://schemas.microsoft.com/office/powerpoint/2010/main" val="141091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CN" altLang="en-US" dirty="0" smtClean="0">
                <a:latin typeface="Calibri" pitchFamily="34" charset="0"/>
                <a:ea typeface="宋体" pitchFamily="2" charset="-122"/>
                <a:cs typeface="Calibri" pitchFamily="34" charset="0"/>
              </a:rPr>
              <a:t>所以需要做什么？</a:t>
            </a:r>
            <a:endParaRPr lang="zh-HK" altLang="en-US" dirty="0">
              <a:latin typeface="Calibri" pitchFamily="34" charset="0"/>
              <a:ea typeface="宋体" pitchFamily="2" charset="-122"/>
              <a:cs typeface="Calibri" pitchFamily="34" charset="0"/>
            </a:endParaRPr>
          </a:p>
        </p:txBody>
      </p:sp>
      <p:sp>
        <p:nvSpPr>
          <p:cNvPr id="3" name="內容版面配置區 2"/>
          <p:cNvSpPr>
            <a:spLocks noGrp="1"/>
          </p:cNvSpPr>
          <p:nvPr>
            <p:ph idx="1"/>
          </p:nvPr>
        </p:nvSpPr>
        <p:spPr/>
        <p:txBody>
          <a:bodyPr/>
          <a:lstStyle/>
          <a:p>
            <a:r>
              <a:rPr lang="zh-CN" altLang="en-US" dirty="0" smtClean="0">
                <a:latin typeface="Calibri" pitchFamily="34" charset="0"/>
                <a:ea typeface="宋体" pitchFamily="2" charset="-122"/>
                <a:cs typeface="Calibri" pitchFamily="34" charset="0"/>
              </a:rPr>
              <a:t>减重：每天减少</a:t>
            </a:r>
            <a:r>
              <a:rPr lang="en-US" altLang="zh-CN" dirty="0" smtClean="0">
                <a:latin typeface="Calibri" pitchFamily="34" charset="0"/>
                <a:ea typeface="宋体" pitchFamily="2" charset="-122"/>
                <a:cs typeface="Calibri" pitchFamily="34" charset="0"/>
              </a:rPr>
              <a:t>500</a:t>
            </a:r>
            <a:r>
              <a:rPr lang="zh-CN" altLang="en-US" dirty="0" smtClean="0">
                <a:latin typeface="Calibri" pitchFamily="34" charset="0"/>
                <a:ea typeface="宋体" pitchFamily="2" charset="-122"/>
                <a:cs typeface="Calibri" pitchFamily="34" charset="0"/>
              </a:rPr>
              <a:t>卡到</a:t>
            </a:r>
            <a:r>
              <a:rPr lang="en-US" altLang="zh-CN" dirty="0" smtClean="0">
                <a:latin typeface="Calibri" pitchFamily="34" charset="0"/>
                <a:ea typeface="宋体" pitchFamily="2" charset="-122"/>
                <a:cs typeface="Calibri" pitchFamily="34" charset="0"/>
              </a:rPr>
              <a:t>1000</a:t>
            </a:r>
            <a:r>
              <a:rPr lang="zh-CN" altLang="en-US" dirty="0" smtClean="0">
                <a:latin typeface="Calibri" pitchFamily="34" charset="0"/>
                <a:ea typeface="宋体" pitchFamily="2" charset="-122"/>
                <a:cs typeface="Calibri" pitchFamily="34" charset="0"/>
              </a:rPr>
              <a:t>卡，达到负能量平衡</a:t>
            </a:r>
            <a:r>
              <a:rPr lang="en-US" altLang="zh-HK" dirty="0">
                <a:latin typeface="Calibri" pitchFamily="34" charset="0"/>
                <a:ea typeface="宋体" pitchFamily="2" charset="-122"/>
                <a:cs typeface="Calibri" pitchFamily="34" charset="0"/>
              </a:rPr>
              <a:t/>
            </a:r>
            <a:br>
              <a:rPr lang="en-US" altLang="zh-HK" dirty="0">
                <a:latin typeface="Calibri" pitchFamily="34" charset="0"/>
                <a:ea typeface="宋体" pitchFamily="2" charset="-122"/>
                <a:cs typeface="Calibri" pitchFamily="34" charset="0"/>
              </a:rPr>
            </a:br>
            <a:endParaRPr lang="zh-HK" altLang="en-US" dirty="0">
              <a:latin typeface="Calibri" pitchFamily="34" charset="0"/>
              <a:ea typeface="宋体" pitchFamily="2" charset="-122"/>
              <a:cs typeface="Calibri" pitchFamily="34" charset="0"/>
            </a:endParaRPr>
          </a:p>
        </p:txBody>
      </p:sp>
      <p:pic>
        <p:nvPicPr>
          <p:cNvPr id="4" name="Picture 10" descr="bonni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090" y="3213304"/>
            <a:ext cx="4834689" cy="277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238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CN" altLang="en-US" dirty="0" smtClean="0">
                <a:latin typeface="宋体" pitchFamily="2" charset="-122"/>
                <a:ea typeface="宋体" pitchFamily="2" charset="-122"/>
              </a:rPr>
              <a:t>所以需要做什么？</a:t>
            </a:r>
            <a:endParaRPr lang="zh-HK" altLang="en-US" dirty="0">
              <a:latin typeface="宋体" pitchFamily="2" charset="-122"/>
              <a:ea typeface="宋体" pitchFamily="2" charset="-122"/>
            </a:endParaRPr>
          </a:p>
        </p:txBody>
      </p:sp>
      <p:sp>
        <p:nvSpPr>
          <p:cNvPr id="3" name="文字方塊 2"/>
          <p:cNvSpPr txBox="1"/>
          <p:nvPr/>
        </p:nvSpPr>
        <p:spPr>
          <a:xfrm>
            <a:off x="628650" y="2133600"/>
            <a:ext cx="2359174" cy="2308324"/>
          </a:xfrm>
          <a:prstGeom prst="rect">
            <a:avLst/>
          </a:prstGeom>
          <a:noFill/>
        </p:spPr>
        <p:txBody>
          <a:bodyPr wrap="square" rtlCol="0">
            <a:spAutoFit/>
          </a:bodyPr>
          <a:lstStyle/>
          <a:p>
            <a:r>
              <a:rPr lang="zh-CN" altLang="en-US" sz="3600" dirty="0" smtClean="0">
                <a:latin typeface="宋体" pitchFamily="2" charset="-122"/>
                <a:ea typeface="宋体" pitchFamily="2" charset="-122"/>
              </a:rPr>
              <a:t>加强运动</a:t>
            </a:r>
            <a:endParaRPr lang="en-US" altLang="zh-CN" sz="3600" dirty="0" smtClean="0">
              <a:latin typeface="宋体" pitchFamily="2" charset="-122"/>
              <a:ea typeface="宋体" pitchFamily="2" charset="-122"/>
            </a:endParaRPr>
          </a:p>
          <a:p>
            <a:r>
              <a:rPr lang="en-US" altLang="zh-HK" sz="3600" dirty="0" smtClean="0">
                <a:latin typeface="宋体" pitchFamily="2" charset="-122"/>
                <a:ea typeface="宋体" pitchFamily="2" charset="-122"/>
              </a:rPr>
              <a:t>+</a:t>
            </a:r>
          </a:p>
          <a:p>
            <a:r>
              <a:rPr lang="zh-CN" altLang="en-US" sz="3600" dirty="0" smtClean="0">
                <a:latin typeface="宋体" pitchFamily="2" charset="-122"/>
                <a:ea typeface="宋体" pitchFamily="2" charset="-122"/>
              </a:rPr>
              <a:t>减少热量的摄入</a:t>
            </a:r>
            <a:endParaRPr lang="zh-HK" altLang="en-US" sz="3500" dirty="0">
              <a:latin typeface="宋体" pitchFamily="2" charset="-122"/>
              <a:ea typeface="宋体" pitchFamily="2" charset="-122"/>
            </a:endParaRPr>
          </a:p>
        </p:txBody>
      </p:sp>
      <p:sp>
        <p:nvSpPr>
          <p:cNvPr id="5" name="文字方塊 4"/>
          <p:cNvSpPr txBox="1"/>
          <p:nvPr/>
        </p:nvSpPr>
        <p:spPr>
          <a:xfrm>
            <a:off x="2987824" y="1700808"/>
            <a:ext cx="5289714" cy="4139595"/>
          </a:xfrm>
          <a:prstGeom prst="rect">
            <a:avLst/>
          </a:prstGeom>
          <a:solidFill>
            <a:srgbClr val="C6D9F1">
              <a:alpha val="50196"/>
            </a:srgbClr>
          </a:solidFill>
        </p:spPr>
        <p:txBody>
          <a:bodyPr wrap="square" rtlCol="0">
            <a:spAutoFit/>
          </a:bodyPr>
          <a:lstStyle/>
          <a:p>
            <a:pPr algn="ctr"/>
            <a:r>
              <a:rPr lang="zh-CN" altLang="en-US" sz="2500" dirty="0">
                <a:latin typeface="Calibri" pitchFamily="34" charset="0"/>
                <a:ea typeface="宋体" pitchFamily="2" charset="-122"/>
                <a:cs typeface="Calibri" pitchFamily="34" charset="0"/>
              </a:rPr>
              <a:t>燃烧</a:t>
            </a:r>
            <a:r>
              <a:rPr lang="en-US" altLang="zh-CN" sz="2500" dirty="0">
                <a:latin typeface="Calibri" pitchFamily="34" charset="0"/>
                <a:ea typeface="宋体" pitchFamily="2" charset="-122"/>
                <a:cs typeface="Calibri" pitchFamily="34" charset="0"/>
              </a:rPr>
              <a:t>300</a:t>
            </a:r>
            <a:r>
              <a:rPr lang="zh-CN" altLang="en-US" sz="2500" dirty="0">
                <a:latin typeface="Calibri" pitchFamily="34" charset="0"/>
                <a:ea typeface="宋体" pitchFamily="2" charset="-122"/>
                <a:cs typeface="Calibri" pitchFamily="34" charset="0"/>
              </a:rPr>
              <a:t>卡路里的方式</a:t>
            </a:r>
            <a:endParaRPr lang="en-US" altLang="zh-CN" sz="2500" dirty="0">
              <a:latin typeface="Calibri" pitchFamily="34" charset="0"/>
              <a:ea typeface="宋体" pitchFamily="2" charset="-122"/>
              <a:cs typeface="Calibri" pitchFamily="34" charset="0"/>
            </a:endParaRPr>
          </a:p>
          <a:p>
            <a:pPr algn="ctr"/>
            <a:endParaRPr lang="en-US" altLang="zh-CN" sz="2000" dirty="0" smtClean="0">
              <a:latin typeface="Calibri" pitchFamily="34" charset="0"/>
              <a:ea typeface="宋体" pitchFamily="2" charset="-122"/>
              <a:cs typeface="Calibri" pitchFamily="34" charset="0"/>
            </a:endParaRPr>
          </a:p>
          <a:p>
            <a:pPr algn="ctr"/>
            <a:r>
              <a:rPr lang="zh-CN" altLang="en-US" sz="2200" dirty="0" smtClean="0">
                <a:latin typeface="Calibri" pitchFamily="34" charset="0"/>
                <a:ea typeface="宋体" pitchFamily="2" charset="-122"/>
                <a:cs typeface="Calibri" pitchFamily="34" charset="0"/>
              </a:rPr>
              <a:t>跑步</a:t>
            </a:r>
            <a:r>
              <a:rPr lang="en-US" altLang="zh-CN" sz="2200" dirty="0">
                <a:latin typeface="Calibri" pitchFamily="34" charset="0"/>
                <a:ea typeface="宋体" pitchFamily="2" charset="-122"/>
                <a:cs typeface="Calibri" pitchFamily="34" charset="0"/>
              </a:rPr>
              <a:t>30</a:t>
            </a:r>
            <a:r>
              <a:rPr lang="zh-CN" altLang="en-US" sz="2200" dirty="0">
                <a:latin typeface="Calibri" pitchFamily="34" charset="0"/>
                <a:ea typeface="宋体" pitchFamily="2" charset="-122"/>
                <a:cs typeface="Calibri" pitchFamily="34" charset="0"/>
              </a:rPr>
              <a:t>分钟</a:t>
            </a:r>
            <a:r>
              <a:rPr lang="zh-CN" altLang="en-US" sz="2200" dirty="0" smtClean="0">
                <a:latin typeface="Calibri" pitchFamily="34" charset="0"/>
                <a:ea typeface="宋体" pitchFamily="2" charset="-122"/>
                <a:cs typeface="Calibri" pitchFamily="34" charset="0"/>
              </a:rPr>
              <a:t>，</a:t>
            </a:r>
            <a:r>
              <a:rPr lang="zh-CN" altLang="en-US" sz="2200" dirty="0">
                <a:latin typeface="Calibri" pitchFamily="34" charset="0"/>
                <a:ea typeface="宋体" pitchFamily="2" charset="-122"/>
                <a:cs typeface="Calibri" pitchFamily="34" charset="0"/>
              </a:rPr>
              <a:t>远足</a:t>
            </a:r>
            <a:r>
              <a:rPr lang="en-US" altLang="zh-CN" sz="2200" dirty="0" smtClean="0">
                <a:latin typeface="Calibri" pitchFamily="34" charset="0"/>
                <a:ea typeface="宋体" pitchFamily="2" charset="-122"/>
                <a:cs typeface="Calibri" pitchFamily="34" charset="0"/>
              </a:rPr>
              <a:t>35</a:t>
            </a:r>
            <a:r>
              <a:rPr lang="zh-CN" altLang="en-US" sz="2200" dirty="0">
                <a:latin typeface="Calibri" pitchFamily="34" charset="0"/>
                <a:ea typeface="宋体" pitchFamily="2" charset="-122"/>
                <a:cs typeface="Calibri" pitchFamily="34" charset="0"/>
              </a:rPr>
              <a:t>分钟</a:t>
            </a:r>
            <a:endParaRPr lang="en-US" altLang="zh-CN" sz="2200" dirty="0">
              <a:latin typeface="Calibri" pitchFamily="34" charset="0"/>
              <a:ea typeface="宋体" pitchFamily="2" charset="-122"/>
              <a:cs typeface="Calibri" pitchFamily="34" charset="0"/>
            </a:endParaRPr>
          </a:p>
          <a:p>
            <a:pPr algn="ctr"/>
            <a:endParaRPr lang="en-US" altLang="zh-CN" sz="2200" dirty="0" smtClean="0">
              <a:latin typeface="Calibri" pitchFamily="34" charset="0"/>
              <a:ea typeface="宋体" pitchFamily="2" charset="-122"/>
              <a:cs typeface="Calibri" pitchFamily="34" charset="0"/>
            </a:endParaRPr>
          </a:p>
          <a:p>
            <a:pPr algn="ctr"/>
            <a:r>
              <a:rPr lang="zh-CN" altLang="en-US" sz="2200" dirty="0" smtClean="0">
                <a:latin typeface="Calibri" pitchFamily="34" charset="0"/>
                <a:ea typeface="宋体" pitchFamily="2" charset="-122"/>
                <a:cs typeface="Calibri" pitchFamily="34" charset="0"/>
              </a:rPr>
              <a:t>水</a:t>
            </a:r>
            <a:r>
              <a:rPr lang="zh-CN" altLang="en-US" sz="2200" dirty="0">
                <a:latin typeface="Calibri" pitchFamily="34" charset="0"/>
                <a:ea typeface="宋体" pitchFamily="2" charset="-122"/>
                <a:cs typeface="Calibri" pitchFamily="34" charset="0"/>
              </a:rPr>
              <a:t>中有氧运动</a:t>
            </a:r>
            <a:r>
              <a:rPr lang="en-US" altLang="zh-CN" sz="2200" dirty="0">
                <a:latin typeface="Calibri" pitchFamily="34" charset="0"/>
                <a:ea typeface="宋体" pitchFamily="2" charset="-122"/>
                <a:cs typeface="Calibri" pitchFamily="34" charset="0"/>
              </a:rPr>
              <a:t>50</a:t>
            </a:r>
            <a:r>
              <a:rPr lang="zh-CN" altLang="en-US" sz="2200" dirty="0">
                <a:latin typeface="Calibri" pitchFamily="34" charset="0"/>
                <a:ea typeface="宋体" pitchFamily="2" charset="-122"/>
                <a:cs typeface="Calibri" pitchFamily="34" charset="0"/>
              </a:rPr>
              <a:t>分钟，训练营</a:t>
            </a:r>
            <a:r>
              <a:rPr lang="en-US" altLang="zh-CN" sz="2200" dirty="0">
                <a:latin typeface="Calibri" pitchFamily="34" charset="0"/>
                <a:ea typeface="宋体" pitchFamily="2" charset="-122"/>
                <a:cs typeface="Calibri" pitchFamily="34" charset="0"/>
              </a:rPr>
              <a:t>DVD 30</a:t>
            </a:r>
            <a:r>
              <a:rPr lang="zh-CN" altLang="en-US" sz="2200" dirty="0">
                <a:latin typeface="Calibri" pitchFamily="34" charset="0"/>
                <a:ea typeface="宋体" pitchFamily="2" charset="-122"/>
                <a:cs typeface="Calibri" pitchFamily="34" charset="0"/>
              </a:rPr>
              <a:t>分钟</a:t>
            </a:r>
            <a:endParaRPr lang="en-US" altLang="zh-CN" sz="2200" dirty="0">
              <a:latin typeface="Calibri" pitchFamily="34" charset="0"/>
              <a:ea typeface="宋体" pitchFamily="2" charset="-122"/>
              <a:cs typeface="Calibri" pitchFamily="34" charset="0"/>
            </a:endParaRPr>
          </a:p>
          <a:p>
            <a:pPr algn="ctr"/>
            <a:endParaRPr lang="en-US" altLang="zh-CN" sz="2200" dirty="0" smtClean="0">
              <a:latin typeface="Calibri" pitchFamily="34" charset="0"/>
              <a:ea typeface="宋体" pitchFamily="2" charset="-122"/>
              <a:cs typeface="Calibri" pitchFamily="34" charset="0"/>
            </a:endParaRPr>
          </a:p>
          <a:p>
            <a:pPr algn="ctr"/>
            <a:r>
              <a:rPr lang="zh-CN" altLang="en-US" sz="2200" dirty="0" smtClean="0">
                <a:latin typeface="Calibri" pitchFamily="34" charset="0"/>
                <a:ea typeface="宋体" pitchFamily="2" charset="-122"/>
                <a:cs typeface="Calibri" pitchFamily="34" charset="0"/>
              </a:rPr>
              <a:t>开</a:t>
            </a:r>
            <a:r>
              <a:rPr lang="zh-CN" altLang="en-US" sz="2200" dirty="0">
                <a:latin typeface="Calibri" pitchFamily="34" charset="0"/>
                <a:ea typeface="宋体" pitchFamily="2" charset="-122"/>
                <a:cs typeface="Calibri" pitchFamily="34" charset="0"/>
              </a:rPr>
              <a:t>合跳</a:t>
            </a:r>
            <a:r>
              <a:rPr lang="en-US" altLang="zh-CN" sz="2200" dirty="0">
                <a:latin typeface="Calibri" pitchFamily="34" charset="0"/>
                <a:ea typeface="宋体" pitchFamily="2" charset="-122"/>
                <a:cs typeface="Calibri" pitchFamily="34" charset="0"/>
              </a:rPr>
              <a:t>30</a:t>
            </a:r>
            <a:r>
              <a:rPr lang="zh-CN" altLang="en-US" sz="2200" dirty="0">
                <a:latin typeface="Calibri" pitchFamily="34" charset="0"/>
                <a:ea typeface="宋体" pitchFamily="2" charset="-122"/>
                <a:cs typeface="Calibri" pitchFamily="34" charset="0"/>
              </a:rPr>
              <a:t>分钟，做家务</a:t>
            </a:r>
            <a:r>
              <a:rPr lang="en-US" altLang="zh-CN" sz="2200" dirty="0">
                <a:latin typeface="Calibri" pitchFamily="34" charset="0"/>
                <a:ea typeface="宋体" pitchFamily="2" charset="-122"/>
                <a:cs typeface="Calibri" pitchFamily="34" charset="0"/>
              </a:rPr>
              <a:t>120</a:t>
            </a:r>
            <a:r>
              <a:rPr lang="zh-CN" altLang="en-US" sz="2200" dirty="0">
                <a:latin typeface="Calibri" pitchFamily="34" charset="0"/>
                <a:ea typeface="宋体" pitchFamily="2" charset="-122"/>
                <a:cs typeface="Calibri" pitchFamily="34" charset="0"/>
              </a:rPr>
              <a:t>分钟</a:t>
            </a:r>
            <a:endParaRPr lang="en-US" altLang="zh-CN" sz="2200" dirty="0">
              <a:latin typeface="Calibri" pitchFamily="34" charset="0"/>
              <a:ea typeface="宋体" pitchFamily="2" charset="-122"/>
              <a:cs typeface="Calibri" pitchFamily="34" charset="0"/>
            </a:endParaRPr>
          </a:p>
          <a:p>
            <a:pPr algn="ctr"/>
            <a:endParaRPr lang="en-US" altLang="zh-CN" sz="2200" dirty="0" smtClean="0">
              <a:latin typeface="Calibri" pitchFamily="34" charset="0"/>
              <a:ea typeface="宋体" pitchFamily="2" charset="-122"/>
              <a:cs typeface="Calibri" pitchFamily="34" charset="0"/>
            </a:endParaRPr>
          </a:p>
          <a:p>
            <a:pPr algn="ctr"/>
            <a:r>
              <a:rPr lang="zh-CN" altLang="en-US" sz="2200" smtClean="0">
                <a:latin typeface="Calibri" pitchFamily="34" charset="0"/>
                <a:ea typeface="宋体" pitchFamily="2" charset="-122"/>
                <a:cs typeface="Calibri" pitchFamily="34" charset="0"/>
              </a:rPr>
              <a:t>标准舞</a:t>
            </a:r>
            <a:r>
              <a:rPr lang="en-US" altLang="zh-CN" sz="2200" dirty="0">
                <a:latin typeface="Calibri" pitchFamily="34" charset="0"/>
                <a:ea typeface="宋体" pitchFamily="2" charset="-122"/>
                <a:cs typeface="Calibri" pitchFamily="34" charset="0"/>
              </a:rPr>
              <a:t>60</a:t>
            </a:r>
            <a:r>
              <a:rPr lang="zh-CN" altLang="en-US" sz="2200" dirty="0">
                <a:latin typeface="Calibri" pitchFamily="34" charset="0"/>
                <a:ea typeface="宋体" pitchFamily="2" charset="-122"/>
                <a:cs typeface="Calibri" pitchFamily="34" charset="0"/>
              </a:rPr>
              <a:t>分钟，搏击操</a:t>
            </a:r>
            <a:r>
              <a:rPr lang="en-US" altLang="zh-CN" sz="2200" dirty="0">
                <a:latin typeface="Calibri" pitchFamily="34" charset="0"/>
                <a:ea typeface="宋体" pitchFamily="2" charset="-122"/>
                <a:cs typeface="Calibri" pitchFamily="34" charset="0"/>
              </a:rPr>
              <a:t>20</a:t>
            </a:r>
            <a:r>
              <a:rPr lang="zh-CN" altLang="en-US" sz="2200" dirty="0">
                <a:latin typeface="Calibri" pitchFamily="34" charset="0"/>
                <a:ea typeface="宋体" pitchFamily="2" charset="-122"/>
                <a:cs typeface="Calibri" pitchFamily="34" charset="0"/>
              </a:rPr>
              <a:t>分钟</a:t>
            </a:r>
            <a:endParaRPr lang="en-US" altLang="zh-CN" sz="2200" dirty="0">
              <a:latin typeface="Calibri" pitchFamily="34" charset="0"/>
              <a:ea typeface="宋体" pitchFamily="2" charset="-122"/>
              <a:cs typeface="Calibri" pitchFamily="34" charset="0"/>
            </a:endParaRPr>
          </a:p>
          <a:p>
            <a:pPr algn="ctr"/>
            <a:endParaRPr lang="en-US" altLang="zh-CN" sz="2200" dirty="0" smtClean="0">
              <a:latin typeface="Calibri" pitchFamily="34" charset="0"/>
              <a:ea typeface="宋体" pitchFamily="2" charset="-122"/>
              <a:cs typeface="Calibri" pitchFamily="34" charset="0"/>
            </a:endParaRPr>
          </a:p>
          <a:p>
            <a:pPr algn="ctr"/>
            <a:r>
              <a:rPr lang="zh-CN" altLang="en-US" sz="2200" dirty="0" smtClean="0">
                <a:latin typeface="Calibri" pitchFamily="34" charset="0"/>
                <a:ea typeface="宋体" pitchFamily="2" charset="-122"/>
                <a:cs typeface="Calibri" pitchFamily="34" charset="0"/>
              </a:rPr>
              <a:t>浮</a:t>
            </a:r>
            <a:r>
              <a:rPr lang="zh-CN" altLang="en-US" sz="2200" dirty="0">
                <a:latin typeface="Calibri" pitchFamily="34" charset="0"/>
                <a:ea typeface="宋体" pitchFamily="2" charset="-122"/>
                <a:cs typeface="Calibri" pitchFamily="34" charset="0"/>
              </a:rPr>
              <a:t>潜</a:t>
            </a:r>
            <a:r>
              <a:rPr lang="en-US" altLang="zh-CN" sz="2200" dirty="0">
                <a:latin typeface="Calibri" pitchFamily="34" charset="0"/>
                <a:ea typeface="宋体" pitchFamily="2" charset="-122"/>
                <a:cs typeface="Calibri" pitchFamily="34" charset="0"/>
              </a:rPr>
              <a:t>45</a:t>
            </a:r>
            <a:r>
              <a:rPr lang="zh-CN" altLang="en-US" sz="2200" dirty="0">
                <a:latin typeface="Calibri" pitchFamily="34" charset="0"/>
                <a:ea typeface="宋体" pitchFamily="2" charset="-122"/>
                <a:cs typeface="Calibri" pitchFamily="34" charset="0"/>
              </a:rPr>
              <a:t>分钟</a:t>
            </a:r>
            <a:endParaRPr lang="en-US" altLang="zh-CN" sz="2200" dirty="0">
              <a:latin typeface="Calibri" pitchFamily="34" charset="0"/>
              <a:ea typeface="宋体" pitchFamily="2" charset="-122"/>
              <a:cs typeface="Calibri" pitchFamily="34" charset="0"/>
            </a:endParaRPr>
          </a:p>
          <a:p>
            <a:pPr algn="ctr"/>
            <a:endParaRPr lang="en-US" altLang="zh-CN" sz="2000" dirty="0">
              <a:latin typeface="Calibri" pitchFamily="34" charset="0"/>
              <a:ea typeface="宋体" pitchFamily="2" charset="-122"/>
              <a:cs typeface="Calibri" pitchFamily="34" charset="0"/>
            </a:endParaRPr>
          </a:p>
        </p:txBody>
      </p:sp>
    </p:spTree>
    <p:extLst>
      <p:ext uri="{BB962C8B-B14F-4D97-AF65-F5344CB8AC3E}">
        <p14:creationId xmlns:p14="http://schemas.microsoft.com/office/powerpoint/2010/main" val="1344841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投影片編號版面配置區 3"/>
          <p:cNvSpPr>
            <a:spLocks noGrp="1"/>
          </p:cNvSpPr>
          <p:nvPr>
            <p:ph type="sldNum" sz="quarter" idx="12"/>
          </p:nvPr>
        </p:nvSpPr>
        <p:spPr/>
        <p:txBody>
          <a:bodyPr/>
          <a:lstStyle/>
          <a:p>
            <a:fld id="{C64E5814-5A80-4F6B-A868-877C0CB1CEBC}" type="slidenum">
              <a:rPr lang="zh-TW" altLang="en-US"/>
              <a:pPr/>
              <a:t>13</a:t>
            </a:fld>
            <a:endParaRPr lang="en-US" altLang="zh-TW"/>
          </a:p>
        </p:txBody>
      </p:sp>
      <p:sp>
        <p:nvSpPr>
          <p:cNvPr id="378882" name="Rectangle 2"/>
          <p:cNvSpPr>
            <a:spLocks noGrp="1" noChangeArrowheads="1"/>
          </p:cNvSpPr>
          <p:nvPr>
            <p:ph type="title" idx="4294967295"/>
          </p:nvPr>
        </p:nvSpPr>
        <p:spPr>
          <a:xfrm>
            <a:off x="0" y="0"/>
            <a:ext cx="9144000" cy="1196975"/>
          </a:xfrm>
          <a:solidFill>
            <a:srgbClr val="FF0000"/>
          </a:solidFill>
        </p:spPr>
        <p:txBody>
          <a:bodyPr anchor="ctr"/>
          <a:lstStyle/>
          <a:p>
            <a:r>
              <a:rPr lang="en-US" altLang="zh-TW" sz="6000" b="1">
                <a:solidFill>
                  <a:srgbClr val="FFFFFF"/>
                </a:solidFill>
                <a:effectLst>
                  <a:outerShdw blurRad="38100" dist="38100" dir="2700000" algn="tl">
                    <a:srgbClr val="000000"/>
                  </a:outerShdw>
                </a:effectLst>
                <a:sym typeface="Wingdings" panose="05000000000000000000" pitchFamily="2" charset="2"/>
              </a:rPr>
              <a:t></a:t>
            </a:r>
            <a:r>
              <a:rPr lang="zh-TW" altLang="en-US" sz="6000" b="1" smtClean="0">
                <a:solidFill>
                  <a:srgbClr val="FFFFFF"/>
                </a:solidFill>
                <a:effectLst>
                  <a:outerShdw blurRad="38100" dist="38100" dir="2700000" algn="tl">
                    <a:srgbClr val="000000"/>
                  </a:outerShdw>
                </a:effectLst>
              </a:rPr>
              <a:t>免</a:t>
            </a:r>
            <a:r>
              <a:rPr lang="zh-TW" altLang="en-US" b="1" smtClean="0">
                <a:solidFill>
                  <a:srgbClr val="FFFFFF"/>
                </a:solidFill>
                <a:effectLst>
                  <a:outerShdw blurRad="38100" dist="38100" dir="2700000" algn="tl">
                    <a:srgbClr val="000000"/>
                  </a:outerShdw>
                </a:effectLst>
              </a:rPr>
              <a:t>炒粉面饭及高卡路里客饭</a:t>
            </a:r>
            <a:r>
              <a:rPr lang="zh-TW" altLang="en-US" sz="6000" b="1" smtClean="0">
                <a:solidFill>
                  <a:srgbClr val="FFFFFF"/>
                </a:solidFill>
                <a:effectLst>
                  <a:outerShdw blurRad="38100" dist="38100" dir="2700000" algn="tl">
                    <a:srgbClr val="000000"/>
                  </a:outerShdw>
                </a:effectLst>
                <a:sym typeface="Wingdings" panose="05000000000000000000" pitchFamily="2" charset="2"/>
              </a:rPr>
              <a:t></a:t>
            </a:r>
            <a:endParaRPr lang="zh-TW" altLang="en-US" sz="6000" b="1">
              <a:solidFill>
                <a:srgbClr val="FFFFFF"/>
              </a:solidFill>
              <a:effectLst>
                <a:outerShdw blurRad="38100" dist="38100" dir="2700000" algn="tl">
                  <a:srgbClr val="000000"/>
                </a:outerShdw>
              </a:effectLst>
              <a:sym typeface="Wingdings" panose="05000000000000000000" pitchFamily="2" charset="2"/>
            </a:endParaRPr>
          </a:p>
        </p:txBody>
      </p:sp>
      <p:pic>
        <p:nvPicPr>
          <p:cNvPr id="378883" name="Picture 42" descr="http://www.rthk.org.hk/special/healthyfood/images/foods/16.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79388" y="1700213"/>
            <a:ext cx="1295400" cy="14414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78884" name="Picture 43" descr="http://www.rthk.org.hk/special/healthyfood/images/foods/20.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619250" y="1700213"/>
            <a:ext cx="1295400" cy="14414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78885" name="Picture 44" descr="http://www.rthk.org.hk/special/healthyfood/images/foods/2.jpg"/>
          <p:cNvPicPr>
            <a:picLocks noChangeAspect="1" noChangeArrowheads="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3132138" y="4221163"/>
            <a:ext cx="1439862" cy="1512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78886" name="Picture 45" descr="http://www.rthk.org.hk/special/healthyfood/images/foods/10.jpg"/>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179388" y="4221163"/>
            <a:ext cx="1439862" cy="1512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78887" name="Picture 48" descr="http://www.rthk.org.hk/special/healthyfood/images/foods/9.jpg"/>
          <p:cNvPicPr>
            <a:picLocks noChangeAspect="1"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4643438" y="1700213"/>
            <a:ext cx="1368425" cy="14414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78888" name="Picture 49" descr="http://www.rthk.org.hk/special/healthyfood/images/foods/18.jpg"/>
          <p:cNvPicPr>
            <a:picLocks noChangeAspect="1" noChangeArrowheads="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7596188" y="4221163"/>
            <a:ext cx="1403350" cy="1512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78889" name="Picture 50" descr="http://www.rthk.org.hk/special/healthyfood/images/foods/1.jpg"/>
          <p:cNvPicPr>
            <a:picLocks noChangeAspect="1" noChangeArrowheads="1"/>
          </p:cNvPicPr>
          <p:nvPr/>
        </p:nvPicPr>
        <p:blipFill>
          <a:blip r:embed="rId15" r:link="rId16" cstate="print">
            <a:extLst>
              <a:ext uri="{28A0092B-C50C-407E-A947-70E740481C1C}">
                <a14:useLocalDpi xmlns:a14="http://schemas.microsoft.com/office/drawing/2010/main" val="0"/>
              </a:ext>
            </a:extLst>
          </a:blip>
          <a:srcRect/>
          <a:stretch>
            <a:fillRect/>
          </a:stretch>
        </p:blipFill>
        <p:spPr bwMode="auto">
          <a:xfrm>
            <a:off x="4643438" y="4221163"/>
            <a:ext cx="1395412" cy="1512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78890" name="Picture 51" descr="http://www.rthk.org.hk/special/healthyfood/images/foods/8.jpg"/>
          <p:cNvPicPr>
            <a:picLocks noChangeAspect="1" noChangeArrowheads="1"/>
          </p:cNvPicPr>
          <p:nvPr/>
        </p:nvPicPr>
        <p:blipFill>
          <a:blip r:embed="rId17" r:link="rId18">
            <a:extLst>
              <a:ext uri="{28A0092B-C50C-407E-A947-70E740481C1C}">
                <a14:useLocalDpi xmlns:a14="http://schemas.microsoft.com/office/drawing/2010/main" val="0"/>
              </a:ext>
            </a:extLst>
          </a:blip>
          <a:srcRect/>
          <a:stretch>
            <a:fillRect/>
          </a:stretch>
        </p:blipFill>
        <p:spPr bwMode="auto">
          <a:xfrm>
            <a:off x="6156325" y="4221163"/>
            <a:ext cx="1366838" cy="1512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78891" name="Text Box 52"/>
          <p:cNvSpPr txBox="1">
            <a:spLocks noChangeArrowheads="1"/>
          </p:cNvSpPr>
          <p:nvPr/>
        </p:nvSpPr>
        <p:spPr bwMode="auto">
          <a:xfrm>
            <a:off x="250825" y="3213100"/>
            <a:ext cx="1439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eaLnBrk="1" hangingPunct="1">
              <a:spcBef>
                <a:spcPct val="20000"/>
              </a:spcBef>
            </a:pPr>
            <a:r>
              <a:rPr lang="zh-TW" altLang="en-US" sz="1800" smtClean="0">
                <a:solidFill>
                  <a:srgbClr val="FF0000"/>
                </a:solidFill>
                <a:effectLst/>
                <a:latin typeface="Arial" panose="020B0604020202020204" pitchFamily="34" charset="0"/>
              </a:rPr>
              <a:t>干烧伊面</a:t>
            </a:r>
            <a:endParaRPr lang="zh-TW" altLang="en-US" sz="1800" b="0">
              <a:solidFill>
                <a:srgbClr val="FF0000"/>
              </a:solidFill>
              <a:effectLst/>
              <a:latin typeface="Arial" panose="020B0604020202020204" pitchFamily="34" charset="0"/>
            </a:endParaRPr>
          </a:p>
        </p:txBody>
      </p:sp>
      <p:sp>
        <p:nvSpPr>
          <p:cNvPr id="378892" name="Text Box 53"/>
          <p:cNvSpPr txBox="1">
            <a:spLocks noChangeArrowheads="1"/>
          </p:cNvSpPr>
          <p:nvPr/>
        </p:nvSpPr>
        <p:spPr bwMode="auto">
          <a:xfrm>
            <a:off x="1835150" y="3213100"/>
            <a:ext cx="1098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eaLnBrk="1" hangingPunct="1">
              <a:spcBef>
                <a:spcPct val="20000"/>
              </a:spcBef>
            </a:pPr>
            <a:r>
              <a:rPr lang="zh-TW" altLang="en-US" sz="1800" smtClean="0">
                <a:solidFill>
                  <a:srgbClr val="FF0000"/>
                </a:solidFill>
                <a:effectLst/>
                <a:latin typeface="Arial" panose="020B0604020202020204" pitchFamily="34" charset="0"/>
              </a:rPr>
              <a:t>干炒牛河</a:t>
            </a:r>
            <a:endParaRPr lang="zh-TW" altLang="en-US" sz="1800" b="0">
              <a:solidFill>
                <a:srgbClr val="FF0000"/>
              </a:solidFill>
              <a:effectLst/>
              <a:latin typeface="Arial" panose="020B0604020202020204" pitchFamily="34" charset="0"/>
            </a:endParaRPr>
          </a:p>
        </p:txBody>
      </p:sp>
      <p:sp>
        <p:nvSpPr>
          <p:cNvPr id="378893" name="Text Box 54"/>
          <p:cNvSpPr txBox="1">
            <a:spLocks noChangeArrowheads="1"/>
          </p:cNvSpPr>
          <p:nvPr/>
        </p:nvSpPr>
        <p:spPr bwMode="auto">
          <a:xfrm>
            <a:off x="6227763" y="32131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r>
              <a:rPr lang="zh-TW" altLang="en-US" sz="1800" smtClean="0">
                <a:solidFill>
                  <a:srgbClr val="FF0000"/>
                </a:solidFill>
                <a:effectLst/>
                <a:latin typeface="Arial" panose="020B0604020202020204" pitchFamily="34" charset="0"/>
              </a:rPr>
              <a:t>焗猪扒饭</a:t>
            </a:r>
            <a:endParaRPr lang="zh-TW" altLang="en-US" sz="1800">
              <a:solidFill>
                <a:srgbClr val="FF0000"/>
              </a:solidFill>
              <a:effectLst/>
              <a:latin typeface="Arial" panose="020B0604020202020204" pitchFamily="34" charset="0"/>
            </a:endParaRPr>
          </a:p>
        </p:txBody>
      </p:sp>
      <p:sp>
        <p:nvSpPr>
          <p:cNvPr id="378894" name="Text Box 55"/>
          <p:cNvSpPr txBox="1">
            <a:spLocks noChangeArrowheads="1"/>
          </p:cNvSpPr>
          <p:nvPr/>
        </p:nvSpPr>
        <p:spPr bwMode="auto">
          <a:xfrm>
            <a:off x="0" y="5876925"/>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algn="ctr" eaLnBrk="1" hangingPunct="1">
              <a:spcBef>
                <a:spcPct val="20000"/>
              </a:spcBef>
            </a:pPr>
            <a:r>
              <a:rPr lang="zh-TW" altLang="en-US" sz="1800">
                <a:solidFill>
                  <a:srgbClr val="FF0000"/>
                </a:solidFill>
                <a:effectLst/>
                <a:latin typeface="Arial" panose="020B0604020202020204" pitchFamily="34" charset="0"/>
              </a:rPr>
              <a:t>咖喱牛腩</a:t>
            </a:r>
            <a:r>
              <a:rPr lang="en-US" altLang="zh-TW" sz="1800" smtClean="0">
                <a:solidFill>
                  <a:srgbClr val="FF0000"/>
                </a:solidFill>
                <a:effectLst/>
                <a:latin typeface="Arial" panose="020B0604020202020204" pitchFamily="34" charset="0"/>
              </a:rPr>
              <a:t>(</a:t>
            </a:r>
            <a:r>
              <a:rPr lang="zh-TW" altLang="en-US" sz="1800" smtClean="0">
                <a:solidFill>
                  <a:srgbClr val="FF0000"/>
                </a:solidFill>
                <a:effectLst/>
                <a:latin typeface="Arial" panose="020B0604020202020204" pitchFamily="34" charset="0"/>
              </a:rPr>
              <a:t>鸡</a:t>
            </a:r>
            <a:r>
              <a:rPr lang="en-US" altLang="zh-TW" sz="1800" smtClean="0">
                <a:solidFill>
                  <a:srgbClr val="FF0000"/>
                </a:solidFill>
                <a:effectLst/>
                <a:latin typeface="Arial" panose="020B0604020202020204" pitchFamily="34" charset="0"/>
              </a:rPr>
              <a:t>)</a:t>
            </a:r>
            <a:r>
              <a:rPr lang="zh-TW" altLang="en-US" sz="1800" smtClean="0">
                <a:solidFill>
                  <a:srgbClr val="FF0000"/>
                </a:solidFill>
                <a:effectLst/>
                <a:latin typeface="Arial" panose="020B0604020202020204" pitchFamily="34" charset="0"/>
              </a:rPr>
              <a:t>饭</a:t>
            </a:r>
            <a:endParaRPr lang="zh-TW" altLang="en-US" sz="1800" b="0">
              <a:solidFill>
                <a:srgbClr val="FF0000"/>
              </a:solidFill>
              <a:effectLst/>
              <a:latin typeface="Arial" panose="020B0604020202020204" pitchFamily="34" charset="0"/>
            </a:endParaRPr>
          </a:p>
        </p:txBody>
      </p:sp>
      <p:sp>
        <p:nvSpPr>
          <p:cNvPr id="378895" name="Text Box 56"/>
          <p:cNvSpPr txBox="1">
            <a:spLocks noChangeArrowheads="1"/>
          </p:cNvSpPr>
          <p:nvPr/>
        </p:nvSpPr>
        <p:spPr bwMode="auto">
          <a:xfrm>
            <a:off x="2916238" y="5876925"/>
            <a:ext cx="183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algn="ctr" eaLnBrk="1" hangingPunct="1">
              <a:spcBef>
                <a:spcPct val="50000"/>
              </a:spcBef>
            </a:pPr>
            <a:r>
              <a:rPr lang="zh-TW" altLang="en-US" sz="1800" smtClean="0">
                <a:solidFill>
                  <a:srgbClr val="FF0000"/>
                </a:solidFill>
                <a:effectLst/>
                <a:latin typeface="Arial" panose="020B0604020202020204" pitchFamily="34" charset="0"/>
              </a:rPr>
              <a:t>鱼香茄子饭</a:t>
            </a:r>
            <a:endParaRPr lang="zh-TW" altLang="en-US" sz="1800">
              <a:solidFill>
                <a:srgbClr val="FF0000"/>
              </a:solidFill>
              <a:effectLst/>
              <a:latin typeface="Arial" panose="020B0604020202020204" pitchFamily="34" charset="0"/>
            </a:endParaRPr>
          </a:p>
        </p:txBody>
      </p:sp>
      <p:sp>
        <p:nvSpPr>
          <p:cNvPr id="378896" name="Text Box 57"/>
          <p:cNvSpPr txBox="1">
            <a:spLocks noChangeArrowheads="1"/>
          </p:cNvSpPr>
          <p:nvPr/>
        </p:nvSpPr>
        <p:spPr bwMode="auto">
          <a:xfrm>
            <a:off x="7588250" y="3213100"/>
            <a:ext cx="155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eaLnBrk="1" hangingPunct="1"/>
            <a:r>
              <a:rPr lang="zh-TW" altLang="en-US" sz="1800" dirty="0" smtClean="0">
                <a:solidFill>
                  <a:srgbClr val="FF0000"/>
                </a:solidFill>
                <a:effectLst/>
                <a:latin typeface="Arial" panose="020B0604020202020204" pitchFamily="34" charset="0"/>
              </a:rPr>
              <a:t>菠萝咕噜肉饭</a:t>
            </a:r>
            <a:endParaRPr lang="zh-TW" altLang="en-US" sz="1800" dirty="0">
              <a:solidFill>
                <a:srgbClr val="FF0000"/>
              </a:solidFill>
              <a:effectLst/>
              <a:latin typeface="Arial" panose="020B0604020202020204" pitchFamily="34" charset="0"/>
            </a:endParaRPr>
          </a:p>
        </p:txBody>
      </p:sp>
      <p:sp>
        <p:nvSpPr>
          <p:cNvPr id="378897" name="Rectangle 58"/>
          <p:cNvSpPr>
            <a:spLocks noChangeArrowheads="1"/>
          </p:cNvSpPr>
          <p:nvPr/>
        </p:nvSpPr>
        <p:spPr bwMode="auto">
          <a:xfrm>
            <a:off x="4859338" y="3213100"/>
            <a:ext cx="86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eaLnBrk="1" hangingPunct="1"/>
            <a:r>
              <a:rPr lang="zh-TW" altLang="en-US" sz="1800" smtClean="0">
                <a:solidFill>
                  <a:srgbClr val="FF0000"/>
                </a:solidFill>
                <a:effectLst/>
                <a:latin typeface="Arial" panose="020B0604020202020204" pitchFamily="34" charset="0"/>
              </a:rPr>
              <a:t>西炒饭</a:t>
            </a:r>
            <a:endParaRPr lang="zh-TW" altLang="en-US" sz="1800">
              <a:solidFill>
                <a:srgbClr val="FF0000"/>
              </a:solidFill>
              <a:effectLst/>
              <a:latin typeface="Arial" panose="020B0604020202020204" pitchFamily="34" charset="0"/>
            </a:endParaRPr>
          </a:p>
        </p:txBody>
      </p:sp>
      <p:sp>
        <p:nvSpPr>
          <p:cNvPr id="378898" name="Rectangle 59"/>
          <p:cNvSpPr>
            <a:spLocks noChangeArrowheads="1"/>
          </p:cNvSpPr>
          <p:nvPr/>
        </p:nvSpPr>
        <p:spPr bwMode="auto">
          <a:xfrm>
            <a:off x="7667625" y="5876925"/>
            <a:ext cx="1152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algn="ctr" eaLnBrk="1" hangingPunct="1"/>
            <a:r>
              <a:rPr lang="zh-TW" altLang="en-US" sz="1800" smtClean="0">
                <a:solidFill>
                  <a:srgbClr val="FF0000"/>
                </a:solidFill>
                <a:effectLst/>
                <a:latin typeface="Arial" panose="020B0604020202020204" pitchFamily="34" charset="0"/>
              </a:rPr>
              <a:t>烧腩饭</a:t>
            </a:r>
            <a:endParaRPr lang="zh-TW" altLang="en-US" sz="1800">
              <a:solidFill>
                <a:srgbClr val="FF0000"/>
              </a:solidFill>
              <a:effectLst/>
              <a:latin typeface="Arial" panose="020B0604020202020204" pitchFamily="34" charset="0"/>
            </a:endParaRPr>
          </a:p>
        </p:txBody>
      </p:sp>
      <p:sp>
        <p:nvSpPr>
          <p:cNvPr id="378899" name="Rectangle 60"/>
          <p:cNvSpPr>
            <a:spLocks noChangeArrowheads="1"/>
          </p:cNvSpPr>
          <p:nvPr/>
        </p:nvSpPr>
        <p:spPr bwMode="auto">
          <a:xfrm>
            <a:off x="4716463" y="5876925"/>
            <a:ext cx="1327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algn="ctr" eaLnBrk="1" hangingPunct="1"/>
            <a:r>
              <a:rPr lang="zh-TW" altLang="en-US" sz="1800" smtClean="0">
                <a:solidFill>
                  <a:srgbClr val="FF0000"/>
                </a:solidFill>
                <a:effectLst/>
                <a:latin typeface="Arial" panose="020B0604020202020204" pitchFamily="34" charset="0"/>
              </a:rPr>
              <a:t>梅菜扣肉饭</a:t>
            </a:r>
            <a:endParaRPr lang="zh-TW" altLang="en-US" sz="1800">
              <a:solidFill>
                <a:srgbClr val="FF0000"/>
              </a:solidFill>
              <a:effectLst/>
              <a:latin typeface="Arial" panose="020B0604020202020204" pitchFamily="34" charset="0"/>
            </a:endParaRPr>
          </a:p>
        </p:txBody>
      </p:sp>
      <p:sp>
        <p:nvSpPr>
          <p:cNvPr id="378900" name="Rectangle 63"/>
          <p:cNvSpPr>
            <a:spLocks noChangeArrowheads="1"/>
          </p:cNvSpPr>
          <p:nvPr/>
        </p:nvSpPr>
        <p:spPr bwMode="auto">
          <a:xfrm>
            <a:off x="6156325" y="5876925"/>
            <a:ext cx="1439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algn="ctr" eaLnBrk="1" hangingPunct="1"/>
            <a:r>
              <a:rPr lang="zh-TW" altLang="en-US" sz="1800" smtClean="0">
                <a:solidFill>
                  <a:srgbClr val="FF0000"/>
                </a:solidFill>
                <a:effectLst/>
                <a:latin typeface="Arial" panose="020B0604020202020204" pitchFamily="34" charset="0"/>
              </a:rPr>
              <a:t>枝竹班腩饭</a:t>
            </a:r>
            <a:endParaRPr lang="zh-TW" altLang="en-US" sz="1800">
              <a:solidFill>
                <a:srgbClr val="FF0000"/>
              </a:solidFill>
              <a:effectLst/>
              <a:latin typeface="Arial" panose="020B0604020202020204" pitchFamily="34" charset="0"/>
            </a:endParaRPr>
          </a:p>
        </p:txBody>
      </p:sp>
      <p:pic>
        <p:nvPicPr>
          <p:cNvPr id="378901" name="Picture 66" descr="030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67625" y="1700213"/>
            <a:ext cx="1296988" cy="14414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78902" name="Picture 67" descr="baked pork ric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156325" y="1700213"/>
            <a:ext cx="1368425" cy="14414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78903" name="Rectangle 70"/>
          <p:cNvSpPr>
            <a:spLocks noChangeArrowheads="1"/>
          </p:cNvSpPr>
          <p:nvPr/>
        </p:nvSpPr>
        <p:spPr bwMode="auto">
          <a:xfrm>
            <a:off x="1763713" y="5876925"/>
            <a:ext cx="1327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eaLnBrk="1" hangingPunct="1"/>
            <a:r>
              <a:rPr lang="zh-TW" altLang="en-US" sz="1800" smtClean="0">
                <a:solidFill>
                  <a:srgbClr val="FF0000"/>
                </a:solidFill>
                <a:effectLst/>
                <a:latin typeface="Arial" panose="020B0604020202020204" pitchFamily="34" charset="0"/>
              </a:rPr>
              <a:t>白汁鸡皇饭</a:t>
            </a:r>
            <a:endParaRPr lang="zh-TW" altLang="en-US" sz="1800">
              <a:solidFill>
                <a:srgbClr val="FF0000"/>
              </a:solidFill>
              <a:effectLst/>
              <a:latin typeface="Arial" panose="020B0604020202020204" pitchFamily="34" charset="0"/>
            </a:endParaRPr>
          </a:p>
        </p:txBody>
      </p:sp>
      <p:pic>
        <p:nvPicPr>
          <p:cNvPr id="378904" name="Picture 72" descr="1238"/>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059113" y="1700213"/>
            <a:ext cx="1439862" cy="14414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78905" name="Rectangle 73"/>
          <p:cNvSpPr>
            <a:spLocks noChangeArrowheads="1"/>
          </p:cNvSpPr>
          <p:nvPr/>
        </p:nvSpPr>
        <p:spPr bwMode="auto">
          <a:xfrm>
            <a:off x="3203575" y="3213100"/>
            <a:ext cx="1098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eaLnBrk="1" hangingPunct="1"/>
            <a:r>
              <a:rPr lang="zh-TW" altLang="en-US" sz="1800">
                <a:solidFill>
                  <a:srgbClr val="FF0000"/>
                </a:solidFill>
                <a:effectLst/>
                <a:latin typeface="Arial" panose="020B0604020202020204" pitchFamily="34" charset="0"/>
              </a:rPr>
              <a:t>星洲炒米</a:t>
            </a:r>
            <a:endParaRPr lang="zh-TW" altLang="en-US" sz="1800" b="0">
              <a:solidFill>
                <a:srgbClr val="FF0000"/>
              </a:solidFill>
              <a:effectLst/>
              <a:latin typeface="Arial" panose="020B0604020202020204" pitchFamily="34" charset="0"/>
            </a:endParaRPr>
          </a:p>
        </p:txBody>
      </p:sp>
      <p:pic>
        <p:nvPicPr>
          <p:cNvPr id="378906" name="Picture 76" descr="Image00001_revised"/>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692275" y="4221163"/>
            <a:ext cx="1368425" cy="1512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橢圓 1"/>
          <p:cNvSpPr/>
          <p:nvPr/>
        </p:nvSpPr>
        <p:spPr>
          <a:xfrm>
            <a:off x="-176464" y="1058779"/>
            <a:ext cx="6339139" cy="29357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圓角矩形 2"/>
          <p:cNvSpPr/>
          <p:nvPr/>
        </p:nvSpPr>
        <p:spPr>
          <a:xfrm>
            <a:off x="6227763" y="1491916"/>
            <a:ext cx="3188953" cy="2358189"/>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4" name="橢圓 3"/>
          <p:cNvSpPr/>
          <p:nvPr/>
        </p:nvSpPr>
        <p:spPr>
          <a:xfrm>
            <a:off x="-978568" y="3769895"/>
            <a:ext cx="4315326" cy="3096044"/>
          </a:xfrm>
          <a:prstGeom prst="ellips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 name="圓角化單一角落矩形 4"/>
          <p:cNvSpPr/>
          <p:nvPr/>
        </p:nvSpPr>
        <p:spPr>
          <a:xfrm>
            <a:off x="4716463" y="3994484"/>
            <a:ext cx="5037137" cy="2726992"/>
          </a:xfrm>
          <a:prstGeom prst="round1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172692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投影片編號版面配置區 3"/>
          <p:cNvSpPr>
            <a:spLocks noGrp="1"/>
          </p:cNvSpPr>
          <p:nvPr>
            <p:ph type="sldNum" sz="quarter" idx="12"/>
          </p:nvPr>
        </p:nvSpPr>
        <p:spPr/>
        <p:txBody>
          <a:bodyPr/>
          <a:lstStyle/>
          <a:p>
            <a:fld id="{98BF36E9-7780-439A-9975-5ECE28541E3F}" type="slidenum">
              <a:rPr lang="zh-TW" altLang="en-US"/>
              <a:pPr/>
              <a:t>14</a:t>
            </a:fld>
            <a:endParaRPr lang="en-US" altLang="zh-TW"/>
          </a:p>
        </p:txBody>
      </p:sp>
      <p:sp>
        <p:nvSpPr>
          <p:cNvPr id="379906" name="Rectangle 2"/>
          <p:cNvSpPr>
            <a:spLocks noGrp="1" noChangeArrowheads="1"/>
          </p:cNvSpPr>
          <p:nvPr>
            <p:ph type="title" idx="4294967295"/>
          </p:nvPr>
        </p:nvSpPr>
        <p:spPr>
          <a:xfrm>
            <a:off x="0" y="0"/>
            <a:ext cx="9144000" cy="1341438"/>
          </a:xfrm>
          <a:solidFill>
            <a:srgbClr val="33CC33"/>
          </a:solidFill>
        </p:spPr>
        <p:txBody>
          <a:bodyPr anchor="ctr"/>
          <a:lstStyle/>
          <a:p>
            <a:r>
              <a:rPr lang="en-US" altLang="zh-TW" sz="8000">
                <a:solidFill>
                  <a:srgbClr val="FFFFFF"/>
                </a:solidFill>
                <a:effectLst>
                  <a:outerShdw blurRad="38100" dist="38100" dir="2700000" algn="tl">
                    <a:srgbClr val="000000"/>
                  </a:outerShdw>
                </a:effectLst>
                <a:sym typeface="Wingdings" panose="05000000000000000000" pitchFamily="2" charset="2"/>
              </a:rPr>
              <a:t></a:t>
            </a:r>
            <a:r>
              <a:rPr lang="en-US" altLang="zh-TW" sz="4000">
                <a:solidFill>
                  <a:srgbClr val="FFFFFF"/>
                </a:solidFill>
                <a:effectLst>
                  <a:outerShdw blurRad="38100" dist="38100" dir="2700000" algn="tl">
                    <a:srgbClr val="000000"/>
                  </a:outerShdw>
                </a:effectLst>
                <a:sym typeface="Wingdings" panose="05000000000000000000" pitchFamily="2" charset="2"/>
              </a:rPr>
              <a:t>  </a:t>
            </a:r>
            <a:r>
              <a:rPr lang="zh-TW" altLang="en-US" sz="5400" b="1" smtClean="0">
                <a:solidFill>
                  <a:srgbClr val="FFFFFF"/>
                </a:solidFill>
                <a:effectLst>
                  <a:outerShdw blurRad="38100" dist="38100" dir="2700000" algn="tl">
                    <a:srgbClr val="000000"/>
                  </a:outerShdw>
                </a:effectLst>
              </a:rPr>
              <a:t>较好的选择 </a:t>
            </a:r>
            <a:r>
              <a:rPr lang="zh-TW" altLang="en-US" sz="8000" smtClean="0">
                <a:solidFill>
                  <a:srgbClr val="FFFFFF"/>
                </a:solidFill>
                <a:effectLst>
                  <a:outerShdw blurRad="38100" dist="38100" dir="2700000" algn="tl">
                    <a:srgbClr val="000000"/>
                  </a:outerShdw>
                </a:effectLst>
                <a:sym typeface="Wingdings" panose="05000000000000000000" pitchFamily="2" charset="2"/>
              </a:rPr>
              <a:t></a:t>
            </a:r>
            <a:endParaRPr lang="zh-TW" altLang="en-US" sz="8000">
              <a:solidFill>
                <a:srgbClr val="FFFFFF"/>
              </a:solidFill>
              <a:effectLst>
                <a:outerShdw blurRad="38100" dist="38100" dir="2700000" algn="tl">
                  <a:srgbClr val="000000"/>
                </a:outerShdw>
              </a:effectLst>
              <a:sym typeface="Wingdings" panose="05000000000000000000" pitchFamily="2" charset="2"/>
            </a:endParaRPr>
          </a:p>
        </p:txBody>
      </p:sp>
      <p:sp>
        <p:nvSpPr>
          <p:cNvPr id="379907" name="Rectangle 3"/>
          <p:cNvSpPr>
            <a:spLocks noChangeArrowheads="1"/>
          </p:cNvSpPr>
          <p:nvPr/>
        </p:nvSpPr>
        <p:spPr bwMode="auto">
          <a:xfrm>
            <a:off x="4014788" y="2871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eaLnBrk="1" hangingPunct="1"/>
            <a:endParaRPr lang="zh-TW" altLang="en-US" sz="1800" b="0">
              <a:effectLst/>
              <a:latin typeface="Arial" panose="020B0604020202020204" pitchFamily="34" charset="0"/>
            </a:endParaRPr>
          </a:p>
        </p:txBody>
      </p:sp>
      <p:pic>
        <p:nvPicPr>
          <p:cNvPr id="379908" name="Picture 4" descr="http://www.rthk.org.hk/special/healthyfood/images/foods/14.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79388" y="4005263"/>
            <a:ext cx="16033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09" name="Rectangle 5"/>
          <p:cNvSpPr>
            <a:spLocks noChangeArrowheads="1"/>
          </p:cNvSpPr>
          <p:nvPr/>
        </p:nvSpPr>
        <p:spPr bwMode="auto">
          <a:xfrm>
            <a:off x="4014788" y="2871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eaLnBrk="1" hangingPunct="1"/>
            <a:endParaRPr lang="zh-TW" altLang="en-US" sz="1800" b="0">
              <a:effectLst/>
              <a:latin typeface="Arial" panose="020B0604020202020204" pitchFamily="34" charset="0"/>
            </a:endParaRPr>
          </a:p>
        </p:txBody>
      </p:sp>
      <p:pic>
        <p:nvPicPr>
          <p:cNvPr id="379910" name="Picture 6" descr="http://www.rthk.org.hk/special/healthyfood/images/foods/5.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50825" y="1700213"/>
            <a:ext cx="16732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11" name="Rectangle 7"/>
          <p:cNvSpPr>
            <a:spLocks noChangeArrowheads="1"/>
          </p:cNvSpPr>
          <p:nvPr/>
        </p:nvSpPr>
        <p:spPr bwMode="auto">
          <a:xfrm>
            <a:off x="4014788" y="2871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eaLnBrk="1" hangingPunct="1"/>
            <a:endParaRPr lang="zh-TW" altLang="en-US" sz="1800" b="0">
              <a:effectLst/>
              <a:latin typeface="Arial" panose="020B0604020202020204" pitchFamily="34" charset="0"/>
            </a:endParaRPr>
          </a:p>
        </p:txBody>
      </p:sp>
      <p:pic>
        <p:nvPicPr>
          <p:cNvPr id="379912" name="Picture 8" descr="http://www.rthk.org.hk/special/healthyfood/images/foods/4.jpg"/>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5508625" y="1700213"/>
            <a:ext cx="1630363"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13" name="Rectangle 9"/>
          <p:cNvSpPr>
            <a:spLocks noChangeArrowheads="1"/>
          </p:cNvSpPr>
          <p:nvPr/>
        </p:nvSpPr>
        <p:spPr bwMode="auto">
          <a:xfrm>
            <a:off x="4014788" y="2871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eaLnBrk="1" hangingPunct="1"/>
            <a:endParaRPr lang="zh-TW" altLang="en-US" sz="1800" b="0">
              <a:effectLst/>
              <a:latin typeface="Arial" panose="020B0604020202020204" pitchFamily="34" charset="0"/>
            </a:endParaRPr>
          </a:p>
        </p:txBody>
      </p:sp>
      <p:pic>
        <p:nvPicPr>
          <p:cNvPr id="379914" name="Picture 10" descr="http://www.rthk.org.hk/special/healthyfood/images/foods/11.jpg"/>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3635375" y="4005263"/>
            <a:ext cx="1598613"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15" name="Picture 15" descr="http://www.rthk.org.hk/special/healthyfood/images/foods/13.jpg"/>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5435600" y="4005263"/>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16" name="Text Box 17"/>
          <p:cNvSpPr txBox="1">
            <a:spLocks noChangeArrowheads="1"/>
          </p:cNvSpPr>
          <p:nvPr/>
        </p:nvSpPr>
        <p:spPr bwMode="auto">
          <a:xfrm>
            <a:off x="250825" y="5876925"/>
            <a:ext cx="1676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algn="ctr" eaLnBrk="1" hangingPunct="1">
              <a:spcBef>
                <a:spcPct val="50000"/>
              </a:spcBef>
            </a:pPr>
            <a:r>
              <a:rPr lang="zh-TW" altLang="en-US" sz="2000" dirty="0" smtClean="0">
                <a:solidFill>
                  <a:srgbClr val="006600"/>
                </a:solidFill>
                <a:effectLst/>
                <a:latin typeface="新細明體" panose="02020500000000000000" pitchFamily="18" charset="-120"/>
              </a:rPr>
              <a:t>菜肉</a:t>
            </a:r>
            <a:r>
              <a:rPr lang="zh-CN" altLang="en-US" sz="2000" dirty="0" smtClean="0">
                <a:solidFill>
                  <a:srgbClr val="006600"/>
                </a:solidFill>
                <a:effectLst/>
                <a:latin typeface="新細明體" panose="02020500000000000000" pitchFamily="18" charset="-120"/>
              </a:rPr>
              <a:t>馄饨</a:t>
            </a:r>
            <a:r>
              <a:rPr lang="zh-TW" altLang="en-US" sz="2000" dirty="0" smtClean="0">
                <a:solidFill>
                  <a:srgbClr val="006600"/>
                </a:solidFill>
                <a:effectLst/>
                <a:latin typeface="新細明體" panose="02020500000000000000" pitchFamily="18" charset="-120"/>
              </a:rPr>
              <a:t>面</a:t>
            </a:r>
            <a:r>
              <a:rPr lang="zh-TW" altLang="en-US" sz="1800" dirty="0" smtClean="0">
                <a:solidFill>
                  <a:srgbClr val="006600"/>
                </a:solidFill>
                <a:effectLst/>
                <a:latin typeface="Arial" panose="020B0604020202020204" pitchFamily="34" charset="0"/>
                <a:ea typeface="華康少女文字W6" pitchFamily="49" charset="-120"/>
              </a:rPr>
              <a:t> </a:t>
            </a:r>
            <a:endParaRPr lang="zh-TW" altLang="en-US" sz="1800" dirty="0">
              <a:solidFill>
                <a:srgbClr val="006600"/>
              </a:solidFill>
              <a:effectLst/>
              <a:latin typeface="Arial" panose="020B0604020202020204" pitchFamily="34" charset="0"/>
              <a:ea typeface="華康少女文字W6" pitchFamily="49" charset="-120"/>
            </a:endParaRPr>
          </a:p>
        </p:txBody>
      </p:sp>
      <p:sp>
        <p:nvSpPr>
          <p:cNvPr id="379917" name="Text Box 18"/>
          <p:cNvSpPr txBox="1">
            <a:spLocks noChangeArrowheads="1"/>
          </p:cNvSpPr>
          <p:nvPr/>
        </p:nvSpPr>
        <p:spPr bwMode="auto">
          <a:xfrm>
            <a:off x="395288" y="3213100"/>
            <a:ext cx="129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algn="ctr" eaLnBrk="1" hangingPunct="1">
              <a:spcBef>
                <a:spcPct val="50000"/>
              </a:spcBef>
            </a:pPr>
            <a:r>
              <a:rPr lang="zh-TW" altLang="en-US" sz="2000" smtClean="0">
                <a:solidFill>
                  <a:srgbClr val="006600"/>
                </a:solidFill>
                <a:effectLst/>
                <a:latin typeface="新細明體" panose="02020500000000000000" pitchFamily="18" charset="-120"/>
              </a:rPr>
              <a:t>切鸡饭</a:t>
            </a:r>
            <a:r>
              <a:rPr lang="zh-TW" altLang="en-US" sz="3200" smtClean="0">
                <a:solidFill>
                  <a:srgbClr val="006600"/>
                </a:solidFill>
                <a:effectLst/>
                <a:latin typeface="Arial" panose="020B0604020202020204" pitchFamily="34" charset="0"/>
                <a:ea typeface="華康少女文字W6" pitchFamily="49" charset="-120"/>
              </a:rPr>
              <a:t> </a:t>
            </a:r>
            <a:endParaRPr lang="zh-TW" altLang="en-US" sz="3200">
              <a:solidFill>
                <a:srgbClr val="006600"/>
              </a:solidFill>
              <a:effectLst/>
              <a:latin typeface="Arial" panose="020B0604020202020204" pitchFamily="34" charset="0"/>
              <a:ea typeface="華康少女文字W6" pitchFamily="49" charset="-120"/>
            </a:endParaRPr>
          </a:p>
        </p:txBody>
      </p:sp>
      <p:sp>
        <p:nvSpPr>
          <p:cNvPr id="379918" name="Text Box 19"/>
          <p:cNvSpPr txBox="1">
            <a:spLocks noChangeArrowheads="1"/>
          </p:cNvSpPr>
          <p:nvPr/>
        </p:nvSpPr>
        <p:spPr bwMode="auto">
          <a:xfrm>
            <a:off x="5651500" y="3357563"/>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algn="ctr" eaLnBrk="1" hangingPunct="1">
              <a:spcBef>
                <a:spcPct val="50000"/>
              </a:spcBef>
            </a:pPr>
            <a:r>
              <a:rPr lang="zh-TW" altLang="en-US" sz="2000" smtClean="0">
                <a:solidFill>
                  <a:srgbClr val="006600"/>
                </a:solidFill>
                <a:effectLst/>
                <a:latin typeface="新細明體" panose="02020500000000000000" pitchFamily="18" charset="-120"/>
              </a:rPr>
              <a:t>冬粒汤饭</a:t>
            </a:r>
            <a:r>
              <a:rPr lang="zh-TW" altLang="en-US" sz="2000" smtClean="0">
                <a:solidFill>
                  <a:srgbClr val="006600"/>
                </a:solidFill>
                <a:effectLst/>
                <a:latin typeface="Verdana" panose="020B0604030504040204" pitchFamily="34" charset="0"/>
              </a:rPr>
              <a:t> </a:t>
            </a:r>
            <a:endParaRPr lang="zh-TW" altLang="en-US" sz="2000">
              <a:solidFill>
                <a:srgbClr val="006600"/>
              </a:solidFill>
              <a:effectLst/>
              <a:latin typeface="Verdana" panose="020B0604030504040204" pitchFamily="34" charset="0"/>
            </a:endParaRPr>
          </a:p>
        </p:txBody>
      </p:sp>
      <p:sp>
        <p:nvSpPr>
          <p:cNvPr id="379919" name="Rectangle 21"/>
          <p:cNvSpPr>
            <a:spLocks noChangeArrowheads="1"/>
          </p:cNvSpPr>
          <p:nvPr/>
        </p:nvSpPr>
        <p:spPr bwMode="auto">
          <a:xfrm>
            <a:off x="1835150" y="5876925"/>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algn="ctr" eaLnBrk="1" hangingPunct="1"/>
            <a:r>
              <a:rPr lang="zh-TW" altLang="en-US" sz="2000">
                <a:solidFill>
                  <a:srgbClr val="006600"/>
                </a:solidFill>
                <a:effectLst/>
                <a:latin typeface="新細明體" panose="02020500000000000000" pitchFamily="18" charset="-120"/>
              </a:rPr>
              <a:t>牛丸米</a:t>
            </a:r>
            <a:endParaRPr lang="zh-TW" altLang="en-US">
              <a:solidFill>
                <a:srgbClr val="006600"/>
              </a:solidFill>
              <a:effectLst/>
            </a:endParaRPr>
          </a:p>
        </p:txBody>
      </p:sp>
      <p:sp>
        <p:nvSpPr>
          <p:cNvPr id="379920" name="Rectangle 25"/>
          <p:cNvSpPr>
            <a:spLocks noChangeArrowheads="1"/>
          </p:cNvSpPr>
          <p:nvPr/>
        </p:nvSpPr>
        <p:spPr bwMode="auto">
          <a:xfrm>
            <a:off x="5580063" y="5876925"/>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algn="ctr" eaLnBrk="1" hangingPunct="1"/>
            <a:r>
              <a:rPr lang="zh-TW" altLang="en-US" sz="2000" smtClean="0">
                <a:solidFill>
                  <a:srgbClr val="006600"/>
                </a:solidFill>
                <a:effectLst/>
                <a:latin typeface="新細明體" panose="02020500000000000000" pitchFamily="18" charset="-120"/>
              </a:rPr>
              <a:t>鸡丝檬粉</a:t>
            </a:r>
            <a:r>
              <a:rPr lang="zh-TW" altLang="en-US" sz="2000" smtClean="0">
                <a:solidFill>
                  <a:srgbClr val="006600"/>
                </a:solidFill>
                <a:effectLst/>
                <a:latin typeface="Arial" panose="020B0604020202020204" pitchFamily="34" charset="0"/>
                <a:ea typeface="華康少女文字W6" pitchFamily="49" charset="-120"/>
              </a:rPr>
              <a:t> </a:t>
            </a:r>
            <a:endParaRPr lang="zh-TW" altLang="en-US" sz="2000">
              <a:solidFill>
                <a:srgbClr val="006600"/>
              </a:solidFill>
              <a:effectLst/>
            </a:endParaRPr>
          </a:p>
        </p:txBody>
      </p:sp>
      <p:sp>
        <p:nvSpPr>
          <p:cNvPr id="379921" name="Rectangle 26"/>
          <p:cNvSpPr>
            <a:spLocks noChangeArrowheads="1"/>
          </p:cNvSpPr>
          <p:nvPr/>
        </p:nvSpPr>
        <p:spPr bwMode="auto">
          <a:xfrm>
            <a:off x="3708400" y="5876925"/>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algn="ctr" eaLnBrk="1" hangingPunct="1"/>
            <a:r>
              <a:rPr lang="zh-TW" altLang="en-US" sz="2000" smtClean="0">
                <a:solidFill>
                  <a:srgbClr val="006600"/>
                </a:solidFill>
                <a:effectLst/>
                <a:latin typeface="新細明體" panose="02020500000000000000" pitchFamily="18" charset="-120"/>
              </a:rPr>
              <a:t>鲜牛肉汤米</a:t>
            </a:r>
            <a:endParaRPr lang="zh-TW" altLang="en-US" sz="2000">
              <a:solidFill>
                <a:srgbClr val="006600"/>
              </a:solidFill>
              <a:effectLst/>
            </a:endParaRPr>
          </a:p>
        </p:txBody>
      </p:sp>
      <p:pic>
        <p:nvPicPr>
          <p:cNvPr id="379922" name="Picture 27" descr="IMG_57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35150" y="4005263"/>
            <a:ext cx="1728788" cy="1728787"/>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379923" name="Picture 32" descr="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06813" y="1698625"/>
            <a:ext cx="1657350" cy="15875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379924" name="Rectangle 36"/>
          <p:cNvSpPr>
            <a:spLocks noChangeArrowheads="1"/>
          </p:cNvSpPr>
          <p:nvPr/>
        </p:nvSpPr>
        <p:spPr bwMode="auto">
          <a:xfrm>
            <a:off x="7235825" y="3357563"/>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algn="ctr" eaLnBrk="1" hangingPunct="1"/>
            <a:r>
              <a:rPr lang="zh-TW" altLang="en-US" sz="2000" smtClean="0">
                <a:solidFill>
                  <a:srgbClr val="006600"/>
                </a:solidFill>
                <a:effectLst/>
              </a:rPr>
              <a:t>草菇肉片饭</a:t>
            </a:r>
            <a:endParaRPr lang="zh-TW" altLang="en-US" sz="2000">
              <a:solidFill>
                <a:srgbClr val="006600"/>
              </a:solidFill>
              <a:effectLst/>
            </a:endParaRPr>
          </a:p>
        </p:txBody>
      </p:sp>
      <p:sp>
        <p:nvSpPr>
          <p:cNvPr id="379925" name="Rectangle 37"/>
          <p:cNvSpPr>
            <a:spLocks noChangeArrowheads="1"/>
          </p:cNvSpPr>
          <p:nvPr/>
        </p:nvSpPr>
        <p:spPr bwMode="auto">
          <a:xfrm>
            <a:off x="3851275" y="3357563"/>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algn="ctr" eaLnBrk="1" hangingPunct="1"/>
            <a:r>
              <a:rPr lang="zh-TW" altLang="en-US" sz="2000" smtClean="0">
                <a:solidFill>
                  <a:srgbClr val="006600"/>
                </a:solidFill>
                <a:effectLst/>
              </a:rPr>
              <a:t>凉瓜肉片饭</a:t>
            </a:r>
            <a:endParaRPr lang="zh-TW" altLang="en-US" sz="2000" dirty="0">
              <a:solidFill>
                <a:srgbClr val="006600"/>
              </a:solidFill>
              <a:effectLst/>
            </a:endParaRPr>
          </a:p>
        </p:txBody>
      </p:sp>
      <p:pic>
        <p:nvPicPr>
          <p:cNvPr id="379926" name="Picture 44" descr="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35825" y="1700213"/>
            <a:ext cx="1727200" cy="1582737"/>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379927" name="Rectangle 51"/>
          <p:cNvSpPr>
            <a:spLocks noChangeArrowheads="1"/>
          </p:cNvSpPr>
          <p:nvPr/>
        </p:nvSpPr>
        <p:spPr bwMode="auto">
          <a:xfrm>
            <a:off x="7092950" y="5876925"/>
            <a:ext cx="2051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algn="ctr" eaLnBrk="1" hangingPunct="1"/>
            <a:r>
              <a:rPr lang="zh-TW" altLang="en-US" sz="2000" dirty="0" smtClean="0">
                <a:solidFill>
                  <a:srgbClr val="006600"/>
                </a:solidFill>
                <a:effectLst/>
                <a:latin typeface="新細明體" panose="02020500000000000000" pitchFamily="18" charset="-120"/>
              </a:rPr>
              <a:t>时菜</a:t>
            </a:r>
            <a:r>
              <a:rPr lang="zh-CN" altLang="en-US" sz="2000" dirty="0" smtClean="0">
                <a:solidFill>
                  <a:srgbClr val="006600"/>
                </a:solidFill>
                <a:effectLst/>
                <a:latin typeface="新細明體" panose="02020500000000000000" pitchFamily="18" charset="-120"/>
              </a:rPr>
              <a:t>猪排</a:t>
            </a:r>
            <a:r>
              <a:rPr lang="zh-TW" altLang="en-US" sz="2000" dirty="0" smtClean="0">
                <a:solidFill>
                  <a:srgbClr val="006600"/>
                </a:solidFill>
                <a:effectLst/>
                <a:latin typeface="新細明體" panose="02020500000000000000" pitchFamily="18" charset="-120"/>
              </a:rPr>
              <a:t>汤米线</a:t>
            </a:r>
            <a:r>
              <a:rPr lang="zh-TW" altLang="en-US" sz="2000" dirty="0" smtClean="0">
                <a:solidFill>
                  <a:srgbClr val="006600"/>
                </a:solidFill>
                <a:effectLst/>
                <a:latin typeface="Arial" panose="020B0604020202020204" pitchFamily="34" charset="0"/>
                <a:ea typeface="華康少女文字W6" pitchFamily="49" charset="-120"/>
              </a:rPr>
              <a:t> </a:t>
            </a:r>
            <a:endParaRPr lang="zh-TW" altLang="en-US" sz="2000" dirty="0">
              <a:solidFill>
                <a:srgbClr val="006600"/>
              </a:solidFill>
              <a:effectLst/>
            </a:endParaRPr>
          </a:p>
        </p:txBody>
      </p:sp>
      <p:pic>
        <p:nvPicPr>
          <p:cNvPr id="379928" name="Picture 53" descr="001H69E5D36E48E9654EDEl">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08850" y="4005263"/>
            <a:ext cx="1655763" cy="1655762"/>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379929" name="Text Box 56"/>
          <p:cNvSpPr txBox="1">
            <a:spLocks noChangeArrowheads="1"/>
          </p:cNvSpPr>
          <p:nvPr/>
        </p:nvSpPr>
        <p:spPr bwMode="auto">
          <a:xfrm>
            <a:off x="1908175" y="3284538"/>
            <a:ext cx="1657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2400">
                <a:solidFill>
                  <a:schemeClr val="tx1"/>
                </a:solidFill>
                <a:latin typeface="Times New Roman" panose="02020603050405020304" pitchFamily="18" charset="0"/>
                <a:ea typeface="新細明體" panose="02020500000000000000" pitchFamily="18" charset="-120"/>
              </a:defRPr>
            </a:lvl1pPr>
            <a:lvl2pPr marL="742950" indent="-285750" algn="l" eaLnBrk="0" hangingPunct="0">
              <a:defRPr sz="2400">
                <a:solidFill>
                  <a:schemeClr val="tx1"/>
                </a:solidFill>
                <a:latin typeface="Times New Roman" panose="02020603050405020304" pitchFamily="18" charset="0"/>
                <a:ea typeface="新細明體" panose="02020500000000000000" pitchFamily="18" charset="-120"/>
              </a:defRPr>
            </a:lvl2pPr>
            <a:lvl3pPr marL="1143000" indent="-228600" algn="l" eaLnBrk="0" hangingPunct="0">
              <a:defRPr sz="2400">
                <a:solidFill>
                  <a:schemeClr val="tx1"/>
                </a:solidFill>
                <a:latin typeface="Times New Roman" panose="02020603050405020304" pitchFamily="18" charset="0"/>
                <a:ea typeface="新細明體" panose="02020500000000000000" pitchFamily="18" charset="-120"/>
              </a:defRPr>
            </a:lvl3pPr>
            <a:lvl4pPr marL="1600200" indent="-228600" algn="l" eaLnBrk="0" hangingPunct="0">
              <a:defRPr sz="2400">
                <a:solidFill>
                  <a:schemeClr val="tx1"/>
                </a:solidFill>
                <a:latin typeface="Times New Roman" panose="02020603050405020304" pitchFamily="18" charset="0"/>
                <a:ea typeface="新細明體" panose="02020500000000000000" pitchFamily="18" charset="-120"/>
              </a:defRPr>
            </a:lvl4pPr>
            <a:lvl5pPr marL="2057400" indent="-228600" algn="l" eaLnBrk="0" hangingPunct="0">
              <a:defRPr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新細明體" panose="02020500000000000000" pitchFamily="18" charset="-120"/>
              </a:defRPr>
            </a:lvl9pPr>
          </a:lstStyle>
          <a:p>
            <a:pPr algn="ctr" eaLnBrk="1" hangingPunct="1">
              <a:spcBef>
                <a:spcPct val="50000"/>
              </a:spcBef>
            </a:pPr>
            <a:r>
              <a:rPr lang="zh-TW" altLang="en-US" sz="2000" smtClean="0">
                <a:solidFill>
                  <a:srgbClr val="006600"/>
                </a:solidFill>
                <a:effectLst/>
                <a:latin typeface="新細明體" panose="02020500000000000000" pitchFamily="18" charset="-120"/>
              </a:rPr>
              <a:t>西芹鸡柳饭</a:t>
            </a:r>
            <a:r>
              <a:rPr lang="zh-TW" altLang="en-US" sz="3200" smtClean="0">
                <a:solidFill>
                  <a:srgbClr val="006600"/>
                </a:solidFill>
                <a:effectLst/>
                <a:latin typeface="Arial" panose="020B0604020202020204" pitchFamily="34" charset="0"/>
                <a:ea typeface="華康少女文字W6" pitchFamily="49" charset="-120"/>
              </a:rPr>
              <a:t> </a:t>
            </a:r>
            <a:endParaRPr lang="zh-TW" altLang="en-US" sz="3200">
              <a:solidFill>
                <a:srgbClr val="006600"/>
              </a:solidFill>
              <a:effectLst/>
              <a:latin typeface="Arial" panose="020B0604020202020204" pitchFamily="34" charset="0"/>
              <a:ea typeface="華康少女文字W6" pitchFamily="49" charset="-120"/>
            </a:endParaRPr>
          </a:p>
        </p:txBody>
      </p:sp>
      <p:pic>
        <p:nvPicPr>
          <p:cNvPr id="379930" name="Picture 58" descr="2006091811254356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979613" y="1700213"/>
            <a:ext cx="1584325" cy="158432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641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投影片編號版面配置區 5"/>
          <p:cNvSpPr>
            <a:spLocks noGrp="1"/>
          </p:cNvSpPr>
          <p:nvPr>
            <p:ph type="sldNum" sz="quarter" idx="12"/>
          </p:nvPr>
        </p:nvSpPr>
        <p:spPr/>
        <p:txBody>
          <a:bodyPr/>
          <a:lstStyle/>
          <a:p>
            <a:fld id="{46A1B994-47E7-4720-B135-680FABC771F7}" type="slidenum">
              <a:rPr lang="zh-TW" altLang="en-US"/>
              <a:pPr/>
              <a:t>15</a:t>
            </a:fld>
            <a:endParaRPr lang="en-US" altLang="zh-TW"/>
          </a:p>
        </p:txBody>
      </p:sp>
      <p:sp>
        <p:nvSpPr>
          <p:cNvPr id="451587" name="Rectangle 3"/>
          <p:cNvSpPr>
            <a:spLocks noGrp="1" noChangeArrowheads="1"/>
          </p:cNvSpPr>
          <p:nvPr>
            <p:ph type="body" idx="1"/>
          </p:nvPr>
        </p:nvSpPr>
        <p:spPr>
          <a:xfrm>
            <a:off x="0" y="3213100"/>
            <a:ext cx="8229600" cy="792163"/>
          </a:xfrm>
        </p:spPr>
        <p:txBody>
          <a:bodyPr/>
          <a:lstStyle/>
          <a:p>
            <a:pPr>
              <a:buFontTx/>
              <a:buNone/>
            </a:pPr>
            <a:r>
              <a:rPr lang="zh-TW" altLang="en-US" sz="2000" b="1" smtClean="0">
                <a:solidFill>
                  <a:srgbClr val="006600"/>
                </a:solidFill>
                <a:latin typeface="新細明體" panose="02020500000000000000" pitchFamily="18" charset="-120"/>
              </a:rPr>
              <a:t>   鸡包仔              素饺                         蒸肠粉                             蒸萝卜糕</a:t>
            </a:r>
            <a:endParaRPr lang="en-US" altLang="zh-TW" sz="2000" b="1">
              <a:solidFill>
                <a:srgbClr val="006600"/>
              </a:solidFill>
              <a:latin typeface="新細明體" panose="02020500000000000000" pitchFamily="18" charset="-120"/>
            </a:endParaRPr>
          </a:p>
        </p:txBody>
      </p:sp>
      <p:pic>
        <p:nvPicPr>
          <p:cNvPr id="451591" name="Picture 7" descr="51116_147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1268413"/>
            <a:ext cx="1252537" cy="1865312"/>
          </a:xfrm>
          <a:prstGeom prst="rect">
            <a:avLst/>
          </a:prstGeom>
          <a:noFill/>
          <a:extLst>
            <a:ext uri="{909E8E84-426E-40DD-AFC4-6F175D3DCCD1}">
              <a14:hiddenFill xmlns:a14="http://schemas.microsoft.com/office/drawing/2010/main">
                <a:solidFill>
                  <a:srgbClr val="FFFFFF"/>
                </a:solidFill>
              </a14:hiddenFill>
            </a:ext>
          </a:extLst>
        </p:spPr>
      </p:pic>
      <p:pic>
        <p:nvPicPr>
          <p:cNvPr id="451595" name="Picture 11" descr="51116_147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263" y="4868863"/>
            <a:ext cx="1655762" cy="1111250"/>
          </a:xfrm>
          <a:prstGeom prst="rect">
            <a:avLst/>
          </a:prstGeom>
          <a:noFill/>
          <a:extLst>
            <a:ext uri="{909E8E84-426E-40DD-AFC4-6F175D3DCCD1}">
              <a14:hiddenFill xmlns:a14="http://schemas.microsoft.com/office/drawing/2010/main">
                <a:solidFill>
                  <a:srgbClr val="FFFFFF"/>
                </a:solidFill>
              </a14:hiddenFill>
            </a:ext>
          </a:extLst>
        </p:spPr>
      </p:pic>
      <p:pic>
        <p:nvPicPr>
          <p:cNvPr id="451599" name="Picture 15" descr="51116_147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4075" y="4724400"/>
            <a:ext cx="1106488" cy="1649413"/>
          </a:xfrm>
          <a:prstGeom prst="rect">
            <a:avLst/>
          </a:prstGeom>
          <a:noFill/>
          <a:extLst>
            <a:ext uri="{909E8E84-426E-40DD-AFC4-6F175D3DCCD1}">
              <a14:hiddenFill xmlns:a14="http://schemas.microsoft.com/office/drawing/2010/main">
                <a:solidFill>
                  <a:srgbClr val="FFFFFF"/>
                </a:solidFill>
              </a14:hiddenFill>
            </a:ext>
          </a:extLst>
        </p:spPr>
      </p:pic>
      <p:pic>
        <p:nvPicPr>
          <p:cNvPr id="451601" name="Picture 17" descr="51116_147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4868863"/>
            <a:ext cx="1728788" cy="1160462"/>
          </a:xfrm>
          <a:prstGeom prst="rect">
            <a:avLst/>
          </a:prstGeom>
          <a:noFill/>
          <a:extLst>
            <a:ext uri="{909E8E84-426E-40DD-AFC4-6F175D3DCCD1}">
              <a14:hiddenFill xmlns:a14="http://schemas.microsoft.com/office/drawing/2010/main">
                <a:solidFill>
                  <a:srgbClr val="FFFFFF"/>
                </a:solidFill>
              </a14:hiddenFill>
            </a:ext>
          </a:extLst>
        </p:spPr>
      </p:pic>
      <p:pic>
        <p:nvPicPr>
          <p:cNvPr id="451613" name="Picture 29" descr="%E7%B6%A0%E8%8C%B6%E8%8A%B1%E7%B4%A0%E9%A4%83">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813" y="1557338"/>
            <a:ext cx="2233612" cy="1497012"/>
          </a:xfrm>
          <a:prstGeom prst="rect">
            <a:avLst/>
          </a:prstGeom>
          <a:noFill/>
          <a:extLst>
            <a:ext uri="{909E8E84-426E-40DD-AFC4-6F175D3DCCD1}">
              <a14:hiddenFill xmlns:a14="http://schemas.microsoft.com/office/drawing/2010/main">
                <a:solidFill>
                  <a:srgbClr val="FFFFFF"/>
                </a:solidFill>
              </a14:hiddenFill>
            </a:ext>
          </a:extLst>
        </p:spPr>
      </p:pic>
      <p:pic>
        <p:nvPicPr>
          <p:cNvPr id="451614" name="Picture 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1275" y="1557338"/>
            <a:ext cx="2735263" cy="1498600"/>
          </a:xfrm>
          <a:prstGeom prst="rect">
            <a:avLst/>
          </a:prstGeom>
          <a:noFill/>
          <a:extLst>
            <a:ext uri="{909E8E84-426E-40DD-AFC4-6F175D3DCCD1}">
              <a14:hiddenFill xmlns:a14="http://schemas.microsoft.com/office/drawing/2010/main">
                <a:solidFill>
                  <a:srgbClr val="FFFFFF"/>
                </a:solidFill>
              </a14:hiddenFill>
            </a:ext>
          </a:extLst>
        </p:spPr>
      </p:pic>
      <p:pic>
        <p:nvPicPr>
          <p:cNvPr id="451615" name="Picture 31" descr="pork ribs ric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9475" y="4797425"/>
            <a:ext cx="1584325" cy="1182688"/>
          </a:xfrm>
          <a:prstGeom prst="rect">
            <a:avLst/>
          </a:prstGeom>
          <a:noFill/>
          <a:extLst>
            <a:ext uri="{909E8E84-426E-40DD-AFC4-6F175D3DCCD1}">
              <a14:hiddenFill xmlns:a14="http://schemas.microsoft.com/office/drawing/2010/main">
                <a:solidFill>
                  <a:srgbClr val="FFFFFF"/>
                </a:solidFill>
              </a14:hiddenFill>
            </a:ext>
          </a:extLst>
        </p:spPr>
      </p:pic>
      <p:pic>
        <p:nvPicPr>
          <p:cNvPr id="451618" name="Picture 34" descr="蒸萝卜糕 (Steamed Radish Cak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563" y="1412875"/>
            <a:ext cx="2225675" cy="1668463"/>
          </a:xfrm>
          <a:prstGeom prst="rect">
            <a:avLst/>
          </a:prstGeom>
          <a:noFill/>
          <a:extLst>
            <a:ext uri="{909E8E84-426E-40DD-AFC4-6F175D3DCCD1}">
              <a14:hiddenFill xmlns:a14="http://schemas.microsoft.com/office/drawing/2010/main">
                <a:solidFill>
                  <a:srgbClr val="FFFFFF"/>
                </a:solidFill>
              </a14:hiddenFill>
            </a:ext>
          </a:extLst>
        </p:spPr>
      </p:pic>
      <p:pic>
        <p:nvPicPr>
          <p:cNvPr id="451621" name="Picture 37" descr="Alice090603a05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77050" y="4797425"/>
            <a:ext cx="1871663" cy="1285875"/>
          </a:xfrm>
          <a:prstGeom prst="rect">
            <a:avLst/>
          </a:prstGeom>
          <a:noFill/>
          <a:extLst>
            <a:ext uri="{909E8E84-426E-40DD-AFC4-6F175D3DCCD1}">
              <a14:hiddenFill xmlns:a14="http://schemas.microsoft.com/office/drawing/2010/main">
                <a:solidFill>
                  <a:srgbClr val="FFFFFF"/>
                </a:solidFill>
              </a14:hiddenFill>
            </a:ext>
          </a:extLst>
        </p:spPr>
      </p:pic>
      <p:sp>
        <p:nvSpPr>
          <p:cNvPr id="451623" name="Rectangle 2"/>
          <p:cNvSpPr>
            <a:spLocks noChangeArrowheads="1"/>
          </p:cNvSpPr>
          <p:nvPr/>
        </p:nvSpPr>
        <p:spPr bwMode="auto">
          <a:xfrm>
            <a:off x="0" y="333375"/>
            <a:ext cx="9144000" cy="792163"/>
          </a:xfrm>
          <a:prstGeom prst="rect">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defRPr kumimoji="1" sz="4400">
                <a:solidFill>
                  <a:schemeClr val="tx2"/>
                </a:solidFill>
                <a:effectLst>
                  <a:outerShdw blurRad="38100" dist="38100" dir="2700000" algn="tl">
                    <a:srgbClr val="000000"/>
                  </a:outerShdw>
                </a:effectLst>
                <a:latin typeface="Verdana" panose="020B0604030504040204" pitchFamily="34" charset="0"/>
                <a:ea typeface="新細明體" panose="02020500000000000000" pitchFamily="18" charset="-120"/>
              </a:defRPr>
            </a:lvl1pPr>
            <a:lvl2pPr>
              <a:lnSpc>
                <a:spcPct val="90000"/>
              </a:lnSpc>
              <a:defRPr kumimoji="1" sz="4400">
                <a:solidFill>
                  <a:schemeClr val="tx2"/>
                </a:solidFill>
                <a:effectLst>
                  <a:outerShdw blurRad="38100" dist="38100" dir="2700000" algn="tl">
                    <a:srgbClr val="000000"/>
                  </a:outerShdw>
                </a:effectLst>
                <a:latin typeface="Verdana" panose="020B0604030504040204" pitchFamily="34" charset="0"/>
                <a:ea typeface="新細明體" panose="02020500000000000000" pitchFamily="18" charset="-120"/>
              </a:defRPr>
            </a:lvl2pPr>
            <a:lvl3pPr>
              <a:lnSpc>
                <a:spcPct val="90000"/>
              </a:lnSpc>
              <a:defRPr kumimoji="1" sz="4400">
                <a:solidFill>
                  <a:schemeClr val="tx2"/>
                </a:solidFill>
                <a:effectLst>
                  <a:outerShdw blurRad="38100" dist="38100" dir="2700000" algn="tl">
                    <a:srgbClr val="000000"/>
                  </a:outerShdw>
                </a:effectLst>
                <a:latin typeface="Verdana" panose="020B0604030504040204" pitchFamily="34" charset="0"/>
                <a:ea typeface="新細明體" panose="02020500000000000000" pitchFamily="18" charset="-120"/>
              </a:defRPr>
            </a:lvl3pPr>
            <a:lvl4pPr>
              <a:lnSpc>
                <a:spcPct val="90000"/>
              </a:lnSpc>
              <a:defRPr kumimoji="1" sz="4400">
                <a:solidFill>
                  <a:schemeClr val="tx2"/>
                </a:solidFill>
                <a:effectLst>
                  <a:outerShdw blurRad="38100" dist="38100" dir="2700000" algn="tl">
                    <a:srgbClr val="000000"/>
                  </a:outerShdw>
                </a:effectLst>
                <a:latin typeface="Verdana" panose="020B0604030504040204" pitchFamily="34" charset="0"/>
                <a:ea typeface="新細明體" panose="02020500000000000000" pitchFamily="18" charset="-120"/>
              </a:defRPr>
            </a:lvl4pPr>
            <a:lvl5pPr>
              <a:lnSpc>
                <a:spcPct val="90000"/>
              </a:lnSpc>
              <a:defRPr kumimoji="1" sz="4400">
                <a:solidFill>
                  <a:schemeClr val="tx2"/>
                </a:solidFill>
                <a:effectLst>
                  <a:outerShdw blurRad="38100" dist="38100" dir="2700000" algn="tl">
                    <a:srgbClr val="000000"/>
                  </a:outerShdw>
                </a:effectLst>
                <a:latin typeface="Verdana" panose="020B0604030504040204" pitchFamily="34" charset="0"/>
                <a:ea typeface="新細明體" panose="02020500000000000000" pitchFamily="18" charset="-120"/>
              </a:defRPr>
            </a:lvl5pPr>
            <a:lvl6pPr marL="457200" algn="ctr" fontAlgn="base">
              <a:lnSpc>
                <a:spcPct val="90000"/>
              </a:lnSpc>
              <a:spcBef>
                <a:spcPct val="0"/>
              </a:spcBef>
              <a:spcAft>
                <a:spcPct val="0"/>
              </a:spcAft>
              <a:defRPr kumimoji="1" sz="4400">
                <a:solidFill>
                  <a:schemeClr val="tx2"/>
                </a:solidFill>
                <a:effectLst>
                  <a:outerShdw blurRad="38100" dist="38100" dir="2700000" algn="tl">
                    <a:srgbClr val="000000"/>
                  </a:outerShdw>
                </a:effectLst>
                <a:latin typeface="Verdana" panose="020B0604030504040204" pitchFamily="34" charset="0"/>
                <a:ea typeface="新細明體" panose="02020500000000000000" pitchFamily="18" charset="-120"/>
              </a:defRPr>
            </a:lvl6pPr>
            <a:lvl7pPr marL="914400" algn="ctr" fontAlgn="base">
              <a:lnSpc>
                <a:spcPct val="90000"/>
              </a:lnSpc>
              <a:spcBef>
                <a:spcPct val="0"/>
              </a:spcBef>
              <a:spcAft>
                <a:spcPct val="0"/>
              </a:spcAft>
              <a:defRPr kumimoji="1" sz="4400">
                <a:solidFill>
                  <a:schemeClr val="tx2"/>
                </a:solidFill>
                <a:effectLst>
                  <a:outerShdw blurRad="38100" dist="38100" dir="2700000" algn="tl">
                    <a:srgbClr val="000000"/>
                  </a:outerShdw>
                </a:effectLst>
                <a:latin typeface="Verdana" panose="020B0604030504040204" pitchFamily="34" charset="0"/>
                <a:ea typeface="新細明體" panose="02020500000000000000" pitchFamily="18" charset="-120"/>
              </a:defRPr>
            </a:lvl7pPr>
            <a:lvl8pPr marL="1371600" algn="ctr" fontAlgn="base">
              <a:lnSpc>
                <a:spcPct val="90000"/>
              </a:lnSpc>
              <a:spcBef>
                <a:spcPct val="0"/>
              </a:spcBef>
              <a:spcAft>
                <a:spcPct val="0"/>
              </a:spcAft>
              <a:defRPr kumimoji="1" sz="4400">
                <a:solidFill>
                  <a:schemeClr val="tx2"/>
                </a:solidFill>
                <a:effectLst>
                  <a:outerShdw blurRad="38100" dist="38100" dir="2700000" algn="tl">
                    <a:srgbClr val="000000"/>
                  </a:outerShdw>
                </a:effectLst>
                <a:latin typeface="Verdana" panose="020B0604030504040204" pitchFamily="34" charset="0"/>
                <a:ea typeface="新細明體" panose="02020500000000000000" pitchFamily="18" charset="-120"/>
              </a:defRPr>
            </a:lvl8pPr>
            <a:lvl9pPr marL="1828800" algn="ctr" fontAlgn="base">
              <a:lnSpc>
                <a:spcPct val="90000"/>
              </a:lnSpc>
              <a:spcBef>
                <a:spcPct val="0"/>
              </a:spcBef>
              <a:spcAft>
                <a:spcPct val="0"/>
              </a:spcAft>
              <a:defRPr kumimoji="1" sz="4400">
                <a:solidFill>
                  <a:schemeClr val="tx2"/>
                </a:solidFill>
                <a:effectLst>
                  <a:outerShdw blurRad="38100" dist="38100" dir="2700000" algn="tl">
                    <a:srgbClr val="000000"/>
                  </a:outerShdw>
                </a:effectLst>
                <a:latin typeface="Verdana" panose="020B0604030504040204" pitchFamily="34" charset="0"/>
                <a:ea typeface="新細明體" panose="02020500000000000000" pitchFamily="18" charset="-120"/>
              </a:defRPr>
            </a:lvl9pPr>
          </a:lstStyle>
          <a:p>
            <a:r>
              <a:rPr lang="en-US" altLang="zh-TW" b="0">
                <a:solidFill>
                  <a:srgbClr val="FFFFFF"/>
                </a:solidFill>
                <a:sym typeface="Wingdings" panose="05000000000000000000" pitchFamily="2" charset="2"/>
              </a:rPr>
              <a:t>  </a:t>
            </a:r>
            <a:r>
              <a:rPr lang="zh-TW" altLang="en-US" smtClean="0">
                <a:solidFill>
                  <a:srgbClr val="FFFFFF"/>
                </a:solidFill>
              </a:rPr>
              <a:t>较好的选择 </a:t>
            </a:r>
            <a:r>
              <a:rPr lang="zh-TW" altLang="en-US" b="0" smtClean="0">
                <a:solidFill>
                  <a:srgbClr val="FFFFFF"/>
                </a:solidFill>
                <a:sym typeface="Wingdings" panose="05000000000000000000" pitchFamily="2" charset="2"/>
              </a:rPr>
              <a:t></a:t>
            </a:r>
            <a:endParaRPr lang="zh-TW" altLang="en-US" b="0">
              <a:solidFill>
                <a:srgbClr val="FFFFFF"/>
              </a:solidFill>
              <a:sym typeface="Wingdings" panose="05000000000000000000" pitchFamily="2" charset="2"/>
            </a:endParaRPr>
          </a:p>
        </p:txBody>
      </p:sp>
      <p:sp>
        <p:nvSpPr>
          <p:cNvPr id="451624" name="Rectangle 2"/>
          <p:cNvSpPr>
            <a:spLocks noChangeArrowheads="1"/>
          </p:cNvSpPr>
          <p:nvPr/>
        </p:nvSpPr>
        <p:spPr bwMode="auto">
          <a:xfrm>
            <a:off x="0" y="3789363"/>
            <a:ext cx="9144000" cy="71913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defRPr kumimoji="1" sz="4400">
                <a:solidFill>
                  <a:schemeClr val="tx2"/>
                </a:solidFill>
                <a:effectLst>
                  <a:outerShdw blurRad="38100" dist="38100" dir="2700000" algn="tl">
                    <a:srgbClr val="000000"/>
                  </a:outerShdw>
                </a:effectLst>
                <a:latin typeface="Verdana" panose="020B0604030504040204" pitchFamily="34" charset="0"/>
                <a:ea typeface="新細明體" panose="02020500000000000000" pitchFamily="18" charset="-120"/>
              </a:defRPr>
            </a:lvl1pPr>
            <a:lvl2pPr>
              <a:lnSpc>
                <a:spcPct val="90000"/>
              </a:lnSpc>
              <a:defRPr kumimoji="1" sz="4400">
                <a:solidFill>
                  <a:schemeClr val="tx2"/>
                </a:solidFill>
                <a:effectLst>
                  <a:outerShdw blurRad="38100" dist="38100" dir="2700000" algn="tl">
                    <a:srgbClr val="000000"/>
                  </a:outerShdw>
                </a:effectLst>
                <a:latin typeface="Verdana" panose="020B0604030504040204" pitchFamily="34" charset="0"/>
                <a:ea typeface="新細明體" panose="02020500000000000000" pitchFamily="18" charset="-120"/>
              </a:defRPr>
            </a:lvl2pPr>
            <a:lvl3pPr>
              <a:lnSpc>
                <a:spcPct val="90000"/>
              </a:lnSpc>
              <a:defRPr kumimoji="1" sz="4400">
                <a:solidFill>
                  <a:schemeClr val="tx2"/>
                </a:solidFill>
                <a:effectLst>
                  <a:outerShdw blurRad="38100" dist="38100" dir="2700000" algn="tl">
                    <a:srgbClr val="000000"/>
                  </a:outerShdw>
                </a:effectLst>
                <a:latin typeface="Verdana" panose="020B0604030504040204" pitchFamily="34" charset="0"/>
                <a:ea typeface="新細明體" panose="02020500000000000000" pitchFamily="18" charset="-120"/>
              </a:defRPr>
            </a:lvl3pPr>
            <a:lvl4pPr>
              <a:lnSpc>
                <a:spcPct val="90000"/>
              </a:lnSpc>
              <a:defRPr kumimoji="1" sz="4400">
                <a:solidFill>
                  <a:schemeClr val="tx2"/>
                </a:solidFill>
                <a:effectLst>
                  <a:outerShdw blurRad="38100" dist="38100" dir="2700000" algn="tl">
                    <a:srgbClr val="000000"/>
                  </a:outerShdw>
                </a:effectLst>
                <a:latin typeface="Verdana" panose="020B0604030504040204" pitchFamily="34" charset="0"/>
                <a:ea typeface="新細明體" panose="02020500000000000000" pitchFamily="18" charset="-120"/>
              </a:defRPr>
            </a:lvl4pPr>
            <a:lvl5pPr>
              <a:lnSpc>
                <a:spcPct val="90000"/>
              </a:lnSpc>
              <a:defRPr kumimoji="1" sz="4400">
                <a:solidFill>
                  <a:schemeClr val="tx2"/>
                </a:solidFill>
                <a:effectLst>
                  <a:outerShdw blurRad="38100" dist="38100" dir="2700000" algn="tl">
                    <a:srgbClr val="000000"/>
                  </a:outerShdw>
                </a:effectLst>
                <a:latin typeface="Verdana" panose="020B0604030504040204" pitchFamily="34" charset="0"/>
                <a:ea typeface="新細明體" panose="02020500000000000000" pitchFamily="18" charset="-120"/>
              </a:defRPr>
            </a:lvl5pPr>
            <a:lvl6pPr marL="457200" algn="ctr" fontAlgn="base">
              <a:lnSpc>
                <a:spcPct val="90000"/>
              </a:lnSpc>
              <a:spcBef>
                <a:spcPct val="0"/>
              </a:spcBef>
              <a:spcAft>
                <a:spcPct val="0"/>
              </a:spcAft>
              <a:defRPr kumimoji="1" sz="4400">
                <a:solidFill>
                  <a:schemeClr val="tx2"/>
                </a:solidFill>
                <a:effectLst>
                  <a:outerShdw blurRad="38100" dist="38100" dir="2700000" algn="tl">
                    <a:srgbClr val="000000"/>
                  </a:outerShdw>
                </a:effectLst>
                <a:latin typeface="Verdana" panose="020B0604030504040204" pitchFamily="34" charset="0"/>
                <a:ea typeface="新細明體" panose="02020500000000000000" pitchFamily="18" charset="-120"/>
              </a:defRPr>
            </a:lvl6pPr>
            <a:lvl7pPr marL="914400" algn="ctr" fontAlgn="base">
              <a:lnSpc>
                <a:spcPct val="90000"/>
              </a:lnSpc>
              <a:spcBef>
                <a:spcPct val="0"/>
              </a:spcBef>
              <a:spcAft>
                <a:spcPct val="0"/>
              </a:spcAft>
              <a:defRPr kumimoji="1" sz="4400">
                <a:solidFill>
                  <a:schemeClr val="tx2"/>
                </a:solidFill>
                <a:effectLst>
                  <a:outerShdw blurRad="38100" dist="38100" dir="2700000" algn="tl">
                    <a:srgbClr val="000000"/>
                  </a:outerShdw>
                </a:effectLst>
                <a:latin typeface="Verdana" panose="020B0604030504040204" pitchFamily="34" charset="0"/>
                <a:ea typeface="新細明體" panose="02020500000000000000" pitchFamily="18" charset="-120"/>
              </a:defRPr>
            </a:lvl7pPr>
            <a:lvl8pPr marL="1371600" algn="ctr" fontAlgn="base">
              <a:lnSpc>
                <a:spcPct val="90000"/>
              </a:lnSpc>
              <a:spcBef>
                <a:spcPct val="0"/>
              </a:spcBef>
              <a:spcAft>
                <a:spcPct val="0"/>
              </a:spcAft>
              <a:defRPr kumimoji="1" sz="4400">
                <a:solidFill>
                  <a:schemeClr val="tx2"/>
                </a:solidFill>
                <a:effectLst>
                  <a:outerShdw blurRad="38100" dist="38100" dir="2700000" algn="tl">
                    <a:srgbClr val="000000"/>
                  </a:outerShdw>
                </a:effectLst>
                <a:latin typeface="Verdana" panose="020B0604030504040204" pitchFamily="34" charset="0"/>
                <a:ea typeface="新細明體" panose="02020500000000000000" pitchFamily="18" charset="-120"/>
              </a:defRPr>
            </a:lvl8pPr>
            <a:lvl9pPr marL="1828800" algn="ctr" fontAlgn="base">
              <a:lnSpc>
                <a:spcPct val="90000"/>
              </a:lnSpc>
              <a:spcBef>
                <a:spcPct val="0"/>
              </a:spcBef>
              <a:spcAft>
                <a:spcPct val="0"/>
              </a:spcAft>
              <a:defRPr kumimoji="1" sz="4400">
                <a:solidFill>
                  <a:schemeClr val="tx2"/>
                </a:solidFill>
                <a:effectLst>
                  <a:outerShdw blurRad="38100" dist="38100" dir="2700000" algn="tl">
                    <a:srgbClr val="000000"/>
                  </a:outerShdw>
                </a:effectLst>
                <a:latin typeface="Verdana" panose="020B0604030504040204" pitchFamily="34" charset="0"/>
                <a:ea typeface="新細明體" panose="02020500000000000000" pitchFamily="18" charset="-120"/>
              </a:defRPr>
            </a:lvl9pPr>
          </a:lstStyle>
          <a:p>
            <a:r>
              <a:rPr lang="en-US" altLang="zh-TW" smtClean="0">
                <a:solidFill>
                  <a:srgbClr val="FFFFFF"/>
                </a:solidFill>
                <a:sym typeface="Wingdings" panose="05000000000000000000" pitchFamily="2" charset="2"/>
              </a:rPr>
              <a:t></a:t>
            </a:r>
            <a:r>
              <a:rPr lang="zh-TW" altLang="en-US" smtClean="0">
                <a:solidFill>
                  <a:srgbClr val="FFFFFF"/>
                </a:solidFill>
              </a:rPr>
              <a:t>免肥腻点心</a:t>
            </a:r>
            <a:r>
              <a:rPr lang="en-US" altLang="zh-TW" smtClean="0">
                <a:solidFill>
                  <a:srgbClr val="FFFFFF"/>
                </a:solidFill>
                <a:sym typeface="Wingdings" panose="05000000000000000000" pitchFamily="2" charset="2"/>
              </a:rPr>
              <a:t></a:t>
            </a:r>
            <a:endParaRPr lang="en-US" altLang="zh-TW">
              <a:solidFill>
                <a:srgbClr val="FFFFFF"/>
              </a:solidFill>
              <a:sym typeface="Wingdings" panose="05000000000000000000" pitchFamily="2" charset="2"/>
            </a:endParaRPr>
          </a:p>
        </p:txBody>
      </p:sp>
      <p:sp>
        <p:nvSpPr>
          <p:cNvPr id="451625" name="Rectangle 41"/>
          <p:cNvSpPr>
            <a:spLocks noChangeArrowheads="1"/>
          </p:cNvSpPr>
          <p:nvPr/>
        </p:nvSpPr>
        <p:spPr bwMode="auto">
          <a:xfrm>
            <a:off x="0" y="6065838"/>
            <a:ext cx="8820150" cy="7921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har char="•"/>
              <a:defRPr kumimoji="1" sz="3200">
                <a:solidFill>
                  <a:schemeClr val="tx1"/>
                </a:solidFill>
                <a:latin typeface="Verdana" panose="020B0604030504040204" pitchFamily="34" charset="0"/>
                <a:ea typeface="新細明體" panose="02020500000000000000" pitchFamily="18" charset="-120"/>
              </a:defRPr>
            </a:lvl1pPr>
            <a:lvl2pPr marL="742950" indent="-285750" algn="l">
              <a:spcBef>
                <a:spcPct val="20000"/>
              </a:spcBef>
              <a:buChar char="–"/>
              <a:defRPr kumimoji="1" sz="2800">
                <a:solidFill>
                  <a:schemeClr val="tx1"/>
                </a:solidFill>
                <a:latin typeface="Verdana" panose="020B0604030504040204" pitchFamily="34" charset="0"/>
                <a:ea typeface="新細明體" panose="02020500000000000000" pitchFamily="18" charset="-120"/>
              </a:defRPr>
            </a:lvl2pPr>
            <a:lvl3pPr marL="1143000" indent="-228600" algn="l">
              <a:spcBef>
                <a:spcPct val="20000"/>
              </a:spcBef>
              <a:buChar char="•"/>
              <a:defRPr kumimoji="1" sz="2400">
                <a:solidFill>
                  <a:schemeClr val="tx1"/>
                </a:solidFill>
                <a:latin typeface="Verdana" panose="020B0604030504040204" pitchFamily="34" charset="0"/>
                <a:ea typeface="新細明體" panose="02020500000000000000" pitchFamily="18" charset="-120"/>
              </a:defRPr>
            </a:lvl3pPr>
            <a:lvl4pPr marL="1600200" indent="-228600" algn="l">
              <a:spcBef>
                <a:spcPct val="20000"/>
              </a:spcBef>
              <a:buChar char="–"/>
              <a:defRPr kumimoji="1" sz="2000">
                <a:solidFill>
                  <a:schemeClr val="tx1"/>
                </a:solidFill>
                <a:latin typeface="Verdana" panose="020B0604030504040204" pitchFamily="34" charset="0"/>
                <a:ea typeface="新細明體" panose="02020500000000000000" pitchFamily="18" charset="-120"/>
              </a:defRPr>
            </a:lvl4pPr>
            <a:lvl5pPr marL="2057400" indent="-228600" algn="l">
              <a:spcBef>
                <a:spcPct val="20000"/>
              </a:spcBef>
              <a:buChar char="»"/>
              <a:defRPr kumimoji="1" sz="2000">
                <a:solidFill>
                  <a:schemeClr val="tx1"/>
                </a:solidFill>
                <a:latin typeface="Verdana" panose="020B0604030504040204" pitchFamily="34" charset="0"/>
                <a:ea typeface="新細明體" panose="02020500000000000000" pitchFamily="18" charset="-120"/>
              </a:defRPr>
            </a:lvl5pPr>
            <a:lvl6pPr marL="2514600" indent="-228600" fontAlgn="base">
              <a:spcBef>
                <a:spcPct val="20000"/>
              </a:spcBef>
              <a:spcAft>
                <a:spcPct val="0"/>
              </a:spcAft>
              <a:buChar char="»"/>
              <a:defRPr kumimoji="1" sz="2000">
                <a:solidFill>
                  <a:schemeClr val="tx1"/>
                </a:solidFill>
                <a:latin typeface="Verdana" panose="020B0604030504040204" pitchFamily="34" charset="0"/>
                <a:ea typeface="新細明體" panose="02020500000000000000" pitchFamily="18" charset="-120"/>
              </a:defRPr>
            </a:lvl6pPr>
            <a:lvl7pPr marL="2971800" indent="-228600" fontAlgn="base">
              <a:spcBef>
                <a:spcPct val="20000"/>
              </a:spcBef>
              <a:spcAft>
                <a:spcPct val="0"/>
              </a:spcAft>
              <a:buChar char="»"/>
              <a:defRPr kumimoji="1" sz="2000">
                <a:solidFill>
                  <a:schemeClr val="tx1"/>
                </a:solidFill>
                <a:latin typeface="Verdana" panose="020B0604030504040204" pitchFamily="34" charset="0"/>
                <a:ea typeface="新細明體" panose="02020500000000000000" pitchFamily="18" charset="-120"/>
              </a:defRPr>
            </a:lvl7pPr>
            <a:lvl8pPr marL="3429000" indent="-228600" fontAlgn="base">
              <a:spcBef>
                <a:spcPct val="20000"/>
              </a:spcBef>
              <a:spcAft>
                <a:spcPct val="0"/>
              </a:spcAft>
              <a:buChar char="»"/>
              <a:defRPr kumimoji="1" sz="2000">
                <a:solidFill>
                  <a:schemeClr val="tx1"/>
                </a:solidFill>
                <a:latin typeface="Verdana" panose="020B0604030504040204" pitchFamily="34" charset="0"/>
                <a:ea typeface="新細明體" panose="02020500000000000000" pitchFamily="18" charset="-120"/>
              </a:defRPr>
            </a:lvl8pPr>
            <a:lvl9pPr marL="3886200" indent="-228600" fontAlgn="base">
              <a:spcBef>
                <a:spcPct val="20000"/>
              </a:spcBef>
              <a:spcAft>
                <a:spcPct val="0"/>
              </a:spcAft>
              <a:buChar char="»"/>
              <a:defRPr kumimoji="1" sz="2000">
                <a:solidFill>
                  <a:schemeClr val="tx1"/>
                </a:solidFill>
                <a:latin typeface="Verdana" panose="020B0604030504040204" pitchFamily="34" charset="0"/>
                <a:ea typeface="新細明體" panose="02020500000000000000" pitchFamily="18" charset="-120"/>
              </a:defRPr>
            </a:lvl9pPr>
          </a:lstStyle>
          <a:p>
            <a:pPr>
              <a:buFontTx/>
              <a:buNone/>
            </a:pPr>
            <a:r>
              <a:rPr lang="zh-TW" altLang="en-US" sz="2000" smtClean="0">
                <a:solidFill>
                  <a:srgbClr val="CC0000"/>
                </a:solidFill>
                <a:effectLst/>
              </a:rPr>
              <a:t>煎炸点心、</a:t>
            </a:r>
            <a:r>
              <a:rPr kumimoji="0" lang="zh-TW" altLang="en-US" sz="2000" smtClean="0">
                <a:solidFill>
                  <a:srgbClr val="CC0000"/>
                </a:solidFill>
                <a:effectLst>
                  <a:outerShdw blurRad="38100" dist="38100" dir="2700000" algn="tl">
                    <a:srgbClr val="C0C0C0"/>
                  </a:outerShdw>
                </a:effectLst>
              </a:rPr>
              <a:t>酥</a:t>
            </a:r>
            <a:r>
              <a:rPr kumimoji="0" lang="zh-TW" altLang="en-US" sz="2000">
                <a:solidFill>
                  <a:srgbClr val="CC0000"/>
                </a:solidFill>
                <a:effectLst>
                  <a:outerShdw blurRad="38100" dist="38100" dir="2700000" algn="tl">
                    <a:srgbClr val="C0C0C0"/>
                  </a:outerShdw>
                </a:effectLst>
              </a:rPr>
              <a:t>皮     </a:t>
            </a:r>
            <a:r>
              <a:rPr lang="zh-TW" altLang="en-US" sz="2000" smtClean="0">
                <a:solidFill>
                  <a:srgbClr val="CC0000"/>
                </a:solidFill>
                <a:effectLst/>
              </a:rPr>
              <a:t>鲜竹卷         盅头饭              凤爪            山竹牛肉</a:t>
            </a:r>
            <a:r>
              <a:rPr lang="zh-TW" altLang="en-US" smtClean="0">
                <a:solidFill>
                  <a:srgbClr val="CC0000"/>
                </a:solidFill>
                <a:effectLst/>
              </a:rPr>
              <a:t> </a:t>
            </a:r>
            <a:endParaRPr lang="en-US" altLang="zh-TW">
              <a:solidFill>
                <a:srgbClr val="CC0000"/>
              </a:solidFill>
              <a:effectLst/>
            </a:endParaRPr>
          </a:p>
        </p:txBody>
      </p:sp>
    </p:spTree>
    <p:extLst>
      <p:ext uri="{BB962C8B-B14F-4D97-AF65-F5344CB8AC3E}">
        <p14:creationId xmlns:p14="http://schemas.microsoft.com/office/powerpoint/2010/main" val="3119560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16632"/>
            <a:ext cx="8229600" cy="1143000"/>
          </a:xfrm>
        </p:spPr>
        <p:txBody>
          <a:bodyPr/>
          <a:lstStyle/>
          <a:p>
            <a:r>
              <a:rPr lang="zh-CN" altLang="en-US" dirty="0" smtClean="0">
                <a:latin typeface="宋体" pitchFamily="2" charset="-122"/>
                <a:ea typeface="宋体" pitchFamily="2" charset="-122"/>
              </a:rPr>
              <a:t>严格、快速的减重</a:t>
            </a:r>
            <a:endParaRPr lang="zh-HK" altLang="en-US" dirty="0">
              <a:latin typeface="宋体" pitchFamily="2" charset="-122"/>
              <a:ea typeface="宋体" pitchFamily="2" charset="-122"/>
            </a:endParaRPr>
          </a:p>
        </p:txBody>
      </p:sp>
      <p:sp>
        <p:nvSpPr>
          <p:cNvPr id="3" name="內容版面配置區 2"/>
          <p:cNvSpPr>
            <a:spLocks noGrp="1"/>
          </p:cNvSpPr>
          <p:nvPr>
            <p:ph idx="1"/>
          </p:nvPr>
        </p:nvSpPr>
        <p:spPr/>
        <p:txBody>
          <a:bodyPr/>
          <a:lstStyle/>
          <a:p>
            <a:endParaRPr lang="zh-HK" altLang="en-US">
              <a:latin typeface="宋体" pitchFamily="2" charset="-122"/>
              <a:ea typeface="宋体" pitchFamily="2" charset="-122"/>
            </a:endParaRPr>
          </a:p>
        </p:txBody>
      </p:sp>
      <p:sp>
        <p:nvSpPr>
          <p:cNvPr id="5" name="文字方塊 4"/>
          <p:cNvSpPr txBox="1"/>
          <p:nvPr/>
        </p:nvSpPr>
        <p:spPr>
          <a:xfrm>
            <a:off x="2411760" y="1111389"/>
            <a:ext cx="4898302" cy="5632311"/>
          </a:xfrm>
          <a:prstGeom prst="rect">
            <a:avLst/>
          </a:prstGeom>
          <a:solidFill>
            <a:srgbClr val="C6D9F1"/>
          </a:solidFill>
        </p:spPr>
        <p:txBody>
          <a:bodyPr wrap="square" rtlCol="0">
            <a:spAutoFit/>
          </a:bodyPr>
          <a:lstStyle/>
          <a:p>
            <a:r>
              <a:rPr lang="zh-CN" altLang="en-US" dirty="0">
                <a:latin typeface="Calibri" pitchFamily="34" charset="0"/>
                <a:ea typeface="宋体" pitchFamily="2" charset="-122"/>
                <a:cs typeface="Calibri" pitchFamily="34" charset="0"/>
              </a:rPr>
              <a:t>对抗性运动中的减重：生理、心理和表现效果</a:t>
            </a:r>
            <a:endParaRPr lang="en-US" altLang="zh-CN" dirty="0">
              <a:latin typeface="Calibri" pitchFamily="34" charset="0"/>
              <a:ea typeface="宋体" pitchFamily="2" charset="-122"/>
              <a:cs typeface="Calibri" pitchFamily="34" charset="0"/>
            </a:endParaRPr>
          </a:p>
          <a:p>
            <a:r>
              <a:rPr lang="en-US" altLang="zh-CN" dirty="0">
                <a:latin typeface="Calibri" pitchFamily="34" charset="0"/>
                <a:ea typeface="宋体" pitchFamily="2" charset="-122"/>
                <a:cs typeface="Calibri" pitchFamily="34" charset="0"/>
              </a:rPr>
              <a:t>Emerson </a:t>
            </a:r>
            <a:r>
              <a:rPr lang="en-US" altLang="zh-CN" dirty="0" err="1">
                <a:latin typeface="Calibri" pitchFamily="34" charset="0"/>
                <a:ea typeface="宋体" pitchFamily="2" charset="-122"/>
                <a:cs typeface="Calibri" pitchFamily="34" charset="0"/>
              </a:rPr>
              <a:t>Franchini</a:t>
            </a:r>
            <a:r>
              <a:rPr lang="en-US" altLang="zh-CN" dirty="0">
                <a:latin typeface="Calibri" pitchFamily="34" charset="0"/>
                <a:ea typeface="宋体" pitchFamily="2" charset="-122"/>
                <a:cs typeface="Calibri" pitchFamily="34" charset="0"/>
              </a:rPr>
              <a:t>, </a:t>
            </a:r>
            <a:r>
              <a:rPr lang="en-US" altLang="zh-CN" dirty="0" err="1">
                <a:latin typeface="Calibri" pitchFamily="34" charset="0"/>
                <a:ea typeface="宋体" pitchFamily="2" charset="-122"/>
                <a:cs typeface="Calibri" pitchFamily="34" charset="0"/>
              </a:rPr>
              <a:t>Ciro</a:t>
            </a:r>
            <a:r>
              <a:rPr lang="en-US" altLang="zh-CN" dirty="0">
                <a:latin typeface="Calibri" pitchFamily="34" charset="0"/>
                <a:ea typeface="宋体" pitchFamily="2" charset="-122"/>
                <a:cs typeface="Calibri" pitchFamily="34" charset="0"/>
              </a:rPr>
              <a:t> Jose Brito</a:t>
            </a:r>
            <a:r>
              <a:rPr lang="zh-CN" altLang="en-US" dirty="0">
                <a:latin typeface="Calibri" pitchFamily="34" charset="0"/>
                <a:ea typeface="宋体" pitchFamily="2" charset="-122"/>
                <a:cs typeface="Calibri" pitchFamily="34" charset="0"/>
              </a:rPr>
              <a:t>及</a:t>
            </a:r>
            <a:r>
              <a:rPr lang="en-US" altLang="zh-CN" dirty="0" err="1">
                <a:latin typeface="Calibri" pitchFamily="34" charset="0"/>
                <a:ea typeface="宋体" pitchFamily="2" charset="-122"/>
                <a:cs typeface="Calibri" pitchFamily="34" charset="0"/>
              </a:rPr>
              <a:t>Guilherme</a:t>
            </a:r>
            <a:r>
              <a:rPr lang="en-US" altLang="zh-CN" dirty="0">
                <a:latin typeface="Calibri" pitchFamily="34" charset="0"/>
                <a:ea typeface="宋体" pitchFamily="2" charset="-122"/>
                <a:cs typeface="Calibri" pitchFamily="34" charset="0"/>
              </a:rPr>
              <a:t> </a:t>
            </a:r>
            <a:r>
              <a:rPr lang="en-US" altLang="zh-CN" dirty="0" err="1">
                <a:latin typeface="Calibri" pitchFamily="34" charset="0"/>
                <a:ea typeface="宋体" pitchFamily="2" charset="-122"/>
                <a:cs typeface="Calibri" pitchFamily="34" charset="0"/>
              </a:rPr>
              <a:t>Giannini</a:t>
            </a:r>
            <a:r>
              <a:rPr lang="en-US" altLang="zh-CN" dirty="0">
                <a:latin typeface="Calibri" pitchFamily="34" charset="0"/>
                <a:ea typeface="宋体" pitchFamily="2" charset="-122"/>
                <a:cs typeface="Calibri" pitchFamily="34" charset="0"/>
              </a:rPr>
              <a:t> </a:t>
            </a:r>
            <a:r>
              <a:rPr lang="en-US" altLang="zh-CN" dirty="0" err="1">
                <a:latin typeface="Calibri" pitchFamily="34" charset="0"/>
                <a:ea typeface="宋体" pitchFamily="2" charset="-122"/>
                <a:cs typeface="Calibri" pitchFamily="34" charset="0"/>
              </a:rPr>
              <a:t>Artioli</a:t>
            </a:r>
            <a:endParaRPr lang="en-US" altLang="zh-CN" dirty="0">
              <a:latin typeface="Calibri" pitchFamily="34" charset="0"/>
              <a:ea typeface="宋体" pitchFamily="2" charset="-122"/>
              <a:cs typeface="Calibri" pitchFamily="34" charset="0"/>
            </a:endParaRPr>
          </a:p>
          <a:p>
            <a:r>
              <a:rPr lang="zh-CN" altLang="en-US" b="1" dirty="0">
                <a:latin typeface="Calibri" pitchFamily="34" charset="0"/>
                <a:ea typeface="宋体" pitchFamily="2" charset="-122"/>
                <a:cs typeface="Calibri" pitchFamily="34" charset="0"/>
              </a:rPr>
              <a:t>摘要</a:t>
            </a:r>
            <a:endParaRPr lang="en-US" altLang="zh-CN" b="1" dirty="0">
              <a:latin typeface="Calibri" pitchFamily="34" charset="0"/>
              <a:ea typeface="宋体" pitchFamily="2" charset="-122"/>
              <a:cs typeface="Calibri" pitchFamily="34" charset="0"/>
            </a:endParaRPr>
          </a:p>
          <a:p>
            <a:r>
              <a:rPr lang="zh-CN" altLang="en-US" b="1" dirty="0">
                <a:latin typeface="Calibri" pitchFamily="34" charset="0"/>
                <a:ea typeface="宋体" pitchFamily="2" charset="-122"/>
                <a:cs typeface="Calibri" pitchFamily="34" charset="0"/>
              </a:rPr>
              <a:t>背景</a:t>
            </a:r>
            <a:endParaRPr lang="en-US" altLang="zh-CN" b="1" dirty="0">
              <a:latin typeface="Calibri" pitchFamily="34" charset="0"/>
              <a:ea typeface="宋体" pitchFamily="2" charset="-122"/>
              <a:cs typeface="Calibri" pitchFamily="34" charset="0"/>
            </a:endParaRPr>
          </a:p>
          <a:p>
            <a:r>
              <a:rPr lang="zh-CN" altLang="en-US" dirty="0">
                <a:latin typeface="Calibri" pitchFamily="34" charset="0"/>
                <a:ea typeface="宋体" pitchFamily="2" charset="-122"/>
                <a:cs typeface="Calibri" pitchFamily="34" charset="0"/>
              </a:rPr>
              <a:t>本文简要的回顾了对抗性运动中的减重过程。我们的目标在于讨论对抗性运动中快速减重（</a:t>
            </a:r>
            <a:r>
              <a:rPr lang="en-US" altLang="zh-CN" dirty="0">
                <a:latin typeface="Calibri" pitchFamily="34" charset="0"/>
                <a:ea typeface="宋体" pitchFamily="2" charset="-122"/>
                <a:cs typeface="Calibri" pitchFamily="34" charset="0"/>
              </a:rPr>
              <a:t>RWL</a:t>
            </a:r>
            <a:r>
              <a:rPr lang="zh-CN" altLang="en-US" dirty="0">
                <a:latin typeface="Calibri" pitchFamily="34" charset="0"/>
                <a:ea typeface="宋体" pitchFamily="2" charset="-122"/>
                <a:cs typeface="Calibri" pitchFamily="34" charset="0"/>
              </a:rPr>
              <a:t>）的最为相关的方面。</a:t>
            </a:r>
            <a:endParaRPr lang="en-US" altLang="zh-CN" dirty="0">
              <a:latin typeface="Calibri" pitchFamily="34" charset="0"/>
              <a:ea typeface="宋体" pitchFamily="2" charset="-122"/>
              <a:cs typeface="Calibri" pitchFamily="34" charset="0"/>
            </a:endParaRPr>
          </a:p>
          <a:p>
            <a:r>
              <a:rPr lang="zh-CN" altLang="en-US" b="1" dirty="0">
                <a:latin typeface="Calibri" pitchFamily="34" charset="0"/>
                <a:ea typeface="宋体" pitchFamily="2" charset="-122"/>
                <a:cs typeface="Calibri" pitchFamily="34" charset="0"/>
              </a:rPr>
              <a:t>方法</a:t>
            </a:r>
            <a:endParaRPr lang="en-US" altLang="zh-CN" b="1" dirty="0">
              <a:latin typeface="Calibri" pitchFamily="34" charset="0"/>
              <a:ea typeface="宋体" pitchFamily="2" charset="-122"/>
              <a:cs typeface="Calibri" pitchFamily="34" charset="0"/>
            </a:endParaRPr>
          </a:p>
          <a:p>
            <a:r>
              <a:rPr lang="zh-CN" altLang="en-US" dirty="0">
                <a:latin typeface="Calibri" pitchFamily="34" charset="0"/>
                <a:ea typeface="宋体" pitchFamily="2" charset="-122"/>
                <a:cs typeface="Calibri" pitchFamily="34" charset="0"/>
              </a:rPr>
              <a:t>本文所进行的回顾主要在</a:t>
            </a:r>
            <a:r>
              <a:rPr lang="en-US" altLang="zh-CN" dirty="0" err="1">
                <a:latin typeface="Calibri" pitchFamily="34" charset="0"/>
                <a:ea typeface="宋体" pitchFamily="2" charset="-122"/>
                <a:cs typeface="Calibri" pitchFamily="34" charset="0"/>
              </a:rPr>
              <a:t>MedLine</a:t>
            </a:r>
            <a:r>
              <a:rPr lang="zh-CN" altLang="en-US" dirty="0">
                <a:latin typeface="Calibri" pitchFamily="34" charset="0"/>
                <a:ea typeface="宋体" pitchFamily="2" charset="-122"/>
                <a:cs typeface="Calibri" pitchFamily="34" charset="0"/>
              </a:rPr>
              <a:t>、</a:t>
            </a:r>
            <a:r>
              <a:rPr lang="en-US" altLang="zh-CN" dirty="0">
                <a:latin typeface="Calibri" pitchFamily="34" charset="0"/>
                <a:ea typeface="宋体" pitchFamily="2" charset="-122"/>
                <a:cs typeface="Calibri" pitchFamily="34" charset="0"/>
              </a:rPr>
              <a:t>Lilacs</a:t>
            </a:r>
            <a:r>
              <a:rPr lang="zh-CN" altLang="en-US" dirty="0">
                <a:latin typeface="Calibri" pitchFamily="34" charset="0"/>
                <a:ea typeface="宋体" pitchFamily="2" charset="-122"/>
                <a:cs typeface="Calibri" pitchFamily="34" charset="0"/>
              </a:rPr>
              <a:t>、</a:t>
            </a:r>
            <a:r>
              <a:rPr lang="en-US" altLang="zh-CN" dirty="0">
                <a:latin typeface="Calibri" pitchFamily="34" charset="0"/>
                <a:ea typeface="宋体" pitchFamily="2" charset="-122"/>
                <a:cs typeface="Calibri" pitchFamily="34" charset="0"/>
              </a:rPr>
              <a:t>PubMed</a:t>
            </a:r>
            <a:r>
              <a:rPr lang="zh-CN" altLang="en-US" dirty="0">
                <a:latin typeface="Calibri" pitchFamily="34" charset="0"/>
                <a:ea typeface="宋体" pitchFamily="2" charset="-122"/>
                <a:cs typeface="Calibri" pitchFamily="34" charset="0"/>
              </a:rPr>
              <a:t>和</a:t>
            </a:r>
            <a:r>
              <a:rPr lang="en-US" altLang="zh-CN" dirty="0" err="1" smtClean="0">
                <a:latin typeface="Calibri" pitchFamily="34" charset="0"/>
                <a:ea typeface="宋体" pitchFamily="2" charset="-122"/>
                <a:cs typeface="Calibri" pitchFamily="34" charset="0"/>
              </a:rPr>
              <a:t>SciELO</a:t>
            </a:r>
            <a:r>
              <a:rPr lang="zh-CN" altLang="en-US" dirty="0">
                <a:latin typeface="Calibri" pitchFamily="34" charset="0"/>
                <a:ea typeface="宋体" pitchFamily="2" charset="-122"/>
                <a:cs typeface="Calibri" pitchFamily="34" charset="0"/>
              </a:rPr>
              <a:t>数据库中进行，并分成了以下分话题：</a:t>
            </a:r>
            <a:r>
              <a:rPr lang="zh-CN" altLang="en-US" dirty="0">
                <a:latin typeface="Calibri" pitchFamily="34" charset="0"/>
                <a:ea typeface="宋体" pitchFamily="2" charset="-122"/>
                <a:cs typeface="Calibri" pitchFamily="34" charset="0"/>
                <a:sym typeface="Wingdings" pitchFamily="2" charset="2"/>
              </a:rPr>
              <a:t>（</a:t>
            </a:r>
            <a:r>
              <a:rPr lang="en-US" altLang="zh-CN" dirty="0">
                <a:latin typeface="Calibri" pitchFamily="34" charset="0"/>
                <a:ea typeface="宋体" pitchFamily="2" charset="-122"/>
                <a:cs typeface="Calibri" pitchFamily="34" charset="0"/>
                <a:sym typeface="Wingdings" pitchFamily="2" charset="2"/>
              </a:rPr>
              <a:t>1</a:t>
            </a:r>
            <a:r>
              <a:rPr lang="zh-CN" altLang="en-US" dirty="0">
                <a:latin typeface="Calibri" pitchFamily="34" charset="0"/>
                <a:ea typeface="宋体" pitchFamily="2" charset="-122"/>
                <a:cs typeface="Calibri" pitchFamily="34" charset="0"/>
              </a:rPr>
              <a:t>）普遍性、量级和程序，（</a:t>
            </a:r>
            <a:r>
              <a:rPr lang="en-US" altLang="zh-CN" dirty="0">
                <a:latin typeface="Calibri" pitchFamily="34" charset="0"/>
                <a:ea typeface="宋体" pitchFamily="2" charset="-122"/>
                <a:cs typeface="Calibri" pitchFamily="34" charset="0"/>
              </a:rPr>
              <a:t>2</a:t>
            </a:r>
            <a:r>
              <a:rPr lang="zh-CN" altLang="en-US" dirty="0">
                <a:latin typeface="Calibri" pitchFamily="34" charset="0"/>
                <a:ea typeface="宋体" pitchFamily="2" charset="-122"/>
                <a:cs typeface="Calibri" pitchFamily="34" charset="0"/>
              </a:rPr>
              <a:t>）心理、生理和表现效果，（</a:t>
            </a:r>
            <a:r>
              <a:rPr lang="en-US" altLang="zh-CN" dirty="0">
                <a:latin typeface="Calibri" pitchFamily="34" charset="0"/>
                <a:ea typeface="宋体" pitchFamily="2" charset="-122"/>
                <a:cs typeface="Calibri" pitchFamily="34" charset="0"/>
              </a:rPr>
              <a:t>3</a:t>
            </a:r>
            <a:r>
              <a:rPr lang="zh-CN" altLang="en-US" dirty="0">
                <a:latin typeface="Calibri" pitchFamily="34" charset="0"/>
                <a:ea typeface="宋体" pitchFamily="2" charset="-122"/>
                <a:cs typeface="Calibri" pitchFamily="34" charset="0"/>
              </a:rPr>
              <a:t>）避免表现下降的可能的策略，（</a:t>
            </a:r>
            <a:r>
              <a:rPr lang="en-US" altLang="zh-CN" dirty="0">
                <a:latin typeface="Calibri" pitchFamily="34" charset="0"/>
                <a:ea typeface="宋体" pitchFamily="2" charset="-122"/>
                <a:cs typeface="Calibri" pitchFamily="34" charset="0"/>
              </a:rPr>
              <a:t>4</a:t>
            </a:r>
            <a:r>
              <a:rPr lang="zh-CN" altLang="en-US" dirty="0">
                <a:latin typeface="Calibri" pitchFamily="34" charset="0"/>
                <a:ea typeface="宋体" pitchFamily="2" charset="-122"/>
                <a:cs typeface="Calibri" pitchFamily="34" charset="0"/>
              </a:rPr>
              <a:t>）避免这些做法的组织策略。</a:t>
            </a:r>
            <a:endParaRPr lang="en-US" altLang="zh-CN" dirty="0">
              <a:latin typeface="Calibri" pitchFamily="34" charset="0"/>
              <a:ea typeface="宋体" pitchFamily="2" charset="-122"/>
              <a:cs typeface="Calibri" pitchFamily="34" charset="0"/>
            </a:endParaRPr>
          </a:p>
          <a:p>
            <a:r>
              <a:rPr lang="zh-CN" altLang="en-US" dirty="0">
                <a:latin typeface="Calibri" pitchFamily="34" charset="0"/>
                <a:ea typeface="宋体" pitchFamily="2" charset="-122"/>
                <a:cs typeface="Calibri" pitchFamily="34" charset="0"/>
              </a:rPr>
              <a:t>结果</a:t>
            </a:r>
            <a:endParaRPr lang="en-US" altLang="zh-CN" dirty="0">
              <a:latin typeface="Calibri" pitchFamily="34" charset="0"/>
              <a:ea typeface="宋体" pitchFamily="2" charset="-122"/>
              <a:cs typeface="Calibri" pitchFamily="34" charset="0"/>
            </a:endParaRPr>
          </a:p>
          <a:p>
            <a:r>
              <a:rPr lang="zh-CN" altLang="en-US" dirty="0">
                <a:latin typeface="Calibri" pitchFamily="34" charset="0"/>
                <a:ea typeface="宋体" pitchFamily="2" charset="-122"/>
                <a:cs typeface="Calibri" pitchFamily="34" charset="0"/>
              </a:rPr>
              <a:t>尽管有特定的对抗性训练，</a:t>
            </a:r>
            <a:r>
              <a:rPr lang="en-US" altLang="zh-CN" dirty="0">
                <a:latin typeface="Calibri" pitchFamily="34" charset="0"/>
                <a:ea typeface="宋体" pitchFamily="2" charset="-122"/>
                <a:cs typeface="Calibri" pitchFamily="34" charset="0"/>
              </a:rPr>
              <a:t> </a:t>
            </a:r>
            <a:r>
              <a:rPr lang="zh-CN" altLang="en-US" dirty="0">
                <a:latin typeface="Calibri" pitchFamily="34" charset="0"/>
                <a:ea typeface="宋体" pitchFamily="2" charset="-122"/>
                <a:cs typeface="Calibri" pitchFamily="34" charset="0"/>
              </a:rPr>
              <a:t>快速减重的普遍性很高（</a:t>
            </a:r>
            <a:r>
              <a:rPr lang="en-US" altLang="zh-CN" dirty="0">
                <a:latin typeface="Calibri" pitchFamily="34" charset="0"/>
                <a:ea typeface="宋体" pitchFamily="2" charset="-122"/>
                <a:cs typeface="Calibri" pitchFamily="34" charset="0"/>
              </a:rPr>
              <a:t>50%</a:t>
            </a:r>
            <a:r>
              <a:rPr lang="zh-CN" altLang="en-US" dirty="0">
                <a:latin typeface="Calibri" pitchFamily="34" charset="0"/>
                <a:ea typeface="宋体" pitchFamily="2" charset="-122"/>
                <a:cs typeface="Calibri" pitchFamily="34" charset="0"/>
              </a:rPr>
              <a:t>）。使用的方法对表现和健康是有害的，例如泻药、利尿剂、使用塑料或橡胶衣，以及桑拿。快速减重影响体能能力和认知能力，并且可能增加死亡的风险</a:t>
            </a:r>
            <a:r>
              <a:rPr lang="zh-CN" altLang="en-US" dirty="0" smtClean="0">
                <a:latin typeface="Calibri" pitchFamily="34" charset="0"/>
                <a:ea typeface="宋体" pitchFamily="2" charset="-122"/>
                <a:cs typeface="Calibri" pitchFamily="34" charset="0"/>
              </a:rPr>
              <a:t>。</a:t>
            </a:r>
            <a:endParaRPr lang="zh-CN" altLang="en-US" dirty="0">
              <a:latin typeface="Calibri" pitchFamily="34" charset="0"/>
              <a:ea typeface="宋体" pitchFamily="2" charset="-122"/>
              <a:cs typeface="Calibri" pitchFamily="34" charset="0"/>
            </a:endParaRPr>
          </a:p>
        </p:txBody>
      </p:sp>
    </p:spTree>
    <p:extLst>
      <p:ext uri="{BB962C8B-B14F-4D97-AF65-F5344CB8AC3E}">
        <p14:creationId xmlns:p14="http://schemas.microsoft.com/office/powerpoint/2010/main" val="1423178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CN" altLang="en-US" dirty="0" smtClean="0">
                <a:latin typeface="Calibri" pitchFamily="34" charset="0"/>
                <a:ea typeface="宋体" pitchFamily="2" charset="-122"/>
                <a:cs typeface="Calibri" pitchFamily="34" charset="0"/>
              </a:rPr>
              <a:t>体重控制：男性 </a:t>
            </a:r>
            <a:r>
              <a:rPr lang="en-US" altLang="zh-CN" dirty="0" smtClean="0">
                <a:latin typeface="Calibri" pitchFamily="34" charset="0"/>
                <a:ea typeface="宋体" pitchFamily="2" charset="-122"/>
                <a:cs typeface="Calibri" pitchFamily="34" charset="0"/>
              </a:rPr>
              <a:t>vs </a:t>
            </a:r>
            <a:r>
              <a:rPr lang="zh-CN" altLang="en-US" dirty="0" smtClean="0">
                <a:latin typeface="Calibri" pitchFamily="34" charset="0"/>
                <a:ea typeface="宋体" pitchFamily="2" charset="-122"/>
                <a:cs typeface="Calibri" pitchFamily="34" charset="0"/>
              </a:rPr>
              <a:t>女性</a:t>
            </a:r>
            <a:endParaRPr lang="zh-HK" altLang="en-US" dirty="0">
              <a:latin typeface="Calibri" pitchFamily="34" charset="0"/>
              <a:ea typeface="宋体" pitchFamily="2" charset="-122"/>
              <a:cs typeface="Calibri" pitchFamily="34" charset="0"/>
            </a:endParaRPr>
          </a:p>
        </p:txBody>
      </p:sp>
      <p:sp>
        <p:nvSpPr>
          <p:cNvPr id="3" name="內容版面配置區 2"/>
          <p:cNvSpPr>
            <a:spLocks noGrp="1"/>
          </p:cNvSpPr>
          <p:nvPr>
            <p:ph idx="1"/>
          </p:nvPr>
        </p:nvSpPr>
        <p:spPr/>
        <p:txBody>
          <a:bodyPr/>
          <a:lstStyle/>
          <a:p>
            <a:r>
              <a:rPr lang="zh-CN" altLang="en-US" dirty="0" smtClean="0">
                <a:latin typeface="Calibri" pitchFamily="34" charset="0"/>
                <a:ea typeface="宋体" pitchFamily="2" charset="-122"/>
                <a:cs typeface="Calibri" pitchFamily="34" charset="0"/>
              </a:rPr>
              <a:t>对于男性和女性，都有证据证明存在致病性的体重控制行为</a:t>
            </a:r>
            <a:endParaRPr lang="en-US" altLang="zh-HK" dirty="0">
              <a:latin typeface="Calibri" pitchFamily="34" charset="0"/>
              <a:ea typeface="宋体" pitchFamily="2" charset="-122"/>
              <a:cs typeface="Calibri" pitchFamily="34" charset="0"/>
            </a:endParaRPr>
          </a:p>
          <a:p>
            <a:pPr lvl="1"/>
            <a:r>
              <a:rPr lang="zh-CN" altLang="en-US" dirty="0" smtClean="0">
                <a:latin typeface="Calibri" pitchFamily="34" charset="0"/>
                <a:ea typeface="宋体" pitchFamily="2" charset="-122"/>
                <a:cs typeface="Calibri" pitchFamily="34" charset="0"/>
              </a:rPr>
              <a:t>男性运动员大多数试图增重，而女性运动员则强调减重。</a:t>
            </a:r>
            <a:r>
              <a:rPr lang="en-US" altLang="zh-HK" dirty="0">
                <a:latin typeface="Calibri" pitchFamily="34" charset="0"/>
                <a:ea typeface="宋体" pitchFamily="2" charset="-122"/>
                <a:cs typeface="Calibri" pitchFamily="34" charset="0"/>
              </a:rPr>
              <a:t>  </a:t>
            </a:r>
          </a:p>
          <a:p>
            <a:r>
              <a:rPr lang="zh-CN" altLang="en-US" dirty="0" smtClean="0">
                <a:latin typeface="Calibri" pitchFamily="34" charset="0"/>
                <a:ea typeface="宋体" pitchFamily="2" charset="-122"/>
                <a:cs typeface="Calibri" pitchFamily="34" charset="0"/>
              </a:rPr>
              <a:t>女性柔道运动员</a:t>
            </a:r>
            <a:endParaRPr lang="en-US" altLang="zh-HK" dirty="0">
              <a:latin typeface="Calibri" pitchFamily="34" charset="0"/>
              <a:ea typeface="宋体" pitchFamily="2" charset="-122"/>
              <a:cs typeface="Calibri" pitchFamily="34" charset="0"/>
            </a:endParaRPr>
          </a:p>
          <a:p>
            <a:pPr lvl="1"/>
            <a:r>
              <a:rPr lang="zh-CN" altLang="en-US" dirty="0" smtClean="0">
                <a:latin typeface="Calibri" pitchFamily="34" charset="0"/>
                <a:ea typeface="宋体" pitchFamily="2" charset="-122"/>
                <a:cs typeface="Calibri" pitchFamily="34" charset="0"/>
              </a:rPr>
              <a:t>更少对自己的实际体重感到满意</a:t>
            </a:r>
            <a:endParaRPr lang="en-US" altLang="zh-HK" dirty="0">
              <a:latin typeface="Calibri" pitchFamily="34" charset="0"/>
              <a:ea typeface="宋体" pitchFamily="2" charset="-122"/>
              <a:cs typeface="Calibri" pitchFamily="34" charset="0"/>
            </a:endParaRPr>
          </a:p>
          <a:p>
            <a:pPr lvl="1"/>
            <a:r>
              <a:rPr lang="zh-CN" altLang="en-US" dirty="0" smtClean="0">
                <a:latin typeface="Calibri" pitchFamily="34" charset="0"/>
                <a:ea typeface="宋体" pitchFamily="2" charset="-122"/>
                <a:cs typeface="Calibri" pitchFamily="34" charset="0"/>
              </a:rPr>
              <a:t>希望有更轻的体重</a:t>
            </a:r>
            <a:endParaRPr lang="en-US" altLang="zh-HK" dirty="0">
              <a:latin typeface="Calibri" pitchFamily="34" charset="0"/>
              <a:ea typeface="宋体" pitchFamily="2" charset="-122"/>
              <a:cs typeface="Calibri" pitchFamily="34" charset="0"/>
            </a:endParaRPr>
          </a:p>
          <a:p>
            <a:pPr lvl="1"/>
            <a:r>
              <a:rPr lang="zh-CN" altLang="en-US" dirty="0" smtClean="0">
                <a:latin typeface="Calibri" pitchFamily="34" charset="0"/>
                <a:ea typeface="宋体" pitchFamily="2" charset="-122"/>
                <a:cs typeface="Calibri" pitchFamily="34" charset="0"/>
              </a:rPr>
              <a:t>女性运动员的体重波动更多也更大。</a:t>
            </a:r>
            <a:r>
              <a:rPr lang="en-US" altLang="zh-HK" dirty="0">
                <a:latin typeface="Calibri" pitchFamily="34" charset="0"/>
                <a:ea typeface="宋体" pitchFamily="2" charset="-122"/>
                <a:cs typeface="Calibri" pitchFamily="34" charset="0"/>
              </a:rPr>
              <a:t> </a:t>
            </a:r>
            <a:endParaRPr lang="zh-HK" altLang="en-US" dirty="0">
              <a:latin typeface="Calibri" pitchFamily="34" charset="0"/>
              <a:ea typeface="宋体" pitchFamily="2" charset="-122"/>
              <a:cs typeface="Calibri" pitchFamily="34" charset="0"/>
            </a:endParaRPr>
          </a:p>
        </p:txBody>
      </p:sp>
      <p:sp>
        <p:nvSpPr>
          <p:cNvPr id="4" name="矩形 3"/>
          <p:cNvSpPr/>
          <p:nvPr/>
        </p:nvSpPr>
        <p:spPr>
          <a:xfrm>
            <a:off x="4419600" y="6124059"/>
            <a:ext cx="4159087" cy="369332"/>
          </a:xfrm>
          <a:prstGeom prst="rect">
            <a:avLst/>
          </a:prstGeom>
        </p:spPr>
        <p:txBody>
          <a:bodyPr wrap="none">
            <a:spAutoFit/>
          </a:bodyPr>
          <a:lstStyle/>
          <a:p>
            <a:r>
              <a:rPr lang="en-US" altLang="zh-HK" dirty="0" smtClean="0">
                <a:solidFill>
                  <a:srgbClr val="000000"/>
                </a:solidFill>
                <a:latin typeface="Calibri" pitchFamily="34" charset="0"/>
                <a:ea typeface="宋体" pitchFamily="2" charset="-122"/>
                <a:cs typeface="Calibri" pitchFamily="34" charset="0"/>
              </a:rPr>
              <a:t>Werner </a:t>
            </a:r>
            <a:r>
              <a:rPr lang="zh-CN" altLang="en-US" dirty="0" smtClean="0">
                <a:solidFill>
                  <a:srgbClr val="000000"/>
                </a:solidFill>
                <a:latin typeface="Calibri" pitchFamily="34" charset="0"/>
                <a:ea typeface="宋体" pitchFamily="2" charset="-122"/>
                <a:cs typeface="Calibri" pitchFamily="34" charset="0"/>
              </a:rPr>
              <a:t>等人</a:t>
            </a:r>
            <a:r>
              <a:rPr lang="en-US" altLang="zh-HK" dirty="0" smtClean="0">
                <a:solidFill>
                  <a:srgbClr val="000000"/>
                </a:solidFill>
                <a:latin typeface="Calibri" pitchFamily="34" charset="0"/>
                <a:ea typeface="宋体" pitchFamily="2" charset="-122"/>
                <a:cs typeface="Calibri" pitchFamily="34" charset="0"/>
              </a:rPr>
              <a:t> (2013)</a:t>
            </a:r>
            <a:r>
              <a:rPr lang="zh-CN" altLang="en-US" dirty="0" smtClean="0">
                <a:solidFill>
                  <a:srgbClr val="000000"/>
                </a:solidFill>
                <a:latin typeface="Calibri" pitchFamily="34" charset="0"/>
                <a:ea typeface="宋体" pitchFamily="2" charset="-122"/>
                <a:cs typeface="Calibri" pitchFamily="34" charset="0"/>
              </a:rPr>
              <a:t>、</a:t>
            </a:r>
            <a:r>
              <a:rPr lang="en-US" altLang="zh-HK" dirty="0" err="1" smtClean="0">
                <a:solidFill>
                  <a:srgbClr val="000000"/>
                </a:solidFill>
                <a:latin typeface="Calibri" pitchFamily="34" charset="0"/>
                <a:ea typeface="宋体" pitchFamily="2" charset="-122"/>
                <a:cs typeface="Calibri" pitchFamily="34" charset="0"/>
              </a:rPr>
              <a:t>Rouveix</a:t>
            </a:r>
            <a:r>
              <a:rPr lang="en-US" altLang="zh-HK" dirty="0" smtClean="0">
                <a:solidFill>
                  <a:srgbClr val="000000"/>
                </a:solidFill>
                <a:latin typeface="Calibri" pitchFamily="34" charset="0"/>
                <a:ea typeface="宋体" pitchFamily="2" charset="-122"/>
                <a:cs typeface="Calibri" pitchFamily="34" charset="0"/>
              </a:rPr>
              <a:t> </a:t>
            </a:r>
            <a:r>
              <a:rPr lang="zh-CN" altLang="en-US" dirty="0" smtClean="0">
                <a:solidFill>
                  <a:srgbClr val="000000"/>
                </a:solidFill>
                <a:latin typeface="Calibri" pitchFamily="34" charset="0"/>
                <a:ea typeface="宋体" pitchFamily="2" charset="-122"/>
                <a:cs typeface="Calibri" pitchFamily="34" charset="0"/>
              </a:rPr>
              <a:t>等人</a:t>
            </a:r>
            <a:r>
              <a:rPr lang="en-US" altLang="zh-HK" dirty="0" smtClean="0">
                <a:solidFill>
                  <a:srgbClr val="000000"/>
                </a:solidFill>
                <a:latin typeface="Calibri" pitchFamily="34" charset="0"/>
                <a:ea typeface="宋体" pitchFamily="2" charset="-122"/>
                <a:cs typeface="Calibri" pitchFamily="34" charset="0"/>
              </a:rPr>
              <a:t>(</a:t>
            </a:r>
            <a:r>
              <a:rPr lang="en-US" altLang="zh-HK" dirty="0">
                <a:solidFill>
                  <a:srgbClr val="000000"/>
                </a:solidFill>
                <a:latin typeface="Calibri" pitchFamily="34" charset="0"/>
                <a:ea typeface="宋体" pitchFamily="2" charset="-122"/>
                <a:cs typeface="Calibri" pitchFamily="34" charset="0"/>
              </a:rPr>
              <a:t>2007)</a:t>
            </a:r>
            <a:endParaRPr lang="zh-HK" altLang="en-US" dirty="0">
              <a:latin typeface="Calibri" pitchFamily="34" charset="0"/>
              <a:ea typeface="宋体" pitchFamily="2" charset="-122"/>
              <a:cs typeface="Calibri" pitchFamily="34" charset="0"/>
            </a:endParaRPr>
          </a:p>
        </p:txBody>
      </p:sp>
    </p:spTree>
    <p:extLst>
      <p:ext uri="{BB962C8B-B14F-4D97-AF65-F5344CB8AC3E}">
        <p14:creationId xmlns:p14="http://schemas.microsoft.com/office/powerpoint/2010/main" val="1604961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CN" altLang="en-US" dirty="0" smtClean="0">
                <a:latin typeface="Calibri" pitchFamily="34" charset="0"/>
                <a:ea typeface="宋体" pitchFamily="2" charset="-122"/>
                <a:cs typeface="Calibri" pitchFamily="34" charset="0"/>
              </a:rPr>
              <a:t>体重控制：男性 </a:t>
            </a:r>
            <a:r>
              <a:rPr lang="en-US" altLang="zh-CN" dirty="0" smtClean="0">
                <a:latin typeface="Calibri" pitchFamily="34" charset="0"/>
                <a:ea typeface="宋体" pitchFamily="2" charset="-122"/>
                <a:cs typeface="Calibri" pitchFamily="34" charset="0"/>
              </a:rPr>
              <a:t>vs </a:t>
            </a:r>
            <a:r>
              <a:rPr lang="zh-CN" altLang="en-US" dirty="0" smtClean="0">
                <a:latin typeface="Calibri" pitchFamily="34" charset="0"/>
                <a:ea typeface="宋体" pitchFamily="2" charset="-122"/>
                <a:cs typeface="Calibri" pitchFamily="34" charset="0"/>
              </a:rPr>
              <a:t>女性</a:t>
            </a:r>
            <a:endParaRPr lang="zh-HK" altLang="en-US" dirty="0">
              <a:latin typeface="Calibri" pitchFamily="34" charset="0"/>
              <a:ea typeface="宋体" pitchFamily="2" charset="-122"/>
              <a:cs typeface="Calibri" pitchFamily="34" charset="0"/>
            </a:endParaRPr>
          </a:p>
        </p:txBody>
      </p:sp>
      <p:sp>
        <p:nvSpPr>
          <p:cNvPr id="3" name="內容版面配置區 2"/>
          <p:cNvSpPr>
            <a:spLocks noGrp="1"/>
          </p:cNvSpPr>
          <p:nvPr>
            <p:ph idx="1"/>
          </p:nvPr>
        </p:nvSpPr>
        <p:spPr/>
        <p:txBody>
          <a:bodyPr/>
          <a:lstStyle/>
          <a:p>
            <a:r>
              <a:rPr lang="en-US" altLang="zh-HK" dirty="0">
                <a:latin typeface="Calibri" pitchFamily="34" charset="0"/>
                <a:ea typeface="宋体" pitchFamily="2" charset="-122"/>
                <a:cs typeface="Calibri" pitchFamily="34" charset="0"/>
              </a:rPr>
              <a:t> </a:t>
            </a:r>
            <a:r>
              <a:rPr lang="zh-CN" altLang="en-US" dirty="0" smtClean="0">
                <a:latin typeface="Calibri" pitchFamily="34" charset="0"/>
                <a:ea typeface="宋体" pitchFamily="2" charset="-122"/>
                <a:cs typeface="Calibri" pitchFamily="34" charset="0"/>
              </a:rPr>
              <a:t>一项美国研究考察了</a:t>
            </a:r>
            <a:r>
              <a:rPr lang="en-US" altLang="zh-CN" dirty="0" smtClean="0">
                <a:latin typeface="Calibri" pitchFamily="34" charset="0"/>
                <a:ea typeface="宋体" pitchFamily="2" charset="-122"/>
                <a:cs typeface="Calibri" pitchFamily="34" charset="0"/>
              </a:rPr>
              <a:t>84</a:t>
            </a:r>
            <a:r>
              <a:rPr lang="zh-CN" altLang="en-US" dirty="0" smtClean="0">
                <a:latin typeface="Calibri" pitchFamily="34" charset="0"/>
                <a:ea typeface="宋体" pitchFamily="2" charset="-122"/>
                <a:cs typeface="Calibri" pitchFamily="34" charset="0"/>
              </a:rPr>
              <a:t>名美国大学体育一级联盟女性运动员（</a:t>
            </a:r>
            <a:r>
              <a:rPr lang="en-US" altLang="zh-CN" dirty="0" smtClean="0">
                <a:latin typeface="Calibri" pitchFamily="34" charset="0"/>
                <a:ea typeface="宋体" pitchFamily="2" charset="-122"/>
                <a:cs typeface="Calibri" pitchFamily="34" charset="0"/>
              </a:rPr>
              <a:t>16</a:t>
            </a:r>
            <a:r>
              <a:rPr lang="zh-CN" altLang="en-US" dirty="0" smtClean="0">
                <a:latin typeface="Calibri" pitchFamily="34" charset="0"/>
                <a:ea typeface="宋体" pitchFamily="2" charset="-122"/>
                <a:cs typeface="Calibri" pitchFamily="34" charset="0"/>
              </a:rPr>
              <a:t>名参加消瘦型体育项目，</a:t>
            </a:r>
            <a:r>
              <a:rPr lang="en-US" altLang="zh-CN" dirty="0" smtClean="0">
                <a:latin typeface="Calibri" pitchFamily="34" charset="0"/>
                <a:ea typeface="宋体" pitchFamily="2" charset="-122"/>
                <a:cs typeface="Calibri" pitchFamily="34" charset="0"/>
              </a:rPr>
              <a:t>68</a:t>
            </a:r>
            <a:r>
              <a:rPr lang="zh-CN" altLang="en-US" dirty="0" smtClean="0">
                <a:latin typeface="Calibri" pitchFamily="34" charset="0"/>
                <a:ea typeface="宋体" pitchFamily="2" charset="-122"/>
                <a:cs typeface="Calibri" pitchFamily="34" charset="0"/>
              </a:rPr>
              <a:t>名参加非消瘦型体育项目）并使用进食障碍调查问卷</a:t>
            </a:r>
            <a:r>
              <a:rPr lang="en-US" altLang="zh-CN" dirty="0" smtClean="0">
                <a:latin typeface="Calibri" pitchFamily="34" charset="0"/>
                <a:ea typeface="宋体" pitchFamily="2" charset="-122"/>
                <a:cs typeface="Calibri" pitchFamily="34" charset="0"/>
              </a:rPr>
              <a:t>2</a:t>
            </a:r>
            <a:r>
              <a:rPr lang="zh-CN" altLang="en-US" dirty="0" smtClean="0">
                <a:latin typeface="Calibri" pitchFamily="34" charset="0"/>
                <a:ea typeface="宋体" pitchFamily="2" charset="-122"/>
                <a:cs typeface="Calibri" pitchFamily="34" charset="0"/>
              </a:rPr>
              <a:t>评估工具将其与</a:t>
            </a:r>
            <a:r>
              <a:rPr lang="en-US" altLang="zh-CN" dirty="0" smtClean="0">
                <a:latin typeface="Calibri" pitchFamily="34" charset="0"/>
                <a:ea typeface="宋体" pitchFamily="2" charset="-122"/>
                <a:cs typeface="Calibri" pitchFamily="34" charset="0"/>
              </a:rPr>
              <a:t>62</a:t>
            </a:r>
            <a:r>
              <a:rPr lang="zh-CN" altLang="en-US" dirty="0" smtClean="0">
                <a:latin typeface="Calibri" pitchFamily="34" charset="0"/>
                <a:ea typeface="宋体" pitchFamily="2" charset="-122"/>
                <a:cs typeface="Calibri" pitchFamily="34" charset="0"/>
              </a:rPr>
              <a:t>名非运动员进行比较。</a:t>
            </a:r>
            <a:endParaRPr lang="en-US" altLang="zh-HK" dirty="0">
              <a:latin typeface="Calibri" pitchFamily="34" charset="0"/>
              <a:ea typeface="宋体" pitchFamily="2" charset="-122"/>
              <a:cs typeface="Calibri" pitchFamily="34" charset="0"/>
            </a:endParaRPr>
          </a:p>
          <a:p>
            <a:r>
              <a:rPr lang="zh-CN" altLang="en-US" dirty="0" smtClean="0">
                <a:latin typeface="Calibri" pitchFamily="34" charset="0"/>
                <a:ea typeface="宋体" pitchFamily="2" charset="-122"/>
                <a:cs typeface="Calibri" pitchFamily="34" charset="0"/>
              </a:rPr>
              <a:t>所有女性都有比较低的平均期望体重，运动员在“身体意象量</a:t>
            </a:r>
            <a:r>
              <a:rPr lang="zh-CN" altLang="en-US" smtClean="0">
                <a:latin typeface="Calibri" pitchFamily="34" charset="0"/>
                <a:ea typeface="宋体" pitchFamily="2" charset="-122"/>
                <a:cs typeface="Calibri" pitchFamily="34" charset="0"/>
              </a:rPr>
              <a:t>表”得分</a:t>
            </a:r>
            <a:r>
              <a:rPr lang="zh-CN" altLang="en-US" dirty="0" smtClean="0">
                <a:latin typeface="Calibri" pitchFamily="34" charset="0"/>
                <a:ea typeface="宋体" pitchFamily="2" charset="-122"/>
                <a:cs typeface="Calibri" pitchFamily="34" charset="0"/>
              </a:rPr>
              <a:t>上比非运动员低得多。</a:t>
            </a:r>
            <a:endParaRPr lang="zh-HK" altLang="en-US" dirty="0">
              <a:latin typeface="Calibri" pitchFamily="34" charset="0"/>
              <a:ea typeface="宋体" pitchFamily="2" charset="-122"/>
              <a:cs typeface="Calibri" pitchFamily="34" charset="0"/>
            </a:endParaRPr>
          </a:p>
        </p:txBody>
      </p:sp>
      <p:sp>
        <p:nvSpPr>
          <p:cNvPr id="4" name="矩形 3"/>
          <p:cNvSpPr/>
          <p:nvPr/>
        </p:nvSpPr>
        <p:spPr>
          <a:xfrm>
            <a:off x="5308888" y="6124059"/>
            <a:ext cx="2995885" cy="369332"/>
          </a:xfrm>
          <a:prstGeom prst="rect">
            <a:avLst/>
          </a:prstGeom>
        </p:spPr>
        <p:txBody>
          <a:bodyPr wrap="none">
            <a:spAutoFit/>
          </a:bodyPr>
          <a:lstStyle/>
          <a:p>
            <a:r>
              <a:rPr lang="en-US" altLang="zh-HK" dirty="0" err="1">
                <a:latin typeface="Calibri" pitchFamily="34" charset="0"/>
                <a:ea typeface="宋体" pitchFamily="2" charset="-122"/>
                <a:cs typeface="Calibri" pitchFamily="34" charset="0"/>
              </a:rPr>
              <a:t>Reinking</a:t>
            </a:r>
            <a:r>
              <a:rPr lang="en-US" altLang="zh-HK" dirty="0">
                <a:latin typeface="Calibri" pitchFamily="34" charset="0"/>
                <a:ea typeface="宋体" pitchFamily="2" charset="-122"/>
                <a:cs typeface="Calibri" pitchFamily="34" charset="0"/>
              </a:rPr>
              <a:t> </a:t>
            </a:r>
            <a:r>
              <a:rPr lang="zh-CN" altLang="en-US" dirty="0" smtClean="0">
                <a:latin typeface="Calibri" pitchFamily="34" charset="0"/>
                <a:ea typeface="宋体" pitchFamily="2" charset="-122"/>
                <a:cs typeface="Calibri" pitchFamily="34" charset="0"/>
              </a:rPr>
              <a:t>和 </a:t>
            </a:r>
            <a:r>
              <a:rPr lang="en-US" altLang="zh-HK" dirty="0" smtClean="0">
                <a:latin typeface="Calibri" pitchFamily="34" charset="0"/>
                <a:ea typeface="宋体" pitchFamily="2" charset="-122"/>
                <a:cs typeface="Calibri" pitchFamily="34" charset="0"/>
              </a:rPr>
              <a:t>Alexander </a:t>
            </a:r>
            <a:r>
              <a:rPr lang="en-US" altLang="zh-HK" dirty="0">
                <a:solidFill>
                  <a:srgbClr val="000000"/>
                </a:solidFill>
                <a:latin typeface="Calibri" pitchFamily="34" charset="0"/>
                <a:ea typeface="宋体" pitchFamily="2" charset="-122"/>
                <a:cs typeface="Calibri" pitchFamily="34" charset="0"/>
              </a:rPr>
              <a:t>(2005)</a:t>
            </a:r>
            <a:r>
              <a:rPr lang="en-US" altLang="zh-HK" dirty="0">
                <a:latin typeface="Calibri" pitchFamily="34" charset="0"/>
                <a:ea typeface="宋体" pitchFamily="2" charset="-122"/>
                <a:cs typeface="Calibri" pitchFamily="34" charset="0"/>
              </a:rPr>
              <a:t>)</a:t>
            </a:r>
            <a:endParaRPr lang="zh-HK" altLang="en-US" dirty="0">
              <a:latin typeface="Calibri" pitchFamily="34" charset="0"/>
              <a:ea typeface="宋体" pitchFamily="2" charset="-122"/>
              <a:cs typeface="Calibri" pitchFamily="34" charset="0"/>
            </a:endParaRPr>
          </a:p>
        </p:txBody>
      </p:sp>
    </p:spTree>
    <p:extLst>
      <p:ext uri="{BB962C8B-B14F-4D97-AF65-F5344CB8AC3E}">
        <p14:creationId xmlns:p14="http://schemas.microsoft.com/office/powerpoint/2010/main" val="2633533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0AE88D-B63F-4538-9B06-D39EB947B545}"/>
              </a:ext>
            </a:extLst>
          </p:cNvPr>
          <p:cNvSpPr>
            <a:spLocks noGrp="1"/>
          </p:cNvSpPr>
          <p:nvPr>
            <p:ph type="title"/>
          </p:nvPr>
        </p:nvSpPr>
        <p:spPr>
          <a:xfrm>
            <a:off x="457200" y="274638"/>
            <a:ext cx="8229600" cy="563562"/>
          </a:xfrm>
        </p:spPr>
        <p:txBody>
          <a:bodyPr/>
          <a:lstStyle/>
          <a:p>
            <a:r>
              <a:rPr lang="en-US" dirty="0" smtClean="0">
                <a:latin typeface="Calibri" pitchFamily="34" charset="0"/>
                <a:ea typeface="宋体" pitchFamily="2" charset="-122"/>
                <a:cs typeface="Calibri" pitchFamily="34" charset="0"/>
              </a:rPr>
              <a:t>19</a:t>
            </a:r>
            <a:r>
              <a:rPr lang="zh-CN" altLang="en-US" dirty="0" smtClean="0">
                <a:latin typeface="Calibri" pitchFamily="34" charset="0"/>
                <a:ea typeface="宋体" pitchFamily="2" charset="-122"/>
                <a:cs typeface="Calibri" pitchFamily="34" charset="0"/>
              </a:rPr>
              <a:t>岁精英女性柔道运动员</a:t>
            </a:r>
            <a:endParaRPr lang="en-GB" dirty="0">
              <a:latin typeface="Calibri" pitchFamily="34" charset="0"/>
              <a:ea typeface="宋体" pitchFamily="2" charset="-122"/>
              <a:cs typeface="Calibri" pitchFamily="34" charset="0"/>
            </a:endParaRPr>
          </a:p>
        </p:txBody>
      </p:sp>
      <p:pic>
        <p:nvPicPr>
          <p:cNvPr id="7" name="Picture 6">
            <a:extLst>
              <a:ext uri="{FF2B5EF4-FFF2-40B4-BE49-F238E27FC236}">
                <a16:creationId xmlns:a16="http://schemas.microsoft.com/office/drawing/2014/main" xmlns="" id="{BE0CE3E8-CE12-41E8-95DE-6085F90AFC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3752165"/>
            <a:ext cx="6125050" cy="4096992"/>
          </a:xfrm>
          <a:prstGeom prst="rect">
            <a:avLst/>
          </a:prstGeom>
        </p:spPr>
      </p:pic>
      <p:sp>
        <p:nvSpPr>
          <p:cNvPr id="10" name="TextBox 9">
            <a:extLst>
              <a:ext uri="{FF2B5EF4-FFF2-40B4-BE49-F238E27FC236}">
                <a16:creationId xmlns:a16="http://schemas.microsoft.com/office/drawing/2014/main" xmlns="" id="{EDEDB1A7-DB7D-4ADB-B068-A5B1D9F6DC82}"/>
              </a:ext>
            </a:extLst>
          </p:cNvPr>
          <p:cNvSpPr txBox="1"/>
          <p:nvPr/>
        </p:nvSpPr>
        <p:spPr>
          <a:xfrm>
            <a:off x="990600" y="1676400"/>
            <a:ext cx="1583268" cy="338554"/>
          </a:xfrm>
          <a:prstGeom prst="rect">
            <a:avLst/>
          </a:prstGeom>
          <a:noFill/>
        </p:spPr>
        <p:txBody>
          <a:bodyPr wrap="square" rtlCol="0">
            <a:spAutoFit/>
          </a:bodyPr>
          <a:lstStyle/>
          <a:p>
            <a:r>
              <a:rPr lang="zh-CN" altLang="en-US" sz="1600" dirty="0" smtClean="0">
                <a:latin typeface="Calibri" pitchFamily="34" charset="0"/>
                <a:ea typeface="宋体" pitchFamily="2" charset="-122"/>
                <a:cs typeface="Calibri" pitchFamily="34" charset="0"/>
              </a:rPr>
              <a:t>体重</a:t>
            </a:r>
            <a:r>
              <a:rPr lang="en-US" sz="1600" dirty="0" smtClean="0">
                <a:latin typeface="Calibri" pitchFamily="34" charset="0"/>
                <a:ea typeface="宋体" pitchFamily="2" charset="-122"/>
                <a:cs typeface="Calibri" pitchFamily="34" charset="0"/>
              </a:rPr>
              <a:t>(</a:t>
            </a:r>
            <a:r>
              <a:rPr lang="zh-CN" altLang="en-US" sz="1600" dirty="0" smtClean="0">
                <a:latin typeface="Calibri" pitchFamily="34" charset="0"/>
                <a:ea typeface="宋体" pitchFamily="2" charset="-122"/>
                <a:cs typeface="Calibri" pitchFamily="34" charset="0"/>
              </a:rPr>
              <a:t>公斤</a:t>
            </a:r>
            <a:r>
              <a:rPr lang="en-US" sz="1600" dirty="0" smtClean="0">
                <a:latin typeface="Calibri" pitchFamily="34" charset="0"/>
                <a:ea typeface="宋体" pitchFamily="2" charset="-122"/>
                <a:cs typeface="Calibri" pitchFamily="34" charset="0"/>
              </a:rPr>
              <a:t>)</a:t>
            </a:r>
            <a:endParaRPr lang="en-GB" sz="1600" dirty="0">
              <a:latin typeface="Calibri" pitchFamily="34" charset="0"/>
              <a:ea typeface="宋体" pitchFamily="2" charset="-122"/>
              <a:cs typeface="Calibri" pitchFamily="34" charset="0"/>
            </a:endParaRPr>
          </a:p>
        </p:txBody>
      </p:sp>
      <p:sp>
        <p:nvSpPr>
          <p:cNvPr id="11" name="TextBox 10">
            <a:extLst>
              <a:ext uri="{FF2B5EF4-FFF2-40B4-BE49-F238E27FC236}">
                <a16:creationId xmlns:a16="http://schemas.microsoft.com/office/drawing/2014/main" xmlns="" id="{F2B70569-E09B-48FA-9B66-C232FF21BC7A}"/>
              </a:ext>
            </a:extLst>
          </p:cNvPr>
          <p:cNvSpPr txBox="1"/>
          <p:nvPr/>
        </p:nvSpPr>
        <p:spPr>
          <a:xfrm>
            <a:off x="4231922" y="3105834"/>
            <a:ext cx="533400" cy="646331"/>
          </a:xfrm>
          <a:prstGeom prst="rect">
            <a:avLst/>
          </a:prstGeom>
          <a:noFill/>
        </p:spPr>
        <p:txBody>
          <a:bodyPr wrap="square" rtlCol="0">
            <a:spAutoFit/>
          </a:bodyPr>
          <a:lstStyle/>
          <a:p>
            <a:r>
              <a:rPr lang="en-US" sz="1200" dirty="0">
                <a:latin typeface="Calibri" pitchFamily="34" charset="0"/>
                <a:ea typeface="宋体" pitchFamily="2" charset="-122"/>
                <a:cs typeface="Calibri" pitchFamily="34" charset="0"/>
              </a:rPr>
              <a:t>Body </a:t>
            </a:r>
            <a:r>
              <a:rPr lang="en-US" sz="1200" dirty="0" err="1">
                <a:latin typeface="Calibri" pitchFamily="34" charset="0"/>
                <a:ea typeface="宋体" pitchFamily="2" charset="-122"/>
                <a:cs typeface="Calibri" pitchFamily="34" charset="0"/>
              </a:rPr>
              <a:t>Wt</a:t>
            </a:r>
            <a:r>
              <a:rPr lang="en-US" sz="1200" dirty="0">
                <a:latin typeface="Calibri" pitchFamily="34" charset="0"/>
                <a:ea typeface="宋体" pitchFamily="2" charset="-122"/>
                <a:cs typeface="Calibri" pitchFamily="34" charset="0"/>
              </a:rPr>
              <a:t> (kg)</a:t>
            </a:r>
            <a:endParaRPr lang="en-GB" sz="1200" dirty="0">
              <a:latin typeface="Calibri" pitchFamily="34" charset="0"/>
              <a:ea typeface="宋体" pitchFamily="2" charset="-122"/>
              <a:cs typeface="Calibri" pitchFamily="34" charset="0"/>
            </a:endParaRPr>
          </a:p>
        </p:txBody>
      </p:sp>
      <p:sp>
        <p:nvSpPr>
          <p:cNvPr id="14" name="TextBox 13">
            <a:extLst>
              <a:ext uri="{FF2B5EF4-FFF2-40B4-BE49-F238E27FC236}">
                <a16:creationId xmlns:a16="http://schemas.microsoft.com/office/drawing/2014/main" xmlns="" id="{9A4940F8-8BFC-4CB8-AFFF-6CD83403986E}"/>
              </a:ext>
            </a:extLst>
          </p:cNvPr>
          <p:cNvSpPr txBox="1"/>
          <p:nvPr/>
        </p:nvSpPr>
        <p:spPr>
          <a:xfrm>
            <a:off x="762000" y="3206584"/>
            <a:ext cx="1800578" cy="338554"/>
          </a:xfrm>
          <a:prstGeom prst="rect">
            <a:avLst/>
          </a:prstGeom>
          <a:noFill/>
        </p:spPr>
        <p:txBody>
          <a:bodyPr wrap="square" rtlCol="0">
            <a:spAutoFit/>
          </a:bodyPr>
          <a:lstStyle/>
          <a:p>
            <a:r>
              <a:rPr lang="zh-CN" altLang="en-US" sz="1600" dirty="0" smtClean="0">
                <a:latin typeface="Calibri" pitchFamily="34" charset="0"/>
                <a:ea typeface="宋体" pitchFamily="2" charset="-122"/>
                <a:cs typeface="Calibri" pitchFamily="34" charset="0"/>
              </a:rPr>
              <a:t>骨骼肌量</a:t>
            </a:r>
            <a:r>
              <a:rPr lang="en-US" sz="1600" dirty="0" smtClean="0">
                <a:latin typeface="Calibri" pitchFamily="34" charset="0"/>
                <a:ea typeface="宋体" pitchFamily="2" charset="-122"/>
                <a:cs typeface="Calibri" pitchFamily="34" charset="0"/>
              </a:rPr>
              <a:t>(</a:t>
            </a:r>
            <a:r>
              <a:rPr lang="zh-CN" altLang="en-US" sz="1600" dirty="0" smtClean="0">
                <a:latin typeface="Calibri" pitchFamily="34" charset="0"/>
                <a:ea typeface="宋体" pitchFamily="2" charset="-122"/>
                <a:cs typeface="Calibri" pitchFamily="34" charset="0"/>
              </a:rPr>
              <a:t>公斤</a:t>
            </a:r>
            <a:r>
              <a:rPr lang="en-US" sz="1600" dirty="0" smtClean="0">
                <a:latin typeface="Calibri" pitchFamily="34" charset="0"/>
                <a:ea typeface="宋体" pitchFamily="2" charset="-122"/>
                <a:cs typeface="Calibri" pitchFamily="34" charset="0"/>
              </a:rPr>
              <a:t>)</a:t>
            </a:r>
            <a:endParaRPr lang="en-GB" sz="1600" dirty="0">
              <a:latin typeface="Calibri" pitchFamily="34" charset="0"/>
              <a:ea typeface="宋体" pitchFamily="2" charset="-122"/>
              <a:cs typeface="Calibri" pitchFamily="34" charset="0"/>
            </a:endParaRPr>
          </a:p>
        </p:txBody>
      </p:sp>
      <p:pic>
        <p:nvPicPr>
          <p:cNvPr id="9" name="Picture 8">
            <a:extLst>
              <a:ext uri="{FF2B5EF4-FFF2-40B4-BE49-F238E27FC236}">
                <a16:creationId xmlns:a16="http://schemas.microsoft.com/office/drawing/2014/main" xmlns="" id="{40690527-B628-4700-BE75-43E08FC0CB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67001" y="1146045"/>
            <a:ext cx="4343400" cy="2740917"/>
          </a:xfrm>
          <a:prstGeom prst="rect">
            <a:avLst/>
          </a:prstGeom>
        </p:spPr>
      </p:pic>
    </p:spTree>
    <p:extLst>
      <p:ext uri="{BB962C8B-B14F-4D97-AF65-F5344CB8AC3E}">
        <p14:creationId xmlns:p14="http://schemas.microsoft.com/office/powerpoint/2010/main" val="99279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age" descr="Image">
            <a:extLst>
              <a:ext uri="{FF2B5EF4-FFF2-40B4-BE49-F238E27FC236}">
                <a16:creationId xmlns:a16="http://schemas.microsoft.com/office/drawing/2014/main" xmlns="" id="{D44E65B4-2F9A-4732-B2F6-9ED09A64A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071" y="3657600"/>
            <a:ext cx="264060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1508" name="Austsport talk.jpeg">
            <a:extLst>
              <a:ext uri="{FF2B5EF4-FFF2-40B4-BE49-F238E27FC236}">
                <a16:creationId xmlns:a16="http://schemas.microsoft.com/office/drawing/2014/main" xmlns="" id="{7D5B9836-93B6-4F07-9CC7-3130551A4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350" y="4216552"/>
            <a:ext cx="258974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1509" name="Image" descr="Image">
            <a:extLst>
              <a:ext uri="{FF2B5EF4-FFF2-40B4-BE49-F238E27FC236}">
                <a16:creationId xmlns:a16="http://schemas.microsoft.com/office/drawing/2014/main" xmlns="" id="{0FB5132D-B35D-4B5F-BF2C-A80271DA4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131" y="1416769"/>
            <a:ext cx="2809118" cy="210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1511" name="Title 1">
            <a:extLst>
              <a:ext uri="{FF2B5EF4-FFF2-40B4-BE49-F238E27FC236}">
                <a16:creationId xmlns:a16="http://schemas.microsoft.com/office/drawing/2014/main" xmlns="" id="{1BB574C4-3DD7-4F50-98E2-43397C79E2CA}"/>
              </a:ext>
            </a:extLst>
          </p:cNvPr>
          <p:cNvSpPr>
            <a:spLocks noGrp="1" noChangeArrowheads="1"/>
          </p:cNvSpPr>
          <p:nvPr>
            <p:ph type="title"/>
          </p:nvPr>
        </p:nvSpPr>
        <p:spPr>
          <a:xfrm>
            <a:off x="1775155" y="238304"/>
            <a:ext cx="5824537" cy="727075"/>
          </a:xfrm>
        </p:spPr>
        <p:txBody>
          <a:bodyPr/>
          <a:lstStyle/>
          <a:p>
            <a:pPr algn="l"/>
            <a:r>
              <a:rPr lang="zh-CN" altLang="en-US" dirty="0" smtClean="0">
                <a:ln>
                  <a:noFill/>
                </a:ln>
                <a:latin typeface="宋体" pitchFamily="2" charset="-122"/>
                <a:ea typeface="宋体" pitchFamily="2" charset="-122"/>
              </a:rPr>
              <a:t>一名营养学家</a:t>
            </a:r>
            <a:r>
              <a:rPr lang="en-US" altLang="en-US" dirty="0">
                <a:latin typeface="宋体" pitchFamily="2" charset="-122"/>
                <a:ea typeface="宋体" pitchFamily="2" charset="-122"/>
              </a:rPr>
              <a:t>……</a:t>
            </a:r>
            <a:endParaRPr lang="en-US" altLang="en-US" dirty="0">
              <a:ln>
                <a:noFill/>
              </a:ln>
              <a:latin typeface="宋体" pitchFamily="2" charset="-122"/>
              <a:ea typeface="宋体" pitchFamily="2" charset="-122"/>
            </a:endParaRPr>
          </a:p>
        </p:txBody>
      </p:sp>
      <p:pic>
        <p:nvPicPr>
          <p:cNvPr id="8" name="Picture 4">
            <a:extLst>
              <a:ext uri="{FF2B5EF4-FFF2-40B4-BE49-F238E27FC236}">
                <a16:creationId xmlns:a16="http://schemas.microsoft.com/office/drawing/2014/main" xmlns="" id="{BDC2E166-CFC5-4283-9889-2609796EA2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8350" y="1416769"/>
            <a:ext cx="32956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9D949369-08FC-4083-880B-A813B20D79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7047" y="1319214"/>
            <a:ext cx="2571750" cy="3429000"/>
          </a:xfrm>
          <a:prstGeom prst="rect">
            <a:avLst/>
          </a:prstGeom>
        </p:spPr>
      </p:pic>
    </p:spTree>
  </p:cSld>
  <p:clrMapOvr>
    <a:masterClrMapping/>
  </p:clrMapOvr>
  <p:transition spd="slow">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35360" y="51734"/>
            <a:ext cx="8229600" cy="1143000"/>
          </a:xfrm>
        </p:spPr>
        <p:txBody>
          <a:bodyPr/>
          <a:lstStyle/>
          <a:p>
            <a:r>
              <a:rPr lang="zh-CN" altLang="en-US" sz="3800" dirty="0" smtClean="0">
                <a:latin typeface="宋体" pitchFamily="2" charset="-122"/>
                <a:ea typeface="宋体" pitchFamily="2" charset="-122"/>
              </a:rPr>
              <a:t>运动员使用的常见极端体重控制策略</a:t>
            </a:r>
            <a:endParaRPr lang="zh-HK" altLang="en-US" sz="3800" dirty="0">
              <a:latin typeface="宋体" pitchFamily="2" charset="-122"/>
              <a:ea typeface="宋体" pitchFamily="2" charset="-122"/>
            </a:endParaRPr>
          </a:p>
        </p:txBody>
      </p:sp>
      <p:sp>
        <p:nvSpPr>
          <p:cNvPr id="3" name="內容版面配置區 2"/>
          <p:cNvSpPr>
            <a:spLocks noGrp="1"/>
          </p:cNvSpPr>
          <p:nvPr>
            <p:ph idx="1"/>
          </p:nvPr>
        </p:nvSpPr>
        <p:spPr/>
        <p:txBody>
          <a:bodyPr/>
          <a:lstStyle/>
          <a:p>
            <a:r>
              <a:rPr lang="zh-CN" altLang="en-US" dirty="0" smtClean="0">
                <a:latin typeface="宋体" pitchFamily="2" charset="-122"/>
                <a:ea typeface="宋体" pitchFamily="2" charset="-122"/>
              </a:rPr>
              <a:t>低碳水化合物饮食</a:t>
            </a:r>
            <a:endParaRPr lang="en-US" altLang="zh-HK" dirty="0">
              <a:latin typeface="宋体" pitchFamily="2" charset="-122"/>
              <a:ea typeface="宋体" pitchFamily="2" charset="-122"/>
            </a:endParaRPr>
          </a:p>
          <a:p>
            <a:r>
              <a:rPr lang="zh-CN" altLang="en-US" dirty="0" smtClean="0">
                <a:latin typeface="宋体" pitchFamily="2" charset="-122"/>
                <a:ea typeface="宋体" pitchFamily="2" charset="-122"/>
              </a:rPr>
              <a:t>节食和脱水</a:t>
            </a:r>
            <a:endParaRPr lang="en-US" altLang="zh-HK" dirty="0">
              <a:latin typeface="宋体" pitchFamily="2" charset="-122"/>
              <a:ea typeface="宋体" pitchFamily="2" charset="-122"/>
            </a:endParaRPr>
          </a:p>
          <a:p>
            <a:r>
              <a:rPr lang="zh-CN" altLang="en-US" dirty="0" smtClean="0">
                <a:latin typeface="宋体" pitchFamily="2" charset="-122"/>
                <a:ea typeface="宋体" pitchFamily="2" charset="-122"/>
              </a:rPr>
              <a:t>辅助剂</a:t>
            </a:r>
            <a:endParaRPr lang="en-US" altLang="zh-HK" dirty="0">
              <a:latin typeface="宋体" pitchFamily="2" charset="-122"/>
              <a:ea typeface="宋体" pitchFamily="2" charset="-122"/>
            </a:endParaRPr>
          </a:p>
          <a:p>
            <a:endParaRPr lang="zh-HK" altLang="en-US" dirty="0">
              <a:latin typeface="宋体" pitchFamily="2" charset="-122"/>
              <a:ea typeface="宋体" pitchFamily="2" charset="-122"/>
            </a:endParaRPr>
          </a:p>
        </p:txBody>
      </p:sp>
      <p:pic>
        <p:nvPicPr>
          <p:cNvPr id="4" name="Picture 2" descr="fat belly gif的圖片搜尋結果">
            <a:extLst>
              <a:ext uri="{FF2B5EF4-FFF2-40B4-BE49-F238E27FC236}">
                <a16:creationId xmlns:a16="http://schemas.microsoft.com/office/drawing/2014/main" xmlns="" id="{A6A45B78-E48F-4C70-89AD-F10A11DF3B0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60284"/>
            <a:ext cx="3679364" cy="2748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026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CN" altLang="en-US" dirty="0" smtClean="0">
                <a:latin typeface="Calibri" pitchFamily="34" charset="0"/>
                <a:ea typeface="宋体" pitchFamily="2" charset="-122"/>
                <a:cs typeface="Calibri" pitchFamily="34" charset="0"/>
              </a:rPr>
              <a:t>低碳水化合物饮食</a:t>
            </a:r>
            <a:endParaRPr lang="zh-HK" altLang="en-US" dirty="0">
              <a:latin typeface="Calibri" pitchFamily="34" charset="0"/>
              <a:ea typeface="宋体" pitchFamily="2" charset="-122"/>
              <a:cs typeface="Calibri" pitchFamily="34" charset="0"/>
            </a:endParaRPr>
          </a:p>
        </p:txBody>
      </p:sp>
      <p:sp>
        <p:nvSpPr>
          <p:cNvPr id="3" name="內容版面配置區 2"/>
          <p:cNvSpPr>
            <a:spLocks noGrp="1"/>
          </p:cNvSpPr>
          <p:nvPr>
            <p:ph idx="1"/>
          </p:nvPr>
        </p:nvSpPr>
        <p:spPr>
          <a:xfrm>
            <a:off x="457200" y="1600200"/>
            <a:ext cx="5105400" cy="4525963"/>
          </a:xfrm>
        </p:spPr>
        <p:txBody>
          <a:bodyPr/>
          <a:lstStyle/>
          <a:p>
            <a:r>
              <a:rPr lang="zh-CN" altLang="en-US" dirty="0" smtClean="0">
                <a:latin typeface="Calibri" pitchFamily="34" charset="0"/>
                <a:ea typeface="宋体" pitchFamily="2" charset="-122"/>
                <a:cs typeface="Calibri" pitchFamily="34" charset="0"/>
              </a:rPr>
              <a:t>生酮饮食</a:t>
            </a:r>
            <a:r>
              <a:rPr lang="en-US" altLang="zh-HK" dirty="0" smtClean="0">
                <a:latin typeface="Calibri" pitchFamily="34" charset="0"/>
                <a:ea typeface="宋体" pitchFamily="2" charset="-122"/>
                <a:cs typeface="Calibri" pitchFamily="34" charset="0"/>
              </a:rPr>
              <a:t> </a:t>
            </a:r>
            <a:endParaRPr lang="en-US" altLang="zh-HK" dirty="0">
              <a:latin typeface="Calibri" pitchFamily="34" charset="0"/>
              <a:ea typeface="宋体" pitchFamily="2" charset="-122"/>
              <a:cs typeface="Calibri" pitchFamily="34" charset="0"/>
            </a:endParaRPr>
          </a:p>
          <a:p>
            <a:pPr lvl="1"/>
            <a:r>
              <a:rPr lang="en-US" altLang="zh-HK" dirty="0">
                <a:latin typeface="Calibri" pitchFamily="34" charset="0"/>
                <a:ea typeface="宋体" pitchFamily="2" charset="-122"/>
                <a:cs typeface="Calibri" pitchFamily="34" charset="0"/>
              </a:rPr>
              <a:t>&lt; 100 </a:t>
            </a:r>
            <a:r>
              <a:rPr lang="zh-CN" altLang="en-US" dirty="0" smtClean="0">
                <a:latin typeface="Calibri" pitchFamily="34" charset="0"/>
                <a:ea typeface="宋体" pitchFamily="2" charset="-122"/>
                <a:cs typeface="Calibri" pitchFamily="34" charset="0"/>
              </a:rPr>
              <a:t>克碳水化合物</a:t>
            </a:r>
            <a:r>
              <a:rPr lang="en-US" altLang="zh-CN" dirty="0" smtClean="0">
                <a:latin typeface="Calibri" pitchFamily="34" charset="0"/>
                <a:ea typeface="宋体" pitchFamily="2" charset="-122"/>
                <a:cs typeface="Calibri" pitchFamily="34" charset="0"/>
              </a:rPr>
              <a:t>/</a:t>
            </a:r>
            <a:r>
              <a:rPr lang="zh-CN" altLang="en-US" dirty="0" smtClean="0">
                <a:latin typeface="Calibri" pitchFamily="34" charset="0"/>
                <a:ea typeface="宋体" pitchFamily="2" charset="-122"/>
                <a:cs typeface="Calibri" pitchFamily="34" charset="0"/>
              </a:rPr>
              <a:t>天</a:t>
            </a:r>
            <a:endParaRPr lang="en-US" altLang="zh-HK" dirty="0">
              <a:latin typeface="Calibri" pitchFamily="34" charset="0"/>
              <a:ea typeface="宋体" pitchFamily="2" charset="-122"/>
              <a:cs typeface="Calibri" pitchFamily="34" charset="0"/>
            </a:endParaRPr>
          </a:p>
          <a:p>
            <a:pPr lvl="1"/>
            <a:r>
              <a:rPr lang="en-US" altLang="zh-HK" dirty="0">
                <a:latin typeface="Calibri" pitchFamily="34" charset="0"/>
                <a:ea typeface="宋体" pitchFamily="2" charset="-122"/>
                <a:cs typeface="Calibri" pitchFamily="34" charset="0"/>
              </a:rPr>
              <a:t> </a:t>
            </a:r>
            <a:r>
              <a:rPr lang="zh-CN" altLang="en-US" dirty="0" smtClean="0">
                <a:latin typeface="Calibri" pitchFamily="34" charset="0"/>
                <a:ea typeface="宋体" pitchFamily="2" charset="-122"/>
                <a:cs typeface="Calibri" pitchFamily="34" charset="0"/>
              </a:rPr>
              <a:t>极低的卡路里（</a:t>
            </a:r>
            <a:r>
              <a:rPr lang="en-US" altLang="zh-HK" dirty="0" smtClean="0">
                <a:latin typeface="Calibri" pitchFamily="34" charset="0"/>
                <a:ea typeface="宋体" pitchFamily="2" charset="-122"/>
                <a:cs typeface="Calibri" pitchFamily="34" charset="0"/>
              </a:rPr>
              <a:t> &lt; 800</a:t>
            </a:r>
            <a:r>
              <a:rPr lang="zh-CN" altLang="en-US" dirty="0" smtClean="0">
                <a:latin typeface="Calibri" pitchFamily="34" charset="0"/>
                <a:ea typeface="宋体" pitchFamily="2" charset="-122"/>
                <a:cs typeface="Calibri" pitchFamily="34" charset="0"/>
              </a:rPr>
              <a:t>千卡</a:t>
            </a:r>
            <a:r>
              <a:rPr lang="en-US" altLang="zh-CN" dirty="0" smtClean="0">
                <a:latin typeface="Calibri" pitchFamily="34" charset="0"/>
                <a:ea typeface="宋体" pitchFamily="2" charset="-122"/>
                <a:cs typeface="Calibri" pitchFamily="34" charset="0"/>
              </a:rPr>
              <a:t>/</a:t>
            </a:r>
            <a:r>
              <a:rPr lang="zh-CN" altLang="en-US" dirty="0" smtClean="0">
                <a:latin typeface="Calibri" pitchFamily="34" charset="0"/>
                <a:ea typeface="宋体" pitchFamily="2" charset="-122"/>
                <a:cs typeface="Calibri" pitchFamily="34" charset="0"/>
              </a:rPr>
              <a:t>天</a:t>
            </a:r>
            <a:r>
              <a:rPr lang="en-US" altLang="zh-HK" dirty="0" smtClean="0">
                <a:latin typeface="Calibri" pitchFamily="34" charset="0"/>
                <a:ea typeface="宋体" pitchFamily="2" charset="-122"/>
                <a:cs typeface="Calibri" pitchFamily="34" charset="0"/>
              </a:rPr>
              <a:t> </a:t>
            </a:r>
            <a:r>
              <a:rPr lang="zh-CN" altLang="en-US" dirty="0" smtClean="0">
                <a:latin typeface="Calibri" pitchFamily="34" charset="0"/>
                <a:ea typeface="宋体" pitchFamily="2" charset="-122"/>
                <a:cs typeface="Calibri" pitchFamily="34" charset="0"/>
              </a:rPr>
              <a:t>）</a:t>
            </a:r>
            <a:endParaRPr lang="en-US" altLang="zh-HK" dirty="0">
              <a:latin typeface="Calibri" pitchFamily="34" charset="0"/>
              <a:ea typeface="宋体" pitchFamily="2" charset="-122"/>
              <a:cs typeface="Calibri" pitchFamily="34" charset="0"/>
            </a:endParaRPr>
          </a:p>
          <a:p>
            <a:pPr marL="0" indent="0">
              <a:buNone/>
            </a:pPr>
            <a:r>
              <a:rPr lang="en-US" altLang="zh-HK" dirty="0">
                <a:latin typeface="Calibri" pitchFamily="34" charset="0"/>
                <a:ea typeface="宋体" pitchFamily="2" charset="-122"/>
                <a:cs typeface="Calibri" pitchFamily="34" charset="0"/>
              </a:rPr>
              <a:t>• </a:t>
            </a:r>
            <a:r>
              <a:rPr lang="zh-CN" altLang="en-US" dirty="0" smtClean="0">
                <a:latin typeface="Calibri" pitchFamily="34" charset="0"/>
                <a:ea typeface="宋体" pitchFamily="2" charset="-122"/>
                <a:cs typeface="Calibri" pitchFamily="34" charset="0"/>
              </a:rPr>
              <a:t>适度的碳水化合物饮食</a:t>
            </a:r>
            <a:endParaRPr lang="en-US" altLang="zh-HK" dirty="0">
              <a:latin typeface="Calibri" pitchFamily="34" charset="0"/>
              <a:ea typeface="宋体" pitchFamily="2" charset="-122"/>
              <a:cs typeface="Calibri" pitchFamily="34" charset="0"/>
            </a:endParaRPr>
          </a:p>
          <a:p>
            <a:pPr lvl="1"/>
            <a:r>
              <a:rPr lang="zh-CN" altLang="en-US" dirty="0" smtClean="0">
                <a:latin typeface="Calibri" pitchFamily="34" charset="0"/>
                <a:ea typeface="宋体" pitchFamily="2" charset="-122"/>
                <a:cs typeface="Calibri" pitchFamily="34" charset="0"/>
              </a:rPr>
              <a:t>区域饮食</a:t>
            </a:r>
            <a:endParaRPr lang="en-US" altLang="zh-HK" dirty="0">
              <a:latin typeface="Calibri" pitchFamily="34" charset="0"/>
              <a:ea typeface="宋体" pitchFamily="2" charset="-122"/>
              <a:cs typeface="Calibri" pitchFamily="34" charset="0"/>
            </a:endParaRPr>
          </a:p>
          <a:p>
            <a:pPr lvl="1"/>
            <a:r>
              <a:rPr lang="zh-CN" altLang="en-US" dirty="0" smtClean="0">
                <a:latin typeface="Calibri" pitchFamily="34" charset="0"/>
                <a:ea typeface="宋体" pitchFamily="2" charset="-122"/>
                <a:cs typeface="Calibri" pitchFamily="34" charset="0"/>
              </a:rPr>
              <a:t>地中海饮食</a:t>
            </a:r>
            <a:endParaRPr lang="zh-HK" altLang="en-US" dirty="0">
              <a:latin typeface="Calibri" pitchFamily="34" charset="0"/>
              <a:ea typeface="宋体" pitchFamily="2" charset="-122"/>
              <a:cs typeface="Calibri" pitchFamily="34" charset="0"/>
            </a:endParaRPr>
          </a:p>
        </p:txBody>
      </p:sp>
      <p:pic>
        <p:nvPicPr>
          <p:cNvPr id="4" name="Picture 3">
            <a:extLst>
              <a:ext uri="{FF2B5EF4-FFF2-40B4-BE49-F238E27FC236}">
                <a16:creationId xmlns:a16="http://schemas.microsoft.com/office/drawing/2014/main" xmlns="" id="{339A0679-2997-44F2-851A-26A8E90E01B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400800" y="4267200"/>
            <a:ext cx="1488074" cy="2332790"/>
          </a:xfrm>
          <a:prstGeom prst="rect">
            <a:avLst/>
          </a:prstGeom>
        </p:spPr>
      </p:pic>
      <p:pic>
        <p:nvPicPr>
          <p:cNvPr id="5" name="Picture 4">
            <a:extLst>
              <a:ext uri="{FF2B5EF4-FFF2-40B4-BE49-F238E27FC236}">
                <a16:creationId xmlns:a16="http://schemas.microsoft.com/office/drawing/2014/main" xmlns="" id="{2823159C-F520-4DF8-8DC9-930AF9C2E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1345996"/>
            <a:ext cx="3048000" cy="1587704"/>
          </a:xfrm>
          <a:prstGeom prst="rect">
            <a:avLst/>
          </a:prstGeom>
        </p:spPr>
      </p:pic>
    </p:spTree>
    <p:extLst>
      <p:ext uri="{BB962C8B-B14F-4D97-AF65-F5344CB8AC3E}">
        <p14:creationId xmlns:p14="http://schemas.microsoft.com/office/powerpoint/2010/main" val="1448053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E640E9-243B-4096-BF10-254DD8CC1353}"/>
              </a:ext>
            </a:extLst>
          </p:cNvPr>
          <p:cNvSpPr>
            <a:spLocks noGrp="1"/>
          </p:cNvSpPr>
          <p:nvPr>
            <p:ph type="title"/>
          </p:nvPr>
        </p:nvSpPr>
        <p:spPr/>
        <p:txBody>
          <a:bodyPr/>
          <a:lstStyle/>
          <a:p>
            <a:r>
              <a:rPr lang="zh-CN" altLang="en-US" dirty="0" smtClean="0">
                <a:latin typeface="Calibri" pitchFamily="34" charset="0"/>
                <a:ea typeface="宋体" pitchFamily="2" charset="-122"/>
                <a:cs typeface="Calibri" pitchFamily="34" charset="0"/>
              </a:rPr>
              <a:t>区域饮食法</a:t>
            </a:r>
            <a:endParaRPr lang="en-GB" dirty="0">
              <a:latin typeface="Calibri" pitchFamily="34" charset="0"/>
              <a:ea typeface="宋体" pitchFamily="2" charset="-122"/>
              <a:cs typeface="Calibri" pitchFamily="34" charset="0"/>
            </a:endParaRPr>
          </a:p>
        </p:txBody>
      </p:sp>
      <p:sp>
        <p:nvSpPr>
          <p:cNvPr id="3" name="Content Placeholder 2">
            <a:extLst>
              <a:ext uri="{FF2B5EF4-FFF2-40B4-BE49-F238E27FC236}">
                <a16:creationId xmlns:a16="http://schemas.microsoft.com/office/drawing/2014/main" xmlns="" id="{40DA4447-C451-4804-A2D8-FB04EAA7E788}"/>
              </a:ext>
            </a:extLst>
          </p:cNvPr>
          <p:cNvSpPr>
            <a:spLocks noGrp="1"/>
          </p:cNvSpPr>
          <p:nvPr>
            <p:ph idx="1"/>
          </p:nvPr>
        </p:nvSpPr>
        <p:spPr>
          <a:xfrm>
            <a:off x="822959" y="1845734"/>
            <a:ext cx="3548319" cy="4023360"/>
          </a:xfrm>
        </p:spPr>
        <p:txBody>
          <a:bodyPr>
            <a:normAutofit/>
          </a:bodyPr>
          <a:lstStyle/>
          <a:p>
            <a:pPr eaLnBrk="1"/>
            <a:r>
              <a:rPr lang="en-US" sz="1800" dirty="0" smtClean="0">
                <a:latin typeface="Calibri" pitchFamily="34" charset="0"/>
                <a:ea typeface="宋体" pitchFamily="2" charset="-122"/>
                <a:cs typeface="Calibri" pitchFamily="34" charset="0"/>
              </a:rPr>
              <a:t>Barry Sears</a:t>
            </a:r>
            <a:r>
              <a:rPr lang="zh-CN" altLang="en-US" sz="1800" dirty="0" smtClean="0">
                <a:latin typeface="Calibri" pitchFamily="34" charset="0"/>
                <a:ea typeface="宋体" pitchFamily="2" charset="-122"/>
                <a:cs typeface="Calibri" pitchFamily="34" charset="0"/>
              </a:rPr>
              <a:t>博士公布的区域饮食法（</a:t>
            </a:r>
            <a:r>
              <a:rPr lang="en-US" altLang="zh-CN" sz="1800" dirty="0" smtClean="0">
                <a:latin typeface="Calibri" pitchFamily="34" charset="0"/>
                <a:ea typeface="宋体" pitchFamily="2" charset="-122"/>
                <a:cs typeface="Calibri" pitchFamily="34" charset="0"/>
              </a:rPr>
              <a:t>40%</a:t>
            </a:r>
            <a:r>
              <a:rPr lang="zh-CN" altLang="en-US" sz="1800" dirty="0" smtClean="0">
                <a:latin typeface="Calibri" pitchFamily="34" charset="0"/>
                <a:ea typeface="宋体" pitchFamily="2" charset="-122"/>
                <a:cs typeface="Calibri" pitchFamily="34" charset="0"/>
              </a:rPr>
              <a:t>碳水化合物；</a:t>
            </a:r>
            <a:r>
              <a:rPr lang="en-US" altLang="zh-CN" sz="1800" dirty="0" smtClean="0">
                <a:latin typeface="Calibri" pitchFamily="34" charset="0"/>
                <a:ea typeface="宋体" pitchFamily="2" charset="-122"/>
                <a:cs typeface="Calibri" pitchFamily="34" charset="0"/>
              </a:rPr>
              <a:t>30%</a:t>
            </a:r>
            <a:r>
              <a:rPr lang="zh-CN" altLang="en-US" sz="1800" dirty="0" smtClean="0">
                <a:latin typeface="Calibri" pitchFamily="34" charset="0"/>
                <a:ea typeface="宋体" pitchFamily="2" charset="-122"/>
                <a:cs typeface="Calibri" pitchFamily="34" charset="0"/>
              </a:rPr>
              <a:t>脂肪；</a:t>
            </a:r>
            <a:r>
              <a:rPr lang="en-US" altLang="zh-CN" sz="1800" dirty="0" smtClean="0">
                <a:latin typeface="Calibri" pitchFamily="34" charset="0"/>
                <a:ea typeface="宋体" pitchFamily="2" charset="-122"/>
                <a:cs typeface="Calibri" pitchFamily="34" charset="0"/>
              </a:rPr>
              <a:t>30%</a:t>
            </a:r>
            <a:r>
              <a:rPr lang="zh-CN" altLang="en-US" sz="1800" dirty="0" smtClean="0">
                <a:latin typeface="Calibri" pitchFamily="34" charset="0"/>
                <a:ea typeface="宋体" pitchFamily="2" charset="-122"/>
                <a:cs typeface="Calibri" pitchFamily="34" charset="0"/>
              </a:rPr>
              <a:t>蛋白质）推荐“在一天当中每五小时应食用一次对区域饮食有利的正餐或零食，以便为下一个‘时间段’‘设定胰岛素和胰高血糖素比’”。</a:t>
            </a:r>
            <a:endParaRPr lang="en-US" sz="1800" dirty="0">
              <a:latin typeface="Calibri" pitchFamily="34" charset="0"/>
              <a:ea typeface="宋体" pitchFamily="2" charset="-122"/>
              <a:cs typeface="Calibri" pitchFamily="34" charset="0"/>
            </a:endParaRPr>
          </a:p>
          <a:p>
            <a:pPr eaLnBrk="1"/>
            <a:r>
              <a:rPr lang="zh-CN" altLang="en-US" sz="1800" dirty="0" smtClean="0">
                <a:latin typeface="Calibri" pitchFamily="34" charset="0"/>
                <a:ea typeface="宋体" pitchFamily="2" charset="-122"/>
                <a:cs typeface="Calibri" pitchFamily="34" charset="0"/>
              </a:rPr>
              <a:t>他的公司提供量身定制的食物产品（例如“</a:t>
            </a:r>
            <a:r>
              <a:rPr lang="en-US" sz="1800" dirty="0" smtClean="0">
                <a:latin typeface="Calibri" pitchFamily="34" charset="0"/>
                <a:ea typeface="宋体" pitchFamily="2" charset="-122"/>
                <a:cs typeface="Calibri" pitchFamily="34" charset="0"/>
              </a:rPr>
              <a:t>40:30:30</a:t>
            </a:r>
            <a:r>
              <a:rPr lang="zh-CN" altLang="en-US" sz="1800" dirty="0" smtClean="0">
                <a:latin typeface="Calibri" pitchFamily="34" charset="0"/>
                <a:ea typeface="宋体" pitchFamily="2" charset="-122"/>
                <a:cs typeface="Calibri" pitchFamily="34" charset="0"/>
              </a:rPr>
              <a:t>”运动能量棒）。</a:t>
            </a:r>
            <a:endParaRPr lang="en-US" sz="1800" dirty="0">
              <a:latin typeface="Calibri" pitchFamily="34" charset="0"/>
              <a:ea typeface="宋体" pitchFamily="2" charset="-122"/>
              <a:cs typeface="Calibri" pitchFamily="34" charset="0"/>
            </a:endParaRPr>
          </a:p>
          <a:p>
            <a:pPr eaLnBrk="1"/>
            <a:r>
              <a:rPr lang="zh-CN" altLang="en-US" sz="1800" dirty="0" smtClean="0">
                <a:latin typeface="Calibri" pitchFamily="34" charset="0"/>
                <a:ea typeface="宋体" pitchFamily="2" charset="-122"/>
                <a:cs typeface="Calibri" pitchFamily="34" charset="0"/>
              </a:rPr>
              <a:t>被顶级耐力运动员所推崇。</a:t>
            </a:r>
            <a:endParaRPr lang="en-GB" sz="1800" dirty="0">
              <a:latin typeface="Calibri" pitchFamily="34" charset="0"/>
              <a:ea typeface="宋体" pitchFamily="2" charset="-122"/>
              <a:cs typeface="Calibri" pitchFamily="34" charset="0"/>
            </a:endParaRPr>
          </a:p>
        </p:txBody>
      </p:sp>
      <p:sp>
        <p:nvSpPr>
          <p:cNvPr id="4" name="文字方塊 3"/>
          <p:cNvSpPr txBox="1"/>
          <p:nvPr/>
        </p:nvSpPr>
        <p:spPr>
          <a:xfrm>
            <a:off x="4504381" y="2564752"/>
            <a:ext cx="2360962" cy="2308324"/>
          </a:xfrm>
          <a:prstGeom prst="rect">
            <a:avLst/>
          </a:prstGeom>
          <a:solidFill>
            <a:srgbClr val="C6D9F1">
              <a:alpha val="50196"/>
            </a:srgbClr>
          </a:solidFill>
        </p:spPr>
        <p:txBody>
          <a:bodyPr wrap="square" rtlCol="0">
            <a:spAutoFit/>
          </a:bodyPr>
          <a:lstStyle/>
          <a:p>
            <a:r>
              <a:rPr lang="zh-CN" altLang="en-US" b="1" dirty="0">
                <a:latin typeface="Calibri" pitchFamily="34" charset="0"/>
                <a:ea typeface="宋体" pitchFamily="2" charset="-122"/>
                <a:cs typeface="Calibri" pitchFamily="34" charset="0"/>
              </a:rPr>
              <a:t>适用于男性的典型的区域</a:t>
            </a:r>
            <a:r>
              <a:rPr lang="zh-CN" altLang="en-US" b="1" dirty="0" smtClean="0">
                <a:latin typeface="Calibri" pitchFamily="34" charset="0"/>
                <a:ea typeface="宋体" pitchFamily="2" charset="-122"/>
                <a:cs typeface="Calibri" pitchFamily="34" charset="0"/>
              </a:rPr>
              <a:t>膳食</a:t>
            </a:r>
            <a:endParaRPr lang="en-US" altLang="zh-CN" b="1" dirty="0" smtClean="0">
              <a:latin typeface="Calibri" pitchFamily="34" charset="0"/>
              <a:ea typeface="宋体" pitchFamily="2" charset="-122"/>
              <a:cs typeface="Calibri" pitchFamily="34" charset="0"/>
            </a:endParaRPr>
          </a:p>
          <a:p>
            <a:endParaRPr lang="en-US" altLang="zh-CN" b="1" dirty="0">
              <a:latin typeface="Calibri" pitchFamily="34" charset="0"/>
              <a:ea typeface="宋体" pitchFamily="2" charset="-122"/>
              <a:cs typeface="Calibri" pitchFamily="34" charset="0"/>
            </a:endParaRPr>
          </a:p>
          <a:p>
            <a:r>
              <a:rPr lang="en-US" altLang="zh-CN" dirty="0">
                <a:latin typeface="Calibri" pitchFamily="34" charset="0"/>
                <a:ea typeface="宋体" pitchFamily="2" charset="-122"/>
                <a:cs typeface="Calibri" pitchFamily="34" charset="0"/>
              </a:rPr>
              <a:t>1</a:t>
            </a:r>
            <a:r>
              <a:rPr lang="zh-CN" altLang="en-US" dirty="0">
                <a:latin typeface="Calibri" pitchFamily="34" charset="0"/>
                <a:ea typeface="宋体" pitchFamily="2" charset="-122"/>
                <a:cs typeface="Calibri" pitchFamily="34" charset="0"/>
              </a:rPr>
              <a:t>迷你区块（</a:t>
            </a:r>
            <a:r>
              <a:rPr lang="en-US" altLang="zh-CN" dirty="0" smtClean="0">
                <a:latin typeface="Calibri" pitchFamily="34" charset="0"/>
                <a:ea typeface="宋体" pitchFamily="2" charset="-122"/>
                <a:cs typeface="Calibri" pitchFamily="34" charset="0"/>
              </a:rPr>
              <a:t>9 </a:t>
            </a:r>
            <a:r>
              <a:rPr lang="zh-CN" altLang="en-US" dirty="0" smtClean="0">
                <a:latin typeface="Calibri" pitchFamily="34" charset="0"/>
                <a:ea typeface="宋体" pitchFamily="2" charset="-122"/>
                <a:cs typeface="Calibri" pitchFamily="34" charset="0"/>
              </a:rPr>
              <a:t>格令）</a:t>
            </a:r>
            <a:r>
              <a:rPr lang="zh-CN" altLang="en-US" dirty="0">
                <a:latin typeface="Calibri" pitchFamily="34" charset="0"/>
                <a:ea typeface="宋体" pitchFamily="2" charset="-122"/>
                <a:cs typeface="Calibri" pitchFamily="34" charset="0"/>
              </a:rPr>
              <a:t>碳水化合物，</a:t>
            </a:r>
            <a:r>
              <a:rPr lang="en-US" altLang="zh-CN" dirty="0">
                <a:latin typeface="Calibri" pitchFamily="34" charset="0"/>
                <a:ea typeface="宋体" pitchFamily="2" charset="-122"/>
                <a:cs typeface="Calibri" pitchFamily="34" charset="0"/>
              </a:rPr>
              <a:t>1</a:t>
            </a:r>
            <a:r>
              <a:rPr lang="zh-CN" altLang="en-US" dirty="0">
                <a:latin typeface="Calibri" pitchFamily="34" charset="0"/>
                <a:ea typeface="宋体" pitchFamily="2" charset="-122"/>
                <a:cs typeface="Calibri" pitchFamily="34" charset="0"/>
              </a:rPr>
              <a:t>迷你区块（</a:t>
            </a:r>
            <a:r>
              <a:rPr lang="en-US" altLang="zh-CN" dirty="0" smtClean="0">
                <a:latin typeface="Calibri" pitchFamily="34" charset="0"/>
                <a:ea typeface="宋体" pitchFamily="2" charset="-122"/>
                <a:cs typeface="Calibri" pitchFamily="34" charset="0"/>
              </a:rPr>
              <a:t>7 </a:t>
            </a:r>
            <a:r>
              <a:rPr lang="zh-CN" altLang="en-US" dirty="0" smtClean="0">
                <a:latin typeface="Calibri" pitchFamily="34" charset="0"/>
                <a:ea typeface="宋体" pitchFamily="2" charset="-122"/>
                <a:cs typeface="Calibri" pitchFamily="34" charset="0"/>
              </a:rPr>
              <a:t>格</a:t>
            </a:r>
            <a:r>
              <a:rPr lang="zh-CN" altLang="en-US" dirty="0">
                <a:latin typeface="Calibri" pitchFamily="34" charset="0"/>
                <a:ea typeface="宋体" pitchFamily="2" charset="-122"/>
                <a:cs typeface="Calibri" pitchFamily="34" charset="0"/>
              </a:rPr>
              <a:t>令</a:t>
            </a:r>
            <a:r>
              <a:rPr lang="zh-CN" altLang="en-US" dirty="0" smtClean="0">
                <a:latin typeface="Calibri" pitchFamily="34" charset="0"/>
                <a:ea typeface="宋体" pitchFamily="2" charset="-122"/>
                <a:cs typeface="Calibri" pitchFamily="34" charset="0"/>
              </a:rPr>
              <a:t>）</a:t>
            </a:r>
            <a:r>
              <a:rPr lang="zh-CN" altLang="en-US" dirty="0">
                <a:latin typeface="Calibri" pitchFamily="34" charset="0"/>
                <a:ea typeface="宋体" pitchFamily="2" charset="-122"/>
                <a:cs typeface="Calibri" pitchFamily="34" charset="0"/>
              </a:rPr>
              <a:t>蛋白质，</a:t>
            </a:r>
            <a:r>
              <a:rPr lang="en-US" altLang="zh-CN" dirty="0">
                <a:latin typeface="Calibri" pitchFamily="34" charset="0"/>
                <a:ea typeface="宋体" pitchFamily="2" charset="-122"/>
                <a:cs typeface="Calibri" pitchFamily="34" charset="0"/>
              </a:rPr>
              <a:t>1</a:t>
            </a:r>
            <a:r>
              <a:rPr lang="zh-CN" altLang="en-US" dirty="0">
                <a:latin typeface="Calibri" pitchFamily="34" charset="0"/>
                <a:ea typeface="宋体" pitchFamily="2" charset="-122"/>
                <a:cs typeface="Calibri" pitchFamily="34" charset="0"/>
              </a:rPr>
              <a:t>迷你区块（</a:t>
            </a:r>
            <a:r>
              <a:rPr lang="en-US" altLang="zh-CN" dirty="0" smtClean="0">
                <a:latin typeface="Calibri" pitchFamily="34" charset="0"/>
                <a:ea typeface="宋体" pitchFamily="2" charset="-122"/>
                <a:cs typeface="Calibri" pitchFamily="34" charset="0"/>
              </a:rPr>
              <a:t>3 </a:t>
            </a:r>
            <a:r>
              <a:rPr lang="zh-CN" altLang="en-US" dirty="0" smtClean="0">
                <a:latin typeface="Calibri" pitchFamily="34" charset="0"/>
                <a:ea typeface="宋体" pitchFamily="2" charset="-122"/>
                <a:cs typeface="Calibri" pitchFamily="34" charset="0"/>
              </a:rPr>
              <a:t>格</a:t>
            </a:r>
            <a:r>
              <a:rPr lang="zh-CN" altLang="en-US" dirty="0">
                <a:latin typeface="Calibri" pitchFamily="34" charset="0"/>
                <a:ea typeface="宋体" pitchFamily="2" charset="-122"/>
                <a:cs typeface="Calibri" pitchFamily="34" charset="0"/>
              </a:rPr>
              <a:t>令</a:t>
            </a:r>
            <a:r>
              <a:rPr lang="zh-CN" altLang="en-US" dirty="0" smtClean="0">
                <a:latin typeface="Calibri" pitchFamily="34" charset="0"/>
                <a:ea typeface="宋体" pitchFamily="2" charset="-122"/>
                <a:cs typeface="Calibri" pitchFamily="34" charset="0"/>
              </a:rPr>
              <a:t>）脂肪</a:t>
            </a:r>
            <a:endParaRPr lang="en-US" altLang="zh-CN" dirty="0" smtClean="0">
              <a:latin typeface="Calibri" pitchFamily="34" charset="0"/>
              <a:ea typeface="宋体" pitchFamily="2" charset="-122"/>
              <a:cs typeface="Calibri" pitchFamily="34" charset="0"/>
            </a:endParaRPr>
          </a:p>
        </p:txBody>
      </p:sp>
      <p:sp>
        <p:nvSpPr>
          <p:cNvPr id="6" name="文字方塊 5"/>
          <p:cNvSpPr txBox="1"/>
          <p:nvPr/>
        </p:nvSpPr>
        <p:spPr>
          <a:xfrm>
            <a:off x="6832601" y="2564752"/>
            <a:ext cx="2360962" cy="2308324"/>
          </a:xfrm>
          <a:prstGeom prst="rect">
            <a:avLst/>
          </a:prstGeom>
          <a:solidFill>
            <a:srgbClr val="C6D9F1">
              <a:alpha val="50196"/>
            </a:srgbClr>
          </a:solidFill>
        </p:spPr>
        <p:txBody>
          <a:bodyPr wrap="square" rtlCol="0">
            <a:spAutoFit/>
          </a:bodyPr>
          <a:lstStyle/>
          <a:p>
            <a:r>
              <a:rPr lang="zh-CN" altLang="en-US" b="1" dirty="0">
                <a:latin typeface="Calibri" pitchFamily="34" charset="0"/>
                <a:ea typeface="宋体" pitchFamily="2" charset="-122"/>
                <a:cs typeface="Calibri" pitchFamily="34" charset="0"/>
              </a:rPr>
              <a:t>适用于女性的典型的区域膳食</a:t>
            </a:r>
            <a:endParaRPr lang="en-US" altLang="zh-CN" b="1" dirty="0">
              <a:latin typeface="Calibri" pitchFamily="34" charset="0"/>
              <a:ea typeface="宋体" pitchFamily="2" charset="-122"/>
              <a:cs typeface="Calibri" pitchFamily="34" charset="0"/>
            </a:endParaRPr>
          </a:p>
          <a:p>
            <a:endParaRPr lang="en-US" altLang="zh-CN" dirty="0" smtClean="0">
              <a:latin typeface="Calibri" pitchFamily="34" charset="0"/>
              <a:ea typeface="宋体" pitchFamily="2" charset="-122"/>
              <a:cs typeface="Calibri" pitchFamily="34" charset="0"/>
            </a:endParaRPr>
          </a:p>
          <a:p>
            <a:r>
              <a:rPr lang="en-US" altLang="zh-CN" dirty="0" smtClean="0">
                <a:latin typeface="Calibri" pitchFamily="34" charset="0"/>
                <a:ea typeface="宋体" pitchFamily="2" charset="-122"/>
                <a:cs typeface="Calibri" pitchFamily="34" charset="0"/>
              </a:rPr>
              <a:t>1</a:t>
            </a:r>
            <a:r>
              <a:rPr lang="zh-CN" altLang="en-US" dirty="0">
                <a:latin typeface="Calibri" pitchFamily="34" charset="0"/>
                <a:ea typeface="宋体" pitchFamily="2" charset="-122"/>
                <a:cs typeface="Calibri" pitchFamily="34" charset="0"/>
              </a:rPr>
              <a:t>迷你区块（</a:t>
            </a:r>
            <a:r>
              <a:rPr lang="en-US" altLang="zh-CN" dirty="0">
                <a:latin typeface="Calibri" pitchFamily="34" charset="0"/>
                <a:ea typeface="宋体" pitchFamily="2" charset="-122"/>
                <a:cs typeface="Calibri" pitchFamily="34" charset="0"/>
              </a:rPr>
              <a:t>9 </a:t>
            </a:r>
            <a:r>
              <a:rPr lang="zh-CN" altLang="en-US" dirty="0" smtClean="0">
                <a:latin typeface="Calibri" pitchFamily="34" charset="0"/>
                <a:ea typeface="宋体" pitchFamily="2" charset="-122"/>
                <a:cs typeface="Calibri" pitchFamily="34" charset="0"/>
              </a:rPr>
              <a:t>格</a:t>
            </a:r>
            <a:r>
              <a:rPr lang="zh-CN" altLang="en-US" dirty="0">
                <a:latin typeface="Calibri" pitchFamily="34" charset="0"/>
                <a:ea typeface="宋体" pitchFamily="2" charset="-122"/>
                <a:cs typeface="Calibri" pitchFamily="34" charset="0"/>
              </a:rPr>
              <a:t>令</a:t>
            </a:r>
            <a:r>
              <a:rPr lang="zh-CN" altLang="en-US" dirty="0" smtClean="0">
                <a:latin typeface="Calibri" pitchFamily="34" charset="0"/>
                <a:ea typeface="宋体" pitchFamily="2" charset="-122"/>
                <a:cs typeface="Calibri" pitchFamily="34" charset="0"/>
              </a:rPr>
              <a:t>）</a:t>
            </a:r>
            <a:r>
              <a:rPr lang="zh-CN" altLang="en-US" dirty="0">
                <a:latin typeface="Calibri" pitchFamily="34" charset="0"/>
                <a:ea typeface="宋体" pitchFamily="2" charset="-122"/>
                <a:cs typeface="Calibri" pitchFamily="34" charset="0"/>
              </a:rPr>
              <a:t>碳水化合物，</a:t>
            </a:r>
            <a:r>
              <a:rPr lang="en-US" altLang="zh-CN" dirty="0">
                <a:latin typeface="Calibri" pitchFamily="34" charset="0"/>
                <a:ea typeface="宋体" pitchFamily="2" charset="-122"/>
                <a:cs typeface="Calibri" pitchFamily="34" charset="0"/>
              </a:rPr>
              <a:t>1</a:t>
            </a:r>
            <a:r>
              <a:rPr lang="zh-CN" altLang="en-US" dirty="0">
                <a:latin typeface="Calibri" pitchFamily="34" charset="0"/>
                <a:ea typeface="宋体" pitchFamily="2" charset="-122"/>
                <a:cs typeface="Calibri" pitchFamily="34" charset="0"/>
              </a:rPr>
              <a:t>迷你区块（</a:t>
            </a:r>
            <a:r>
              <a:rPr lang="en-US" altLang="zh-CN" dirty="0" smtClean="0">
                <a:latin typeface="Calibri" pitchFamily="34" charset="0"/>
                <a:ea typeface="宋体" pitchFamily="2" charset="-122"/>
                <a:cs typeface="Calibri" pitchFamily="34" charset="0"/>
              </a:rPr>
              <a:t>7</a:t>
            </a:r>
            <a:r>
              <a:rPr lang="en-US" altLang="zh-CN" dirty="0">
                <a:latin typeface="Calibri" pitchFamily="34" charset="0"/>
                <a:ea typeface="宋体" pitchFamily="2" charset="-122"/>
                <a:cs typeface="Calibri" pitchFamily="34" charset="0"/>
              </a:rPr>
              <a:t> </a:t>
            </a:r>
            <a:r>
              <a:rPr lang="zh-CN" altLang="en-US" dirty="0">
                <a:latin typeface="Calibri" pitchFamily="34" charset="0"/>
                <a:ea typeface="宋体" pitchFamily="2" charset="-122"/>
                <a:cs typeface="Calibri" pitchFamily="34" charset="0"/>
              </a:rPr>
              <a:t>格令</a:t>
            </a:r>
            <a:r>
              <a:rPr lang="zh-CN" altLang="en-US" dirty="0" smtClean="0">
                <a:latin typeface="Calibri" pitchFamily="34" charset="0"/>
                <a:ea typeface="宋体" pitchFamily="2" charset="-122"/>
                <a:cs typeface="Calibri" pitchFamily="34" charset="0"/>
              </a:rPr>
              <a:t>）</a:t>
            </a:r>
            <a:r>
              <a:rPr lang="zh-CN" altLang="en-US" dirty="0">
                <a:latin typeface="Calibri" pitchFamily="34" charset="0"/>
                <a:ea typeface="宋体" pitchFamily="2" charset="-122"/>
                <a:cs typeface="Calibri" pitchFamily="34" charset="0"/>
              </a:rPr>
              <a:t>蛋白质，</a:t>
            </a:r>
            <a:r>
              <a:rPr lang="en-US" altLang="zh-CN" dirty="0">
                <a:latin typeface="Calibri" pitchFamily="34" charset="0"/>
                <a:ea typeface="宋体" pitchFamily="2" charset="-122"/>
                <a:cs typeface="Calibri" pitchFamily="34" charset="0"/>
              </a:rPr>
              <a:t>1</a:t>
            </a:r>
            <a:r>
              <a:rPr lang="zh-CN" altLang="en-US" dirty="0">
                <a:latin typeface="Calibri" pitchFamily="34" charset="0"/>
                <a:ea typeface="宋体" pitchFamily="2" charset="-122"/>
                <a:cs typeface="Calibri" pitchFamily="34" charset="0"/>
              </a:rPr>
              <a:t>迷你区块（</a:t>
            </a:r>
            <a:r>
              <a:rPr lang="en-US" altLang="zh-CN" dirty="0" smtClean="0">
                <a:latin typeface="Calibri" pitchFamily="34" charset="0"/>
                <a:ea typeface="宋体" pitchFamily="2" charset="-122"/>
                <a:cs typeface="Calibri" pitchFamily="34" charset="0"/>
              </a:rPr>
              <a:t>3 </a:t>
            </a:r>
            <a:r>
              <a:rPr lang="zh-CN" altLang="en-US" dirty="0" smtClean="0">
                <a:latin typeface="Calibri" pitchFamily="34" charset="0"/>
                <a:ea typeface="宋体" pitchFamily="2" charset="-122"/>
                <a:cs typeface="Calibri" pitchFamily="34" charset="0"/>
              </a:rPr>
              <a:t>格</a:t>
            </a:r>
            <a:r>
              <a:rPr lang="zh-CN" altLang="en-US" dirty="0">
                <a:latin typeface="Calibri" pitchFamily="34" charset="0"/>
                <a:ea typeface="宋体" pitchFamily="2" charset="-122"/>
                <a:cs typeface="Calibri" pitchFamily="34" charset="0"/>
              </a:rPr>
              <a:t>令</a:t>
            </a:r>
            <a:r>
              <a:rPr lang="zh-CN" altLang="en-US" dirty="0" smtClean="0">
                <a:latin typeface="Calibri" pitchFamily="34" charset="0"/>
                <a:ea typeface="宋体" pitchFamily="2" charset="-122"/>
                <a:cs typeface="Calibri" pitchFamily="34" charset="0"/>
              </a:rPr>
              <a:t>）</a:t>
            </a:r>
            <a:r>
              <a:rPr lang="zh-CN" altLang="en-US" dirty="0">
                <a:latin typeface="Calibri" pitchFamily="34" charset="0"/>
                <a:ea typeface="宋体" pitchFamily="2" charset="-122"/>
                <a:cs typeface="Calibri" pitchFamily="34" charset="0"/>
              </a:rPr>
              <a:t>脂肪</a:t>
            </a:r>
            <a:endParaRPr lang="en-US" altLang="zh-CN" dirty="0">
              <a:latin typeface="Calibri" pitchFamily="34" charset="0"/>
              <a:ea typeface="宋体" pitchFamily="2" charset="-122"/>
              <a:cs typeface="Calibri" pitchFamily="34" charset="0"/>
            </a:endParaRPr>
          </a:p>
        </p:txBody>
      </p:sp>
    </p:spTree>
    <p:extLst>
      <p:ext uri="{BB962C8B-B14F-4D97-AF65-F5344CB8AC3E}">
        <p14:creationId xmlns:p14="http://schemas.microsoft.com/office/powerpoint/2010/main" val="2773582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226282-6A73-44CF-94E9-9C03B30561DF}"/>
              </a:ext>
            </a:extLst>
          </p:cNvPr>
          <p:cNvSpPr>
            <a:spLocks noGrp="1"/>
          </p:cNvSpPr>
          <p:nvPr>
            <p:ph type="title"/>
          </p:nvPr>
        </p:nvSpPr>
        <p:spPr>
          <a:xfrm>
            <a:off x="-828600" y="67607"/>
            <a:ext cx="8229600" cy="1143000"/>
          </a:xfrm>
        </p:spPr>
        <p:txBody>
          <a:bodyPr/>
          <a:lstStyle/>
          <a:p>
            <a:r>
              <a:rPr lang="zh-CN" altLang="en-US" dirty="0" smtClean="0">
                <a:latin typeface="宋体" pitchFamily="2" charset="-122"/>
                <a:ea typeface="宋体" pitchFamily="2" charset="-122"/>
              </a:rPr>
              <a:t>生酮饮食</a:t>
            </a:r>
            <a:endParaRPr lang="en-GB" dirty="0">
              <a:latin typeface="宋体" pitchFamily="2" charset="-122"/>
              <a:ea typeface="宋体" pitchFamily="2" charset="-122"/>
            </a:endParaRPr>
          </a:p>
        </p:txBody>
      </p:sp>
      <p:sp>
        <p:nvSpPr>
          <p:cNvPr id="3" name="Content Placeholder 2">
            <a:extLst>
              <a:ext uri="{FF2B5EF4-FFF2-40B4-BE49-F238E27FC236}">
                <a16:creationId xmlns:a16="http://schemas.microsoft.com/office/drawing/2014/main" xmlns="" id="{CD66DF2D-1DE9-425D-B901-C6A9856B0DE5}"/>
              </a:ext>
            </a:extLst>
          </p:cNvPr>
          <p:cNvSpPr>
            <a:spLocks noGrp="1"/>
          </p:cNvSpPr>
          <p:nvPr>
            <p:ph idx="1"/>
          </p:nvPr>
        </p:nvSpPr>
        <p:spPr>
          <a:xfrm>
            <a:off x="822959" y="1845734"/>
            <a:ext cx="3804797" cy="4410100"/>
          </a:xfrm>
        </p:spPr>
        <p:txBody>
          <a:bodyPr>
            <a:normAutofit fontScale="92500"/>
          </a:bodyPr>
          <a:lstStyle/>
          <a:p>
            <a:pPr eaLnBrk="1"/>
            <a:r>
              <a:rPr lang="zh-CN" altLang="en-US" sz="2600" dirty="0" smtClean="0">
                <a:latin typeface="宋体" pitchFamily="2" charset="-122"/>
                <a:ea typeface="宋体" pitchFamily="2" charset="-122"/>
              </a:rPr>
              <a:t>高脂肪、有足够蛋白质、低碳水化合物的饮食方式，在医学上主要被用于治疗难治性（很难</a:t>
            </a:r>
            <a:r>
              <a:rPr lang="zh-CN" altLang="en-US" sz="2600" dirty="0">
                <a:latin typeface="宋体" pitchFamily="2" charset="-122"/>
                <a:ea typeface="宋体" pitchFamily="2" charset="-122"/>
              </a:rPr>
              <a:t>控制</a:t>
            </a:r>
            <a:r>
              <a:rPr lang="zh-CN" altLang="en-US" sz="2600" dirty="0" smtClean="0">
                <a:latin typeface="宋体" pitchFamily="2" charset="-122"/>
                <a:ea typeface="宋体" pitchFamily="2" charset="-122"/>
              </a:rPr>
              <a:t>的）儿童癫痫</a:t>
            </a:r>
            <a:endParaRPr lang="en-US" sz="2600" dirty="0">
              <a:latin typeface="宋体" pitchFamily="2" charset="-122"/>
              <a:ea typeface="宋体" pitchFamily="2" charset="-122"/>
            </a:endParaRPr>
          </a:p>
          <a:p>
            <a:pPr eaLnBrk="1"/>
            <a:r>
              <a:rPr lang="zh-CN" altLang="en-US" sz="2600" dirty="0" smtClean="0">
                <a:latin typeface="宋体" pitchFamily="2" charset="-122"/>
                <a:ea typeface="宋体" pitchFamily="2" charset="-122"/>
              </a:rPr>
              <a:t>这一饮食方式迫使身体燃烧脂肪而不是碳水化合物</a:t>
            </a:r>
            <a:endParaRPr lang="en-US" sz="2600" dirty="0">
              <a:latin typeface="宋体" pitchFamily="2" charset="-122"/>
              <a:ea typeface="宋体" pitchFamily="2" charset="-122"/>
            </a:endParaRPr>
          </a:p>
          <a:p>
            <a:pPr eaLnBrk="1"/>
            <a:r>
              <a:rPr lang="zh-CN" altLang="en-US" sz="2600" dirty="0" smtClean="0">
                <a:latin typeface="宋体" pitchFamily="2" charset="-122"/>
                <a:ea typeface="宋体" pitchFamily="2" charset="-122"/>
              </a:rPr>
              <a:t>如果饮食中的碳水化合物很少，肝脏会将脂肪转化为脂肪酸和酮体</a:t>
            </a:r>
            <a:endParaRPr lang="en-US" sz="2600" dirty="0">
              <a:latin typeface="宋体" pitchFamily="2" charset="-122"/>
              <a:ea typeface="宋体" pitchFamily="2" charset="-122"/>
            </a:endParaRPr>
          </a:p>
          <a:p>
            <a:pPr marL="0" indent="0">
              <a:buNone/>
            </a:pPr>
            <a:endParaRPr lang="en-GB" dirty="0">
              <a:latin typeface="宋体" pitchFamily="2" charset="-122"/>
              <a:ea typeface="宋体" pitchFamily="2" charset="-122"/>
            </a:endParaRPr>
          </a:p>
        </p:txBody>
      </p:sp>
      <p:pic>
        <p:nvPicPr>
          <p:cNvPr id="12292" name="Picture 4" descr="ketogenic diet的圖片搜尋結果">
            <a:extLst>
              <a:ext uri="{FF2B5EF4-FFF2-40B4-BE49-F238E27FC236}">
                <a16:creationId xmlns:a16="http://schemas.microsoft.com/office/drawing/2014/main" xmlns="" id="{B131C029-6AED-4AE1-B5F7-05DBB9402C0A}"/>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881179" y="-72008"/>
            <a:ext cx="3317361" cy="3356992"/>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4627756" y="3305160"/>
            <a:ext cx="3824208" cy="3139321"/>
          </a:xfrm>
          <a:prstGeom prst="rect">
            <a:avLst/>
          </a:prstGeom>
          <a:solidFill>
            <a:srgbClr val="C6D9F1">
              <a:alpha val="50196"/>
            </a:srgbClr>
          </a:solidFill>
        </p:spPr>
        <p:txBody>
          <a:bodyPr wrap="square" rtlCol="0">
            <a:spAutoFit/>
          </a:bodyPr>
          <a:lstStyle/>
          <a:p>
            <a:r>
              <a:rPr lang="zh-CN" altLang="en-US" b="1" dirty="0">
                <a:latin typeface="宋体" pitchFamily="2" charset="-122"/>
                <a:ea typeface="宋体" pitchFamily="2" charset="-122"/>
              </a:rPr>
              <a:t>生酮饮食食物金字塔</a:t>
            </a:r>
            <a:endParaRPr lang="en-US" altLang="zh-CN" b="1" dirty="0">
              <a:latin typeface="宋体" pitchFamily="2" charset="-122"/>
              <a:ea typeface="宋体" pitchFamily="2" charset="-122"/>
            </a:endParaRPr>
          </a:p>
          <a:p>
            <a:endParaRPr lang="en-US" altLang="zh-CN" dirty="0" smtClean="0">
              <a:latin typeface="宋体" pitchFamily="2" charset="-122"/>
              <a:ea typeface="宋体" pitchFamily="2" charset="-122"/>
            </a:endParaRPr>
          </a:p>
          <a:p>
            <a:r>
              <a:rPr lang="zh-CN" altLang="en-US" dirty="0" smtClean="0">
                <a:latin typeface="宋体" pitchFamily="2" charset="-122"/>
                <a:ea typeface="宋体" pitchFamily="2" charset="-122"/>
              </a:rPr>
              <a:t>坚</a:t>
            </a:r>
            <a:r>
              <a:rPr lang="zh-CN" altLang="en-US" dirty="0">
                <a:latin typeface="宋体" pitchFamily="2" charset="-122"/>
                <a:ea typeface="宋体" pitchFamily="2" charset="-122"/>
              </a:rPr>
              <a:t>果和种子</a:t>
            </a:r>
            <a:endParaRPr lang="en-US" altLang="zh-CN" dirty="0">
              <a:latin typeface="宋体" pitchFamily="2" charset="-122"/>
              <a:ea typeface="宋体" pitchFamily="2" charset="-122"/>
            </a:endParaRPr>
          </a:p>
          <a:p>
            <a:r>
              <a:rPr lang="zh-CN" altLang="en-US" dirty="0">
                <a:latin typeface="宋体" pitchFamily="2" charset="-122"/>
                <a:ea typeface="宋体" pitchFamily="2" charset="-122"/>
              </a:rPr>
              <a:t>绿色蔬菜</a:t>
            </a:r>
            <a:endParaRPr lang="en-US" altLang="zh-CN" dirty="0">
              <a:latin typeface="宋体" pitchFamily="2" charset="-122"/>
              <a:ea typeface="宋体" pitchFamily="2" charset="-122"/>
            </a:endParaRPr>
          </a:p>
          <a:p>
            <a:r>
              <a:rPr lang="zh-CN" altLang="en-US" dirty="0">
                <a:latin typeface="宋体" pitchFamily="2" charset="-122"/>
                <a:ea typeface="宋体" pitchFamily="2" charset="-122"/>
              </a:rPr>
              <a:t>蛋和奶制品</a:t>
            </a:r>
            <a:endParaRPr lang="en-US" altLang="zh-CN" dirty="0">
              <a:latin typeface="宋体" pitchFamily="2" charset="-122"/>
              <a:ea typeface="宋体" pitchFamily="2" charset="-122"/>
            </a:endParaRPr>
          </a:p>
          <a:p>
            <a:r>
              <a:rPr lang="zh-CN" altLang="en-US" dirty="0">
                <a:latin typeface="宋体" pitchFamily="2" charset="-122"/>
                <a:ea typeface="宋体" pitchFamily="2" charset="-122"/>
              </a:rPr>
              <a:t>浆果</a:t>
            </a:r>
            <a:endParaRPr lang="en-US" altLang="zh-CN" dirty="0">
              <a:latin typeface="宋体" pitchFamily="2" charset="-122"/>
              <a:ea typeface="宋体" pitchFamily="2" charset="-122"/>
            </a:endParaRPr>
          </a:p>
          <a:p>
            <a:r>
              <a:rPr lang="zh-CN" altLang="en-US" dirty="0">
                <a:latin typeface="宋体" pitchFamily="2" charset="-122"/>
                <a:ea typeface="宋体" pitchFamily="2" charset="-122"/>
              </a:rPr>
              <a:t>一些非绿色蔬菜</a:t>
            </a:r>
            <a:endParaRPr lang="en-US" altLang="zh-CN" dirty="0">
              <a:latin typeface="宋体" pitchFamily="2" charset="-122"/>
              <a:ea typeface="宋体" pitchFamily="2" charset="-122"/>
            </a:endParaRPr>
          </a:p>
          <a:p>
            <a:r>
              <a:rPr lang="zh-CN" altLang="en-US" dirty="0">
                <a:latin typeface="宋体" pitchFamily="2" charset="-122"/>
                <a:ea typeface="宋体" pitchFamily="2" charset="-122"/>
              </a:rPr>
              <a:t>油</a:t>
            </a:r>
            <a:endParaRPr lang="en-US" altLang="zh-CN" dirty="0">
              <a:latin typeface="宋体" pitchFamily="2" charset="-122"/>
              <a:ea typeface="宋体" pitchFamily="2" charset="-122"/>
            </a:endParaRPr>
          </a:p>
          <a:p>
            <a:r>
              <a:rPr lang="zh-CN" altLang="en-US" dirty="0">
                <a:latin typeface="宋体" pitchFamily="2" charset="-122"/>
                <a:ea typeface="宋体" pitchFamily="2" charset="-122"/>
              </a:rPr>
              <a:t>肉</a:t>
            </a:r>
            <a:endParaRPr lang="en-US" altLang="zh-CN" dirty="0">
              <a:latin typeface="宋体" pitchFamily="2" charset="-122"/>
              <a:ea typeface="宋体" pitchFamily="2" charset="-122"/>
            </a:endParaRPr>
          </a:p>
          <a:p>
            <a:r>
              <a:rPr lang="zh-CN" altLang="en-US" dirty="0">
                <a:latin typeface="宋体" pitchFamily="2" charset="-122"/>
                <a:ea typeface="宋体" pitchFamily="2" charset="-122"/>
              </a:rPr>
              <a:t>不能吃：面</a:t>
            </a:r>
            <a:r>
              <a:rPr lang="zh-CN" altLang="en-US" dirty="0" smtClean="0">
                <a:latin typeface="宋体" pitchFamily="2" charset="-122"/>
                <a:ea typeface="宋体" pitchFamily="2" charset="-122"/>
              </a:rPr>
              <a:t>包、意面、糖、牛奶、玉米、豆类、米</a:t>
            </a:r>
            <a:r>
              <a:rPr lang="zh-CN" altLang="en-US" dirty="0">
                <a:latin typeface="宋体" pitchFamily="2" charset="-122"/>
                <a:ea typeface="宋体" pitchFamily="2" charset="-122"/>
              </a:rPr>
              <a:t>饭</a:t>
            </a:r>
            <a:endParaRPr lang="en-US" altLang="zh-CN" dirty="0">
              <a:latin typeface="宋体" pitchFamily="2" charset="-122"/>
              <a:ea typeface="宋体" pitchFamily="2" charset="-122"/>
            </a:endParaRPr>
          </a:p>
        </p:txBody>
      </p:sp>
    </p:spTree>
    <p:extLst>
      <p:ext uri="{BB962C8B-B14F-4D97-AF65-F5344CB8AC3E}">
        <p14:creationId xmlns:p14="http://schemas.microsoft.com/office/powerpoint/2010/main" val="91245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226282-6A73-44CF-94E9-9C03B30561DF}"/>
              </a:ext>
            </a:extLst>
          </p:cNvPr>
          <p:cNvSpPr>
            <a:spLocks noGrp="1"/>
          </p:cNvSpPr>
          <p:nvPr>
            <p:ph type="title"/>
          </p:nvPr>
        </p:nvSpPr>
        <p:spPr/>
        <p:txBody>
          <a:bodyPr/>
          <a:lstStyle/>
          <a:p>
            <a:r>
              <a:rPr lang="zh-CN" altLang="en-US" dirty="0" smtClean="0">
                <a:latin typeface="宋体" pitchFamily="2" charset="-122"/>
                <a:ea typeface="宋体" pitchFamily="2" charset="-122"/>
              </a:rPr>
              <a:t>生酮饮食</a:t>
            </a:r>
            <a:endParaRPr lang="en-GB" dirty="0">
              <a:latin typeface="宋体" pitchFamily="2" charset="-122"/>
              <a:ea typeface="宋体" pitchFamily="2" charset="-122"/>
            </a:endParaRPr>
          </a:p>
        </p:txBody>
      </p:sp>
      <p:sp>
        <p:nvSpPr>
          <p:cNvPr id="3" name="Content Placeholder 2">
            <a:extLst>
              <a:ext uri="{FF2B5EF4-FFF2-40B4-BE49-F238E27FC236}">
                <a16:creationId xmlns:a16="http://schemas.microsoft.com/office/drawing/2014/main" xmlns="" id="{CD66DF2D-1DE9-425D-B901-C6A9856B0DE5}"/>
              </a:ext>
            </a:extLst>
          </p:cNvPr>
          <p:cNvSpPr>
            <a:spLocks noGrp="1"/>
          </p:cNvSpPr>
          <p:nvPr>
            <p:ph idx="1"/>
          </p:nvPr>
        </p:nvSpPr>
        <p:spPr>
          <a:xfrm>
            <a:off x="822959" y="1845734"/>
            <a:ext cx="2987041" cy="4410100"/>
          </a:xfrm>
        </p:spPr>
        <p:txBody>
          <a:bodyPr>
            <a:normAutofit/>
          </a:bodyPr>
          <a:lstStyle/>
          <a:p>
            <a:pPr eaLnBrk="1"/>
            <a:r>
              <a:rPr lang="zh-CN" altLang="en-US" sz="2500" dirty="0" smtClean="0">
                <a:latin typeface="宋体" pitchFamily="2" charset="-122"/>
                <a:ea typeface="宋体" pitchFamily="2" charset="-122"/>
              </a:rPr>
              <a:t>酮体进入大脑，代替葡萄糖作为能量来源。</a:t>
            </a:r>
            <a:endParaRPr lang="en-US" sz="2500" dirty="0">
              <a:latin typeface="宋体" pitchFamily="2" charset="-122"/>
              <a:ea typeface="宋体" pitchFamily="2" charset="-122"/>
            </a:endParaRPr>
          </a:p>
          <a:p>
            <a:pPr eaLnBrk="1"/>
            <a:r>
              <a:rPr lang="zh-CN" altLang="en-US" sz="2500" dirty="0" smtClean="0">
                <a:latin typeface="宋体" pitchFamily="2" charset="-122"/>
                <a:ea typeface="宋体" pitchFamily="2" charset="-122"/>
              </a:rPr>
              <a:t>血液中酮体水平升高，被称为酮症状态，导致癫痫发作的频率降低。</a:t>
            </a:r>
            <a:endParaRPr lang="en-GB" sz="2500" dirty="0">
              <a:latin typeface="宋体" pitchFamily="2" charset="-122"/>
              <a:ea typeface="宋体" pitchFamily="2" charset="-122"/>
            </a:endParaRPr>
          </a:p>
        </p:txBody>
      </p:sp>
      <p:pic>
        <p:nvPicPr>
          <p:cNvPr id="5" name="Picture 4">
            <a:extLst>
              <a:ext uri="{FF2B5EF4-FFF2-40B4-BE49-F238E27FC236}">
                <a16:creationId xmlns:a16="http://schemas.microsoft.com/office/drawing/2014/main" xmlns="" id="{5683880C-F396-4B23-B7DA-1F4514DAB72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4292600" y="2175934"/>
            <a:ext cx="4211482" cy="2891366"/>
          </a:xfrm>
          <a:prstGeom prst="rect">
            <a:avLst/>
          </a:prstGeom>
        </p:spPr>
      </p:pic>
    </p:spTree>
    <p:extLst>
      <p:ext uri="{BB962C8B-B14F-4D97-AF65-F5344CB8AC3E}">
        <p14:creationId xmlns:p14="http://schemas.microsoft.com/office/powerpoint/2010/main" val="4134344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32E830-3DF3-4F04-8F75-33713D09345E}"/>
              </a:ext>
            </a:extLst>
          </p:cNvPr>
          <p:cNvSpPr>
            <a:spLocks noGrp="1"/>
          </p:cNvSpPr>
          <p:nvPr>
            <p:ph type="title"/>
          </p:nvPr>
        </p:nvSpPr>
        <p:spPr>
          <a:xfrm>
            <a:off x="638655" y="228600"/>
            <a:ext cx="8839200" cy="1401762"/>
          </a:xfrm>
        </p:spPr>
        <p:txBody>
          <a:bodyPr>
            <a:noAutofit/>
          </a:bodyPr>
          <a:lstStyle/>
          <a:p>
            <a:r>
              <a:rPr lang="zh-CN" altLang="en-US" sz="2800" dirty="0" smtClean="0">
                <a:latin typeface="Calibri" pitchFamily="34" charset="0"/>
                <a:ea typeface="宋体" pitchFamily="2" charset="-122"/>
                <a:cs typeface="Calibri" pitchFamily="34" charset="0"/>
              </a:rPr>
              <a:t>生酮饮食后“碳水化合物恢复”</a:t>
            </a:r>
            <a:r>
              <a:rPr lang="en-US" altLang="zh-CN" sz="2800" dirty="0" smtClean="0">
                <a:latin typeface="Calibri" pitchFamily="34" charset="0"/>
                <a:ea typeface="宋体" pitchFamily="2" charset="-122"/>
                <a:cs typeface="Calibri" pitchFamily="34" charset="0"/>
              </a:rPr>
              <a:t/>
            </a:r>
            <a:br>
              <a:rPr lang="en-US" altLang="zh-CN" sz="2800" dirty="0" smtClean="0">
                <a:latin typeface="Calibri" pitchFamily="34" charset="0"/>
                <a:ea typeface="宋体" pitchFamily="2" charset="-122"/>
                <a:cs typeface="Calibri" pitchFamily="34" charset="0"/>
              </a:rPr>
            </a:br>
            <a:r>
              <a:rPr lang="zh-CN" altLang="en-US" sz="2800" dirty="0" smtClean="0">
                <a:latin typeface="Calibri" pitchFamily="34" charset="0"/>
                <a:ea typeface="宋体" pitchFamily="2" charset="-122"/>
                <a:cs typeface="Calibri" pitchFamily="34" charset="0"/>
              </a:rPr>
              <a:t>对肌糖原利用率的影响</a:t>
            </a:r>
            <a:endParaRPr lang="en-GB" sz="2800" dirty="0">
              <a:latin typeface="Calibri" pitchFamily="34" charset="0"/>
              <a:ea typeface="宋体" pitchFamily="2" charset="-122"/>
              <a:cs typeface="Calibri" pitchFamily="34" charset="0"/>
            </a:endParaRPr>
          </a:p>
        </p:txBody>
      </p:sp>
      <p:sp>
        <p:nvSpPr>
          <p:cNvPr id="4" name="Content Placeholder 3">
            <a:extLst>
              <a:ext uri="{FF2B5EF4-FFF2-40B4-BE49-F238E27FC236}">
                <a16:creationId xmlns:a16="http://schemas.microsoft.com/office/drawing/2014/main" xmlns="" id="{E622EEF7-B8BF-4F3D-97B5-C9044418DD0B}"/>
              </a:ext>
            </a:extLst>
          </p:cNvPr>
          <p:cNvSpPr>
            <a:spLocks noGrp="1"/>
          </p:cNvSpPr>
          <p:nvPr>
            <p:ph sz="half" idx="2"/>
          </p:nvPr>
        </p:nvSpPr>
        <p:spPr>
          <a:xfrm>
            <a:off x="664055" y="5090741"/>
            <a:ext cx="8757053" cy="4023359"/>
          </a:xfrm>
        </p:spPr>
        <p:txBody>
          <a:bodyPr>
            <a:normAutofit/>
          </a:bodyPr>
          <a:lstStyle/>
          <a:p>
            <a:r>
              <a:rPr lang="zh-CN" altLang="en-US" sz="1200" dirty="0" smtClean="0">
                <a:latin typeface="Calibri" pitchFamily="34" charset="0"/>
                <a:ea typeface="宋体" pitchFamily="2" charset="-122"/>
                <a:cs typeface="Calibri" pitchFamily="34" charset="0"/>
              </a:rPr>
              <a:t>使用</a:t>
            </a:r>
            <a:r>
              <a:rPr lang="zh-CN" altLang="en-US" sz="1200" dirty="0">
                <a:latin typeface="Calibri" pitchFamily="34" charset="0"/>
                <a:ea typeface="宋体" pitchFamily="2" charset="-122"/>
                <a:cs typeface="Calibri" pitchFamily="34" charset="0"/>
              </a:rPr>
              <a:t>毫克分子</a:t>
            </a:r>
            <a:r>
              <a:rPr lang="en-US" sz="1200" dirty="0" smtClean="0">
                <a:latin typeface="Calibri" pitchFamily="34" charset="0"/>
                <a:ea typeface="宋体" pitchFamily="2" charset="-122"/>
                <a:cs typeface="Calibri" pitchFamily="34" charset="0"/>
              </a:rPr>
              <a:t>/</a:t>
            </a:r>
            <a:r>
              <a:rPr lang="zh-CN" altLang="en-US" sz="1200" dirty="0" smtClean="0">
                <a:latin typeface="Calibri" pitchFamily="34" charset="0"/>
                <a:ea typeface="宋体" pitchFamily="2" charset="-122"/>
                <a:cs typeface="Calibri" pitchFamily="34" charset="0"/>
              </a:rPr>
              <a:t>公斤 干质量表示，</a:t>
            </a:r>
            <a:r>
              <a:rPr lang="en-US" altLang="zh-CN" sz="1200" dirty="0" smtClean="0">
                <a:latin typeface="Calibri" pitchFamily="34" charset="0"/>
                <a:ea typeface="宋体" pitchFamily="2" charset="-122"/>
                <a:cs typeface="Calibri" pitchFamily="34" charset="0"/>
              </a:rPr>
              <a:t>n=8</a:t>
            </a:r>
            <a:r>
              <a:rPr lang="zh-CN" altLang="en-US" sz="1200" dirty="0" smtClean="0">
                <a:latin typeface="Calibri" pitchFamily="34" charset="0"/>
                <a:ea typeface="宋体" pitchFamily="2" charset="-122"/>
                <a:cs typeface="Calibri" pitchFamily="34" charset="0"/>
              </a:rPr>
              <a:t>时，为平均值</a:t>
            </a:r>
            <a:r>
              <a:rPr lang="en-US" sz="1200" dirty="0" smtClean="0">
                <a:latin typeface="Calibri" pitchFamily="34" charset="0"/>
                <a:ea typeface="宋体" pitchFamily="2" charset="-122"/>
                <a:cs typeface="Calibri" pitchFamily="34" charset="0"/>
              </a:rPr>
              <a:t>±</a:t>
            </a:r>
            <a:r>
              <a:rPr lang="zh-CN" altLang="en-US" sz="1200" dirty="0" smtClean="0">
                <a:latin typeface="Calibri" pitchFamily="34" charset="0"/>
                <a:ea typeface="宋体" pitchFamily="2" charset="-122"/>
                <a:cs typeface="Calibri" pitchFamily="34" charset="0"/>
              </a:rPr>
              <a:t>标准误差。</a:t>
            </a:r>
            <a:endParaRPr lang="en-US" sz="1200" dirty="0">
              <a:latin typeface="Calibri" pitchFamily="34" charset="0"/>
              <a:ea typeface="宋体" pitchFamily="2" charset="-122"/>
              <a:cs typeface="Calibri" pitchFamily="34" charset="0"/>
            </a:endParaRPr>
          </a:p>
          <a:p>
            <a:r>
              <a:rPr lang="en-US" sz="1200" dirty="0">
                <a:latin typeface="Calibri" pitchFamily="34" charset="0"/>
                <a:ea typeface="宋体" pitchFamily="2" charset="-122"/>
                <a:cs typeface="Calibri" pitchFamily="34" charset="0"/>
              </a:rPr>
              <a:t>* </a:t>
            </a:r>
            <a:r>
              <a:rPr lang="zh-CN" altLang="en-US" sz="1200" dirty="0" smtClean="0">
                <a:latin typeface="Calibri" pitchFamily="34" charset="0"/>
                <a:ea typeface="宋体" pitchFamily="2" charset="-122"/>
                <a:cs typeface="Calibri" pitchFamily="34" charset="0"/>
              </a:rPr>
              <a:t>与第</a:t>
            </a:r>
            <a:r>
              <a:rPr lang="en-US" altLang="zh-CN" sz="1200" dirty="0" smtClean="0">
                <a:latin typeface="Calibri" pitchFamily="34" charset="0"/>
                <a:ea typeface="宋体" pitchFamily="2" charset="-122"/>
                <a:cs typeface="Calibri" pitchFamily="34" charset="0"/>
              </a:rPr>
              <a:t>1</a:t>
            </a:r>
            <a:r>
              <a:rPr lang="zh-CN" altLang="en-US" sz="1200" dirty="0" smtClean="0">
                <a:latin typeface="Calibri" pitchFamily="34" charset="0"/>
                <a:ea typeface="宋体" pitchFamily="2" charset="-122"/>
                <a:cs typeface="Calibri" pitchFamily="34" charset="0"/>
              </a:rPr>
              <a:t>天不同，</a:t>
            </a:r>
            <a:r>
              <a:rPr lang="en-US" sz="1200" dirty="0" smtClean="0">
                <a:latin typeface="Calibri" pitchFamily="34" charset="0"/>
                <a:ea typeface="宋体" pitchFamily="2" charset="-122"/>
                <a:cs typeface="Calibri" pitchFamily="34" charset="0"/>
              </a:rPr>
              <a:t>P&lt;0.05</a:t>
            </a:r>
            <a:r>
              <a:rPr lang="zh-CN" altLang="en-US" sz="1200" dirty="0" smtClean="0">
                <a:latin typeface="Calibri" pitchFamily="34" charset="0"/>
                <a:ea typeface="宋体" pitchFamily="2" charset="-122"/>
                <a:cs typeface="Calibri" pitchFamily="34" charset="0"/>
              </a:rPr>
              <a:t>；</a:t>
            </a:r>
            <a:r>
              <a:rPr lang="en-US" sz="1200" dirty="0" smtClean="0">
                <a:latin typeface="Calibri" pitchFamily="34" charset="0"/>
                <a:ea typeface="宋体" pitchFamily="2" charset="-122"/>
                <a:cs typeface="Calibri" pitchFamily="34" charset="0"/>
              </a:rPr>
              <a:t>† </a:t>
            </a:r>
            <a:r>
              <a:rPr lang="zh-CN" altLang="en-US" sz="1200" dirty="0" smtClean="0">
                <a:latin typeface="Calibri" pitchFamily="34" charset="0"/>
                <a:ea typeface="宋体" pitchFamily="2" charset="-122"/>
                <a:cs typeface="Calibri" pitchFamily="34" charset="0"/>
              </a:rPr>
              <a:t>与高碳水化合物不同，</a:t>
            </a:r>
            <a:r>
              <a:rPr lang="en-US" sz="1200" dirty="0" smtClean="0">
                <a:latin typeface="Calibri" pitchFamily="34" charset="0"/>
                <a:ea typeface="宋体" pitchFamily="2" charset="-122"/>
                <a:cs typeface="Calibri" pitchFamily="34" charset="0"/>
              </a:rPr>
              <a:t>P&lt;0.05</a:t>
            </a:r>
            <a:r>
              <a:rPr lang="zh-CN" altLang="en-US" sz="1200" dirty="0" smtClean="0">
                <a:latin typeface="Calibri" pitchFamily="34" charset="0"/>
                <a:ea typeface="宋体" pitchFamily="2" charset="-122"/>
                <a:cs typeface="Calibri" pitchFamily="34" charset="0"/>
              </a:rPr>
              <a:t>；</a:t>
            </a:r>
            <a:endParaRPr lang="en-US" sz="1200" dirty="0">
              <a:latin typeface="Calibri" pitchFamily="34" charset="0"/>
              <a:ea typeface="宋体" pitchFamily="2" charset="-122"/>
              <a:cs typeface="Calibri" pitchFamily="34" charset="0"/>
            </a:endParaRPr>
          </a:p>
          <a:p>
            <a:r>
              <a:rPr lang="en-US" sz="1200" dirty="0">
                <a:latin typeface="Calibri" pitchFamily="34" charset="0"/>
                <a:ea typeface="宋体" pitchFamily="2" charset="-122"/>
                <a:cs typeface="Calibri" pitchFamily="34" charset="0"/>
              </a:rPr>
              <a:t>‡ </a:t>
            </a:r>
            <a:r>
              <a:rPr lang="zh-CN" altLang="en-US" sz="1200" dirty="0" smtClean="0">
                <a:latin typeface="Calibri" pitchFamily="34" charset="0"/>
                <a:ea typeface="宋体" pitchFamily="2" charset="-122"/>
                <a:cs typeface="Calibri" pitchFamily="34" charset="0"/>
              </a:rPr>
              <a:t>与第</a:t>
            </a:r>
            <a:r>
              <a:rPr lang="en-US" altLang="zh-CN" sz="1200" dirty="0" smtClean="0">
                <a:latin typeface="Calibri" pitchFamily="34" charset="0"/>
                <a:ea typeface="宋体" pitchFamily="2" charset="-122"/>
                <a:cs typeface="Calibri" pitchFamily="34" charset="0"/>
              </a:rPr>
              <a:t>7</a:t>
            </a:r>
            <a:r>
              <a:rPr lang="zh-CN" altLang="en-US" sz="1200" dirty="0" smtClean="0">
                <a:latin typeface="Calibri" pitchFamily="34" charset="0"/>
                <a:ea typeface="宋体" pitchFamily="2" charset="-122"/>
                <a:cs typeface="Calibri" pitchFamily="34" charset="0"/>
              </a:rPr>
              <a:t>天运动前不同，</a:t>
            </a:r>
            <a:r>
              <a:rPr lang="en-US" sz="1200" dirty="0" smtClean="0">
                <a:latin typeface="Calibri" pitchFamily="34" charset="0"/>
                <a:ea typeface="宋体" pitchFamily="2" charset="-122"/>
                <a:cs typeface="Calibri" pitchFamily="34" charset="0"/>
              </a:rPr>
              <a:t>P&lt;0.05</a:t>
            </a:r>
            <a:endParaRPr lang="en-US" sz="1200" dirty="0">
              <a:latin typeface="Calibri" pitchFamily="34" charset="0"/>
              <a:ea typeface="宋体" pitchFamily="2" charset="-122"/>
              <a:cs typeface="Calibri" pitchFamily="34" charset="0"/>
            </a:endParaRPr>
          </a:p>
          <a:p>
            <a:r>
              <a:rPr lang="zh-CN" altLang="en-US" sz="1200" dirty="0" smtClean="0">
                <a:latin typeface="Calibri" pitchFamily="34" charset="0"/>
                <a:ea typeface="宋体" pitchFamily="2" charset="-122"/>
                <a:cs typeface="Calibri" pitchFamily="34" charset="0"/>
              </a:rPr>
              <a:t>数据来源于</a:t>
            </a:r>
            <a:r>
              <a:rPr lang="en-US" sz="1200" dirty="0" smtClean="0">
                <a:latin typeface="Calibri" pitchFamily="34" charset="0"/>
                <a:ea typeface="宋体" pitchFamily="2" charset="-122"/>
                <a:cs typeface="Calibri" pitchFamily="34" charset="0"/>
              </a:rPr>
              <a:t> </a:t>
            </a:r>
            <a:r>
              <a:rPr lang="en-US" sz="1200" dirty="0">
                <a:latin typeface="Calibri" pitchFamily="34" charset="0"/>
                <a:ea typeface="宋体" pitchFamily="2" charset="-122"/>
                <a:cs typeface="Calibri" pitchFamily="34" charset="0"/>
              </a:rPr>
              <a:t>Burke LM </a:t>
            </a:r>
            <a:r>
              <a:rPr lang="zh-CN" altLang="en-US" sz="1200" dirty="0" smtClean="0">
                <a:latin typeface="Calibri" pitchFamily="34" charset="0"/>
                <a:ea typeface="宋体" pitchFamily="2" charset="-122"/>
                <a:cs typeface="Calibri" pitchFamily="34" charset="0"/>
              </a:rPr>
              <a:t>等人，</a:t>
            </a:r>
            <a:r>
              <a:rPr lang="en-US" altLang="zh-CN" sz="1200" dirty="0" smtClean="0">
                <a:latin typeface="Calibri" pitchFamily="34" charset="0"/>
                <a:ea typeface="宋体" pitchFamily="2" charset="-122"/>
                <a:cs typeface="Calibri" pitchFamily="34" charset="0"/>
              </a:rPr>
              <a:t>《</a:t>
            </a:r>
            <a:r>
              <a:rPr lang="zh-CN" altLang="en-US" sz="1200" dirty="0" smtClean="0">
                <a:latin typeface="Calibri" pitchFamily="34" charset="0"/>
                <a:ea typeface="宋体" pitchFamily="2" charset="-122"/>
                <a:cs typeface="Calibri" pitchFamily="34" charset="0"/>
              </a:rPr>
              <a:t>应用生理学杂志</a:t>
            </a:r>
            <a:r>
              <a:rPr lang="en-US" altLang="zh-CN" sz="1200" dirty="0" smtClean="0">
                <a:latin typeface="Calibri" pitchFamily="34" charset="0"/>
                <a:ea typeface="宋体" pitchFamily="2" charset="-122"/>
                <a:cs typeface="Calibri" pitchFamily="34" charset="0"/>
              </a:rPr>
              <a:t>》</a:t>
            </a:r>
            <a:r>
              <a:rPr lang="en-US" sz="1200" dirty="0" smtClean="0">
                <a:latin typeface="Calibri" pitchFamily="34" charset="0"/>
                <a:ea typeface="宋体" pitchFamily="2" charset="-122"/>
                <a:cs typeface="Calibri" pitchFamily="34" charset="0"/>
              </a:rPr>
              <a:t>89</a:t>
            </a:r>
            <a:r>
              <a:rPr lang="en-US" sz="1200" dirty="0">
                <a:latin typeface="Calibri" pitchFamily="34" charset="0"/>
                <a:ea typeface="宋体" pitchFamily="2" charset="-122"/>
                <a:cs typeface="Calibri" pitchFamily="34" charset="0"/>
              </a:rPr>
              <a:t>: 2413-2421, 2000</a:t>
            </a:r>
            <a:endParaRPr lang="en-GB" sz="1200" dirty="0">
              <a:latin typeface="Calibri" pitchFamily="34" charset="0"/>
              <a:ea typeface="宋体" pitchFamily="2" charset="-122"/>
              <a:cs typeface="Calibri" pitchFamily="34" charset="0"/>
            </a:endParaRPr>
          </a:p>
        </p:txBody>
      </p:sp>
      <p:pic>
        <p:nvPicPr>
          <p:cNvPr id="5" name="Picture 4">
            <a:extLst>
              <a:ext uri="{FF2B5EF4-FFF2-40B4-BE49-F238E27FC236}">
                <a16:creationId xmlns:a16="http://schemas.microsoft.com/office/drawing/2014/main" xmlns="" id="{65716F99-DEAB-4470-BE11-43282E2CBA3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64055" y="2007218"/>
            <a:ext cx="7919384" cy="2793382"/>
          </a:xfrm>
          <a:prstGeom prst="rect">
            <a:avLst/>
          </a:prstGeom>
        </p:spPr>
      </p:pic>
      <p:graphicFrame>
        <p:nvGraphicFramePr>
          <p:cNvPr id="6" name="内容占位符 4"/>
          <p:cNvGraphicFramePr>
            <a:graphicFrameLocks noGrp="1"/>
          </p:cNvGraphicFramePr>
          <p:nvPr>
            <p:ph sz="half" idx="2"/>
            <p:extLst>
              <p:ext uri="{D42A27DB-BD31-4B8C-83A1-F6EECF244321}">
                <p14:modId xmlns:p14="http://schemas.microsoft.com/office/powerpoint/2010/main" val="4214873683"/>
              </p:ext>
            </p:extLst>
          </p:nvPr>
        </p:nvGraphicFramePr>
        <p:xfrm>
          <a:off x="664055" y="2007218"/>
          <a:ext cx="7919384" cy="2970542"/>
        </p:xfrm>
        <a:graphic>
          <a:graphicData uri="http://schemas.openxmlformats.org/drawingml/2006/table">
            <a:tbl>
              <a:tblPr firstRow="1" bandRow="1">
                <a:tableStyleId>{5C22544A-7EE6-4342-B048-85BDC9FD1C3A}</a:tableStyleId>
              </a:tblPr>
              <a:tblGrid>
                <a:gridCol w="1373305"/>
                <a:gridCol w="1255425"/>
                <a:gridCol w="1377020"/>
                <a:gridCol w="1304544"/>
                <a:gridCol w="1232070"/>
                <a:gridCol w="1377020"/>
              </a:tblGrid>
              <a:tr h="838060">
                <a:tc>
                  <a:txBody>
                    <a:bodyPr/>
                    <a:lstStyle/>
                    <a:p>
                      <a:r>
                        <a:rPr lang="zh-CN" altLang="en-US" dirty="0" smtClean="0">
                          <a:latin typeface="Calibri" pitchFamily="34" charset="0"/>
                          <a:ea typeface="宋体" pitchFamily="2" charset="-122"/>
                          <a:cs typeface="Calibri" pitchFamily="34" charset="0"/>
                        </a:rPr>
                        <a:t>试验</a:t>
                      </a:r>
                      <a:endParaRPr lang="zh-CN" altLang="en-US" dirty="0">
                        <a:latin typeface="Calibri" pitchFamily="34" charset="0"/>
                        <a:ea typeface="宋体" pitchFamily="2" charset="-122"/>
                        <a:cs typeface="Calibri" pitchFamily="34" charset="0"/>
                      </a:endParaRPr>
                    </a:p>
                  </a:txBody>
                  <a:tcPr/>
                </a:tc>
                <a:tc>
                  <a:txBody>
                    <a:bodyPr/>
                    <a:lstStyle/>
                    <a:p>
                      <a:r>
                        <a:rPr lang="zh-CN" altLang="en-US" dirty="0" smtClean="0">
                          <a:latin typeface="Calibri" pitchFamily="34" charset="0"/>
                          <a:ea typeface="宋体" pitchFamily="2" charset="-122"/>
                          <a:cs typeface="Calibri" pitchFamily="34" charset="0"/>
                        </a:rPr>
                        <a:t>第</a:t>
                      </a:r>
                      <a:r>
                        <a:rPr lang="en-US" altLang="zh-CN" dirty="0" smtClean="0">
                          <a:latin typeface="Calibri" pitchFamily="34" charset="0"/>
                          <a:ea typeface="宋体" pitchFamily="2" charset="-122"/>
                          <a:cs typeface="Calibri" pitchFamily="34" charset="0"/>
                        </a:rPr>
                        <a:t>1</a:t>
                      </a:r>
                      <a:r>
                        <a:rPr lang="zh-CN" altLang="en-US" dirty="0" smtClean="0">
                          <a:latin typeface="Calibri" pitchFamily="34" charset="0"/>
                          <a:ea typeface="宋体" pitchFamily="2" charset="-122"/>
                          <a:cs typeface="Calibri" pitchFamily="34" charset="0"/>
                        </a:rPr>
                        <a:t>天</a:t>
                      </a:r>
                      <a:endParaRPr lang="zh-CN" altLang="en-US" dirty="0">
                        <a:latin typeface="Calibri" pitchFamily="34" charset="0"/>
                        <a:ea typeface="宋体" pitchFamily="2" charset="-122"/>
                        <a:cs typeface="Calibri" pitchFamily="34" charset="0"/>
                      </a:endParaRPr>
                    </a:p>
                  </a:txBody>
                  <a:tcPr/>
                </a:tc>
                <a:tc>
                  <a:txBody>
                    <a:bodyPr/>
                    <a:lstStyle/>
                    <a:p>
                      <a:r>
                        <a:rPr lang="zh-CN" altLang="en-US" dirty="0" smtClean="0">
                          <a:latin typeface="Calibri" pitchFamily="34" charset="0"/>
                          <a:ea typeface="宋体" pitchFamily="2" charset="-122"/>
                          <a:cs typeface="Calibri" pitchFamily="34" charset="0"/>
                        </a:rPr>
                        <a:t>第</a:t>
                      </a:r>
                      <a:r>
                        <a:rPr lang="en-US" altLang="zh-CN" dirty="0" smtClean="0">
                          <a:latin typeface="Calibri" pitchFamily="34" charset="0"/>
                          <a:ea typeface="宋体" pitchFamily="2" charset="-122"/>
                          <a:cs typeface="Calibri" pitchFamily="34" charset="0"/>
                        </a:rPr>
                        <a:t>6</a:t>
                      </a:r>
                      <a:r>
                        <a:rPr lang="zh-CN" altLang="en-US" dirty="0" smtClean="0">
                          <a:latin typeface="Calibri" pitchFamily="34" charset="0"/>
                          <a:ea typeface="宋体" pitchFamily="2" charset="-122"/>
                          <a:cs typeface="Calibri" pitchFamily="34" charset="0"/>
                        </a:rPr>
                        <a:t>天</a:t>
                      </a:r>
                      <a:endParaRPr lang="zh-CN" altLang="en-US" dirty="0">
                        <a:latin typeface="Calibri" pitchFamily="34" charset="0"/>
                        <a:ea typeface="宋体" pitchFamily="2" charset="-122"/>
                        <a:cs typeface="Calibri" pitchFamily="34" charset="0"/>
                      </a:endParaRPr>
                    </a:p>
                  </a:txBody>
                  <a:tcPr/>
                </a:tc>
                <a:tc>
                  <a:txBody>
                    <a:bodyPr/>
                    <a:lstStyle/>
                    <a:p>
                      <a:r>
                        <a:rPr lang="zh-CN" altLang="en-US" dirty="0" smtClean="0">
                          <a:latin typeface="Calibri" pitchFamily="34" charset="0"/>
                          <a:ea typeface="宋体" pitchFamily="2" charset="-122"/>
                          <a:cs typeface="Calibri" pitchFamily="34" charset="0"/>
                        </a:rPr>
                        <a:t>第</a:t>
                      </a:r>
                      <a:r>
                        <a:rPr lang="en-US" altLang="zh-CN" dirty="0" smtClean="0">
                          <a:latin typeface="Calibri" pitchFamily="34" charset="0"/>
                          <a:ea typeface="宋体" pitchFamily="2" charset="-122"/>
                          <a:cs typeface="Calibri" pitchFamily="34" charset="0"/>
                        </a:rPr>
                        <a:t>7</a:t>
                      </a:r>
                      <a:r>
                        <a:rPr lang="zh-CN" altLang="en-US" dirty="0" smtClean="0">
                          <a:latin typeface="Calibri" pitchFamily="34" charset="0"/>
                          <a:ea typeface="宋体" pitchFamily="2" charset="-122"/>
                          <a:cs typeface="Calibri" pitchFamily="34" charset="0"/>
                        </a:rPr>
                        <a:t>天</a:t>
                      </a:r>
                      <a:r>
                        <a:rPr lang="en-US" altLang="zh-CN" dirty="0" smtClean="0">
                          <a:latin typeface="Calibri" pitchFamily="34" charset="0"/>
                          <a:ea typeface="宋体" pitchFamily="2" charset="-122"/>
                          <a:cs typeface="Calibri" pitchFamily="34" charset="0"/>
                        </a:rPr>
                        <a:t/>
                      </a:r>
                      <a:br>
                        <a:rPr lang="en-US" altLang="zh-CN" dirty="0" smtClean="0">
                          <a:latin typeface="Calibri" pitchFamily="34" charset="0"/>
                          <a:ea typeface="宋体" pitchFamily="2" charset="-122"/>
                          <a:cs typeface="Calibri" pitchFamily="34" charset="0"/>
                        </a:rPr>
                      </a:br>
                      <a:r>
                        <a:rPr lang="zh-CN" altLang="en-US" dirty="0" smtClean="0">
                          <a:latin typeface="Calibri" pitchFamily="34" charset="0"/>
                          <a:ea typeface="宋体" pitchFamily="2" charset="-122"/>
                          <a:cs typeface="Calibri" pitchFamily="34" charset="0"/>
                        </a:rPr>
                        <a:t>（之前）</a:t>
                      </a:r>
                      <a:endParaRPr lang="zh-CN" altLang="en-US" dirty="0">
                        <a:latin typeface="Calibri" pitchFamily="34" charset="0"/>
                        <a:ea typeface="宋体" pitchFamily="2" charset="-122"/>
                        <a:cs typeface="Calibri" pitchFamily="34" charset="0"/>
                      </a:endParaRPr>
                    </a:p>
                  </a:txBody>
                  <a:tcPr/>
                </a:tc>
                <a:tc>
                  <a:txBody>
                    <a:bodyPr/>
                    <a:lstStyle/>
                    <a:p>
                      <a:r>
                        <a:rPr lang="zh-CN" altLang="en-US" dirty="0" smtClean="0">
                          <a:latin typeface="Calibri" pitchFamily="34" charset="0"/>
                          <a:ea typeface="宋体" pitchFamily="2" charset="-122"/>
                          <a:cs typeface="Calibri" pitchFamily="34" charset="0"/>
                        </a:rPr>
                        <a:t>第</a:t>
                      </a:r>
                      <a:r>
                        <a:rPr lang="en-US" altLang="zh-CN" dirty="0" smtClean="0">
                          <a:latin typeface="Calibri" pitchFamily="34" charset="0"/>
                          <a:ea typeface="宋体" pitchFamily="2" charset="-122"/>
                          <a:cs typeface="Calibri" pitchFamily="34" charset="0"/>
                        </a:rPr>
                        <a:t>7</a:t>
                      </a:r>
                      <a:r>
                        <a:rPr lang="zh-CN" altLang="en-US" dirty="0" smtClean="0">
                          <a:latin typeface="Calibri" pitchFamily="34" charset="0"/>
                          <a:ea typeface="宋体" pitchFamily="2" charset="-122"/>
                          <a:cs typeface="Calibri" pitchFamily="34" charset="0"/>
                        </a:rPr>
                        <a:t>天</a:t>
                      </a:r>
                      <a:endParaRPr lang="en-US" altLang="zh-CN" dirty="0" smtClean="0">
                        <a:latin typeface="Calibri" pitchFamily="34" charset="0"/>
                        <a:ea typeface="宋体" pitchFamily="2" charset="-122"/>
                        <a:cs typeface="Calibri" pitchFamily="34" charset="0"/>
                      </a:endParaRPr>
                    </a:p>
                    <a:p>
                      <a:r>
                        <a:rPr lang="zh-CN" altLang="en-US" dirty="0" smtClean="0">
                          <a:latin typeface="Calibri" pitchFamily="34" charset="0"/>
                          <a:ea typeface="宋体" pitchFamily="2" charset="-122"/>
                          <a:cs typeface="Calibri" pitchFamily="34" charset="0"/>
                        </a:rPr>
                        <a:t>（之后）</a:t>
                      </a:r>
                      <a:endParaRPr lang="zh-CN" altLang="en-US" dirty="0">
                        <a:latin typeface="Calibri" pitchFamily="34" charset="0"/>
                        <a:ea typeface="宋体" pitchFamily="2" charset="-122"/>
                        <a:cs typeface="Calibri" pitchFamily="34" charset="0"/>
                      </a:endParaRPr>
                    </a:p>
                  </a:txBody>
                  <a:tcPr/>
                </a:tc>
                <a:tc>
                  <a:txBody>
                    <a:bodyPr/>
                    <a:lstStyle/>
                    <a:p>
                      <a:r>
                        <a:rPr lang="zh-CN" altLang="en-US" dirty="0" smtClean="0">
                          <a:latin typeface="Calibri" pitchFamily="34" charset="0"/>
                          <a:ea typeface="宋体" pitchFamily="2" charset="-122"/>
                          <a:cs typeface="Calibri" pitchFamily="34" charset="0"/>
                        </a:rPr>
                        <a:t>第</a:t>
                      </a:r>
                      <a:r>
                        <a:rPr lang="en-US" altLang="zh-CN" dirty="0" smtClean="0">
                          <a:latin typeface="Calibri" pitchFamily="34" charset="0"/>
                          <a:ea typeface="宋体" pitchFamily="2" charset="-122"/>
                          <a:cs typeface="Calibri" pitchFamily="34" charset="0"/>
                        </a:rPr>
                        <a:t>7</a:t>
                      </a:r>
                      <a:r>
                        <a:rPr lang="zh-CN" altLang="en-US" dirty="0" smtClean="0">
                          <a:latin typeface="Calibri" pitchFamily="34" charset="0"/>
                          <a:ea typeface="宋体" pitchFamily="2" charset="-122"/>
                          <a:cs typeface="Calibri" pitchFamily="34" charset="0"/>
                        </a:rPr>
                        <a:t>天</a:t>
                      </a:r>
                      <a:endParaRPr lang="en-US" altLang="zh-CN" dirty="0" smtClean="0">
                        <a:latin typeface="Calibri" pitchFamily="34" charset="0"/>
                        <a:ea typeface="宋体" pitchFamily="2" charset="-122"/>
                        <a:cs typeface="Calibri" pitchFamily="34" charset="0"/>
                      </a:endParaRPr>
                    </a:p>
                    <a:p>
                      <a:r>
                        <a:rPr lang="zh-CN" altLang="en-US" dirty="0" smtClean="0">
                          <a:latin typeface="Calibri" pitchFamily="34" charset="0"/>
                          <a:ea typeface="宋体" pitchFamily="2" charset="-122"/>
                          <a:cs typeface="Calibri" pitchFamily="34" charset="0"/>
                        </a:rPr>
                        <a:t>（</a:t>
                      </a:r>
                      <a:r>
                        <a:rPr lang="el-GR" altLang="zh-CN" dirty="0" smtClean="0">
                          <a:latin typeface="Calibri" pitchFamily="34" charset="0"/>
                          <a:ea typeface="宋体" pitchFamily="2" charset="-122"/>
                          <a:cs typeface="Calibri" pitchFamily="34" charset="0"/>
                        </a:rPr>
                        <a:t>Δ</a:t>
                      </a:r>
                      <a:r>
                        <a:rPr lang="zh-CN" altLang="en-US" dirty="0" smtClean="0">
                          <a:latin typeface="Calibri" pitchFamily="34" charset="0"/>
                          <a:ea typeface="宋体" pitchFamily="2" charset="-122"/>
                          <a:cs typeface="Calibri" pitchFamily="34" charset="0"/>
                        </a:rPr>
                        <a:t>）</a:t>
                      </a:r>
                      <a:endParaRPr lang="zh-CN" altLang="en-US" dirty="0">
                        <a:latin typeface="Calibri" pitchFamily="34" charset="0"/>
                        <a:ea typeface="宋体" pitchFamily="2" charset="-122"/>
                        <a:cs typeface="Calibri" pitchFamily="34" charset="0"/>
                      </a:endParaRPr>
                    </a:p>
                  </a:txBody>
                  <a:tcPr/>
                </a:tc>
              </a:tr>
              <a:tr h="943762">
                <a:tc>
                  <a:txBody>
                    <a:bodyPr/>
                    <a:lstStyle/>
                    <a:p>
                      <a:r>
                        <a:rPr lang="zh-CN" altLang="en-US" dirty="0" smtClean="0">
                          <a:latin typeface="Calibri" pitchFamily="34" charset="0"/>
                          <a:ea typeface="宋体" pitchFamily="2" charset="-122"/>
                          <a:cs typeface="Calibri" pitchFamily="34" charset="0"/>
                        </a:rPr>
                        <a:t>高碳水化合物</a:t>
                      </a:r>
                      <a:endParaRPr lang="zh-CN" altLang="en-US" dirty="0">
                        <a:latin typeface="Calibri" pitchFamily="34" charset="0"/>
                        <a:ea typeface="宋体" pitchFamily="2" charset="-122"/>
                        <a:cs typeface="Calibri" pitchFamily="34" charset="0"/>
                      </a:endParaRPr>
                    </a:p>
                  </a:txBody>
                  <a:tcPr/>
                </a:tc>
                <a:tc>
                  <a:txBody>
                    <a:bodyPr/>
                    <a:lstStyle/>
                    <a:p>
                      <a:endParaRPr lang="zh-CN" altLang="en-US" dirty="0">
                        <a:latin typeface="Calibri" pitchFamily="34" charset="0"/>
                        <a:ea typeface="宋体" pitchFamily="2" charset="-122"/>
                        <a:cs typeface="Calibri" pitchFamily="34" charset="0"/>
                      </a:endParaRPr>
                    </a:p>
                  </a:txBody>
                  <a:tcPr>
                    <a:solidFill>
                      <a:schemeClr val="accent1">
                        <a:alpha val="0"/>
                      </a:schemeClr>
                    </a:solidFill>
                  </a:tcPr>
                </a:tc>
                <a:tc>
                  <a:txBody>
                    <a:bodyPr/>
                    <a:lstStyle/>
                    <a:p>
                      <a:endParaRPr lang="zh-CN" altLang="en-US" dirty="0">
                        <a:latin typeface="Calibri" pitchFamily="34" charset="0"/>
                        <a:ea typeface="宋体" pitchFamily="2" charset="-122"/>
                        <a:cs typeface="Calibri" pitchFamily="34" charset="0"/>
                      </a:endParaRPr>
                    </a:p>
                  </a:txBody>
                  <a:tcPr>
                    <a:solidFill>
                      <a:schemeClr val="accent1">
                        <a:alpha val="0"/>
                      </a:schemeClr>
                    </a:solidFill>
                  </a:tcPr>
                </a:tc>
                <a:tc>
                  <a:txBody>
                    <a:bodyPr/>
                    <a:lstStyle/>
                    <a:p>
                      <a:endParaRPr lang="zh-CN" altLang="en-US" dirty="0">
                        <a:latin typeface="Calibri" pitchFamily="34" charset="0"/>
                        <a:ea typeface="宋体" pitchFamily="2" charset="-122"/>
                        <a:cs typeface="Calibri" pitchFamily="34" charset="0"/>
                      </a:endParaRPr>
                    </a:p>
                  </a:txBody>
                  <a:tcPr>
                    <a:solidFill>
                      <a:schemeClr val="accent1">
                        <a:alpha val="0"/>
                      </a:schemeClr>
                    </a:solidFill>
                  </a:tcPr>
                </a:tc>
                <a:tc>
                  <a:txBody>
                    <a:bodyPr/>
                    <a:lstStyle/>
                    <a:p>
                      <a:endParaRPr lang="zh-CN" altLang="en-US" dirty="0">
                        <a:latin typeface="Calibri" pitchFamily="34" charset="0"/>
                        <a:ea typeface="宋体" pitchFamily="2" charset="-122"/>
                        <a:cs typeface="Calibri" pitchFamily="34" charset="0"/>
                      </a:endParaRPr>
                    </a:p>
                  </a:txBody>
                  <a:tcPr>
                    <a:solidFill>
                      <a:schemeClr val="accent1">
                        <a:alpha val="0"/>
                      </a:schemeClr>
                    </a:solidFill>
                  </a:tcPr>
                </a:tc>
                <a:tc>
                  <a:txBody>
                    <a:bodyPr/>
                    <a:lstStyle/>
                    <a:p>
                      <a:endParaRPr lang="zh-CN" altLang="en-US" dirty="0">
                        <a:latin typeface="Calibri" pitchFamily="34" charset="0"/>
                        <a:ea typeface="宋体" pitchFamily="2" charset="-122"/>
                        <a:cs typeface="Calibri" pitchFamily="34" charset="0"/>
                      </a:endParaRPr>
                    </a:p>
                  </a:txBody>
                  <a:tcPr>
                    <a:solidFill>
                      <a:schemeClr val="accent1">
                        <a:alpha val="0"/>
                      </a:schemeClr>
                    </a:solidFill>
                  </a:tcPr>
                </a:tc>
              </a:tr>
              <a:tr h="833115">
                <a:tc>
                  <a:txBody>
                    <a:bodyPr/>
                    <a:lstStyle/>
                    <a:p>
                      <a:r>
                        <a:rPr lang="zh-CN" altLang="en-US" dirty="0" smtClean="0">
                          <a:latin typeface="Calibri" pitchFamily="34" charset="0"/>
                          <a:ea typeface="宋体" pitchFamily="2" charset="-122"/>
                          <a:cs typeface="Calibri" pitchFamily="34" charset="0"/>
                        </a:rPr>
                        <a:t>高脂肪</a:t>
                      </a:r>
                      <a:endParaRPr lang="en-US" altLang="zh-CN" dirty="0" smtClean="0">
                        <a:latin typeface="Calibri" pitchFamily="34" charset="0"/>
                        <a:ea typeface="宋体" pitchFamily="2" charset="-122"/>
                        <a:cs typeface="Calibri" pitchFamily="34" charset="0"/>
                      </a:endParaRPr>
                    </a:p>
                    <a:p>
                      <a:endParaRPr lang="en-US" altLang="zh-CN" dirty="0" smtClean="0">
                        <a:latin typeface="Calibri" pitchFamily="34" charset="0"/>
                        <a:ea typeface="宋体" pitchFamily="2" charset="-122"/>
                        <a:cs typeface="Calibri" pitchFamily="34" charset="0"/>
                      </a:endParaRPr>
                    </a:p>
                    <a:p>
                      <a:r>
                        <a:rPr lang="en-US" altLang="zh-CN" dirty="0">
                          <a:latin typeface="Calibri" pitchFamily="34" charset="0"/>
                          <a:ea typeface="宋体" pitchFamily="2" charset="-122"/>
                          <a:cs typeface="Calibri" pitchFamily="34" charset="0"/>
                        </a:rPr>
                        <a:t/>
                      </a:r>
                      <a:br>
                        <a:rPr lang="en-US" altLang="zh-CN" dirty="0">
                          <a:latin typeface="Calibri" pitchFamily="34" charset="0"/>
                          <a:ea typeface="宋体" pitchFamily="2" charset="-122"/>
                          <a:cs typeface="Calibri" pitchFamily="34" charset="0"/>
                        </a:rPr>
                      </a:br>
                      <a:endParaRPr lang="en-US" altLang="zh-CN" dirty="0" smtClean="0">
                        <a:latin typeface="Calibri" pitchFamily="34" charset="0"/>
                        <a:ea typeface="宋体" pitchFamily="2" charset="-122"/>
                        <a:cs typeface="Calibri" pitchFamily="34" charset="0"/>
                      </a:endParaRPr>
                    </a:p>
                  </a:txBody>
                  <a:tcPr/>
                </a:tc>
                <a:tc>
                  <a:txBody>
                    <a:bodyPr/>
                    <a:lstStyle/>
                    <a:p>
                      <a:endParaRPr lang="zh-CN" altLang="en-US" dirty="0">
                        <a:latin typeface="Calibri" pitchFamily="34" charset="0"/>
                        <a:ea typeface="宋体" pitchFamily="2" charset="-122"/>
                        <a:cs typeface="Calibri" pitchFamily="34" charset="0"/>
                      </a:endParaRPr>
                    </a:p>
                  </a:txBody>
                  <a:tcPr>
                    <a:solidFill>
                      <a:schemeClr val="accent1">
                        <a:alpha val="0"/>
                      </a:schemeClr>
                    </a:solidFill>
                  </a:tcPr>
                </a:tc>
                <a:tc>
                  <a:txBody>
                    <a:bodyPr/>
                    <a:lstStyle/>
                    <a:p>
                      <a:endParaRPr lang="zh-CN" altLang="en-US">
                        <a:latin typeface="Calibri" pitchFamily="34" charset="0"/>
                        <a:ea typeface="宋体" pitchFamily="2" charset="-122"/>
                        <a:cs typeface="Calibri" pitchFamily="34" charset="0"/>
                      </a:endParaRPr>
                    </a:p>
                  </a:txBody>
                  <a:tcPr>
                    <a:solidFill>
                      <a:schemeClr val="accent1">
                        <a:alpha val="0"/>
                      </a:schemeClr>
                    </a:solidFill>
                  </a:tcPr>
                </a:tc>
                <a:tc>
                  <a:txBody>
                    <a:bodyPr/>
                    <a:lstStyle/>
                    <a:p>
                      <a:endParaRPr lang="zh-CN" altLang="en-US">
                        <a:latin typeface="Calibri" pitchFamily="34" charset="0"/>
                        <a:ea typeface="宋体" pitchFamily="2" charset="-122"/>
                        <a:cs typeface="Calibri" pitchFamily="34" charset="0"/>
                      </a:endParaRPr>
                    </a:p>
                  </a:txBody>
                  <a:tcPr>
                    <a:solidFill>
                      <a:schemeClr val="accent1">
                        <a:alpha val="0"/>
                      </a:schemeClr>
                    </a:solidFill>
                  </a:tcPr>
                </a:tc>
                <a:tc>
                  <a:txBody>
                    <a:bodyPr/>
                    <a:lstStyle/>
                    <a:p>
                      <a:endParaRPr lang="zh-CN" altLang="en-US">
                        <a:latin typeface="Calibri" pitchFamily="34" charset="0"/>
                        <a:ea typeface="宋体" pitchFamily="2" charset="-122"/>
                        <a:cs typeface="Calibri" pitchFamily="34" charset="0"/>
                      </a:endParaRPr>
                    </a:p>
                  </a:txBody>
                  <a:tcPr>
                    <a:solidFill>
                      <a:schemeClr val="accent1">
                        <a:alpha val="0"/>
                      </a:schemeClr>
                    </a:solidFill>
                  </a:tcPr>
                </a:tc>
                <a:tc>
                  <a:txBody>
                    <a:bodyPr/>
                    <a:lstStyle/>
                    <a:p>
                      <a:endParaRPr lang="zh-CN" altLang="en-US" dirty="0">
                        <a:latin typeface="Calibri" pitchFamily="34" charset="0"/>
                        <a:ea typeface="宋体" pitchFamily="2" charset="-122"/>
                        <a:cs typeface="Calibri" pitchFamily="34" charset="0"/>
                      </a:endParaRPr>
                    </a:p>
                  </a:txBody>
                  <a:tcPr>
                    <a:solidFill>
                      <a:schemeClr val="accent1">
                        <a:alpha val="0"/>
                      </a:schemeClr>
                    </a:solidFill>
                  </a:tcPr>
                </a:tc>
              </a:tr>
            </a:tbl>
          </a:graphicData>
        </a:graphic>
      </p:graphicFrame>
    </p:spTree>
    <p:extLst>
      <p:ext uri="{BB962C8B-B14F-4D97-AF65-F5344CB8AC3E}">
        <p14:creationId xmlns:p14="http://schemas.microsoft.com/office/powerpoint/2010/main" val="3908783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46222A94-E4E7-4FB3-BC4F-8FA529455BE2}"/>
              </a:ext>
            </a:extLst>
          </p:cNvPr>
          <p:cNvSpPr>
            <a:spLocks noGrp="1"/>
          </p:cNvSpPr>
          <p:nvPr>
            <p:ph sz="half" idx="2"/>
          </p:nvPr>
        </p:nvSpPr>
        <p:spPr>
          <a:xfrm>
            <a:off x="591015" y="1845736"/>
            <a:ext cx="7775745" cy="4023359"/>
          </a:xfrm>
        </p:spPr>
        <p:txBody>
          <a:bodyPr>
            <a:normAutofit lnSpcReduction="10000"/>
          </a:bodyPr>
          <a:lstStyle/>
          <a:p>
            <a:r>
              <a:rPr lang="en-US" dirty="0">
                <a:latin typeface="Calibri" pitchFamily="34" charset="0"/>
                <a:ea typeface="宋体" pitchFamily="2" charset="-122"/>
                <a:cs typeface="Calibri" pitchFamily="34" charset="0"/>
              </a:rPr>
              <a:t> </a:t>
            </a:r>
            <a:r>
              <a:rPr lang="zh-CN" altLang="en-US" sz="2400" dirty="0" smtClean="0">
                <a:latin typeface="Calibri" pitchFamily="34" charset="0"/>
                <a:ea typeface="宋体" pitchFamily="2" charset="-122"/>
                <a:cs typeface="Calibri" pitchFamily="34" charset="0"/>
              </a:rPr>
              <a:t>在高脂肪组中，肌糖原备用稍低（</a:t>
            </a:r>
            <a:r>
              <a:rPr lang="en-US" sz="2400" dirty="0" smtClean="0">
                <a:latin typeface="Calibri" pitchFamily="34" charset="0"/>
                <a:ea typeface="宋体" pitchFamily="2" charset="-122"/>
                <a:cs typeface="Calibri" pitchFamily="34" charset="0"/>
              </a:rPr>
              <a:t>260 +/- 26 vs. 360 +/- 43 </a:t>
            </a:r>
            <a:r>
              <a:rPr lang="zh-HK" altLang="en-US" sz="2400" dirty="0" smtClean="0">
                <a:latin typeface="Calibri" pitchFamily="34" charset="0"/>
                <a:ea typeface="宋体" pitchFamily="2" charset="-122"/>
                <a:cs typeface="Calibri" pitchFamily="34" charset="0"/>
              </a:rPr>
              <a:t>毫克分子</a:t>
            </a:r>
            <a:r>
              <a:rPr lang="en-US" altLang="zh-HK" sz="2400" dirty="0" smtClean="0">
                <a:latin typeface="Calibri" pitchFamily="34" charset="0"/>
                <a:ea typeface="宋体" pitchFamily="2" charset="-122"/>
                <a:cs typeface="Calibri" pitchFamily="34" charset="0"/>
              </a:rPr>
              <a:t>/</a:t>
            </a:r>
            <a:r>
              <a:rPr lang="zh-HK" altLang="en-US" sz="2400" dirty="0" smtClean="0">
                <a:latin typeface="Calibri" pitchFamily="34" charset="0"/>
                <a:ea typeface="宋体" pitchFamily="2" charset="-122"/>
                <a:cs typeface="Calibri" pitchFamily="34" charset="0"/>
              </a:rPr>
              <a:t>公斤</a:t>
            </a:r>
            <a:r>
              <a:rPr lang="en-US" sz="2400" dirty="0" smtClean="0">
                <a:latin typeface="Calibri" pitchFamily="34" charset="0"/>
                <a:ea typeface="宋体" pitchFamily="2" charset="-122"/>
                <a:cs typeface="Calibri" pitchFamily="34" charset="0"/>
              </a:rPr>
              <a:t> </a:t>
            </a:r>
            <a:r>
              <a:rPr lang="zh-CN" altLang="en-US" sz="2400" dirty="0" smtClean="0">
                <a:latin typeface="Calibri" pitchFamily="34" charset="0"/>
                <a:ea typeface="宋体" pitchFamily="2" charset="-122"/>
                <a:cs typeface="Calibri" pitchFamily="34" charset="0"/>
              </a:rPr>
              <a:t>干重；</a:t>
            </a:r>
            <a:r>
              <a:rPr lang="en-US" sz="2400" dirty="0" smtClean="0">
                <a:latin typeface="Calibri" pitchFamily="34" charset="0"/>
                <a:ea typeface="宋体" pitchFamily="2" charset="-122"/>
                <a:cs typeface="Calibri" pitchFamily="34" charset="0"/>
              </a:rPr>
              <a:t>P = 0.06</a:t>
            </a:r>
            <a:r>
              <a:rPr lang="zh-CN" altLang="en-US" sz="2400" dirty="0" smtClean="0">
                <a:latin typeface="Calibri" pitchFamily="34" charset="0"/>
                <a:ea typeface="宋体" pitchFamily="2" charset="-122"/>
                <a:cs typeface="Calibri" pitchFamily="34" charset="0"/>
              </a:rPr>
              <a:t>）。</a:t>
            </a:r>
            <a:endParaRPr lang="en-US" sz="2400" dirty="0">
              <a:latin typeface="Calibri" pitchFamily="34" charset="0"/>
              <a:ea typeface="宋体" pitchFamily="2" charset="-122"/>
              <a:cs typeface="Calibri" pitchFamily="34" charset="0"/>
            </a:endParaRPr>
          </a:p>
          <a:p>
            <a:r>
              <a:rPr lang="zh-CN" altLang="en-US" sz="2400" dirty="0" smtClean="0">
                <a:latin typeface="Calibri" pitchFamily="34" charset="0"/>
                <a:ea typeface="宋体" pitchFamily="2" charset="-122"/>
                <a:cs typeface="Calibri" pitchFamily="34" charset="0"/>
              </a:rPr>
              <a:t>高脂肪饮食和高碳水化合物饮食的计时结果为</a:t>
            </a:r>
            <a:r>
              <a:rPr lang="en-US" sz="2400" dirty="0" smtClean="0">
                <a:latin typeface="Calibri" pitchFamily="34" charset="0"/>
                <a:ea typeface="宋体" pitchFamily="2" charset="-122"/>
                <a:cs typeface="Calibri" pitchFamily="34" charset="0"/>
              </a:rPr>
              <a:t>30.73 </a:t>
            </a:r>
            <a:r>
              <a:rPr lang="en-US" sz="2400" dirty="0">
                <a:latin typeface="Calibri" pitchFamily="34" charset="0"/>
                <a:ea typeface="宋体" pitchFamily="2" charset="-122"/>
                <a:cs typeface="Calibri" pitchFamily="34" charset="0"/>
              </a:rPr>
              <a:t>+/- 1.12 vs. 34.17 +/- 2.48 </a:t>
            </a:r>
            <a:r>
              <a:rPr lang="zh-CN" altLang="en-US" sz="2400" dirty="0" smtClean="0">
                <a:latin typeface="Calibri" pitchFamily="34" charset="0"/>
                <a:ea typeface="宋体" pitchFamily="2" charset="-122"/>
                <a:cs typeface="Calibri" pitchFamily="34" charset="0"/>
              </a:rPr>
              <a:t>分钟（</a:t>
            </a:r>
            <a:r>
              <a:rPr lang="en-US" sz="2400" dirty="0" smtClean="0">
                <a:latin typeface="Calibri" pitchFamily="34" charset="0"/>
                <a:ea typeface="宋体" pitchFamily="2" charset="-122"/>
                <a:cs typeface="Calibri" pitchFamily="34" charset="0"/>
              </a:rPr>
              <a:t>P = 0.21</a:t>
            </a:r>
            <a:r>
              <a:rPr lang="zh-CN" altLang="en-US" sz="2400" dirty="0" smtClean="0">
                <a:latin typeface="Calibri" pitchFamily="34" charset="0"/>
                <a:ea typeface="宋体" pitchFamily="2" charset="-122"/>
                <a:cs typeface="Calibri" pitchFamily="34" charset="0"/>
              </a:rPr>
              <a:t>）</a:t>
            </a:r>
            <a:r>
              <a:rPr lang="en-US" altLang="zh-CN" sz="2400" dirty="0" smtClean="0">
                <a:latin typeface="Calibri" pitchFamily="34" charset="0"/>
                <a:ea typeface="宋体" pitchFamily="2" charset="-122"/>
                <a:cs typeface="Calibri" pitchFamily="34" charset="0"/>
              </a:rPr>
              <a:t>——</a:t>
            </a:r>
            <a:r>
              <a:rPr lang="zh-CN" altLang="en-US" sz="2400" dirty="0" smtClean="0">
                <a:latin typeface="Calibri" pitchFamily="34" charset="0"/>
                <a:ea typeface="宋体" pitchFamily="2" charset="-122"/>
                <a:cs typeface="Calibri" pitchFamily="34" charset="0"/>
              </a:rPr>
              <a:t>无统计显著性。</a:t>
            </a:r>
            <a:endParaRPr lang="en-US" sz="2400" dirty="0">
              <a:latin typeface="Calibri" pitchFamily="34" charset="0"/>
              <a:ea typeface="宋体" pitchFamily="2" charset="-122"/>
              <a:cs typeface="Calibri" pitchFamily="34" charset="0"/>
            </a:endParaRPr>
          </a:p>
          <a:p>
            <a:r>
              <a:rPr lang="zh-CN" altLang="en-US" sz="2400" dirty="0" smtClean="0">
                <a:latin typeface="Calibri" pitchFamily="34" charset="0"/>
                <a:ea typeface="宋体" pitchFamily="2" charset="-122"/>
                <a:cs typeface="Calibri" pitchFamily="34" charset="0"/>
              </a:rPr>
              <a:t>这些数据表明在短期高脂肪摄入（不论是否是生酮饮食）后显著的代谢适应性，即使在恢复摄入碳水化合物后仍可持续。</a:t>
            </a:r>
            <a:endParaRPr lang="en-US" sz="2400" dirty="0">
              <a:latin typeface="Calibri" pitchFamily="34" charset="0"/>
              <a:ea typeface="宋体" pitchFamily="2" charset="-122"/>
              <a:cs typeface="Calibri" pitchFamily="34" charset="0"/>
            </a:endParaRPr>
          </a:p>
          <a:p>
            <a:r>
              <a:rPr lang="en-US" sz="2400" dirty="0">
                <a:latin typeface="Calibri" pitchFamily="34" charset="0"/>
                <a:ea typeface="宋体" pitchFamily="2" charset="-122"/>
                <a:cs typeface="Calibri" pitchFamily="34" charset="0"/>
              </a:rPr>
              <a:t> </a:t>
            </a:r>
            <a:r>
              <a:rPr lang="zh-CN" altLang="en-US" sz="2400" dirty="0" smtClean="0">
                <a:latin typeface="Calibri" pitchFamily="34" charset="0"/>
                <a:ea typeface="宋体" pitchFamily="2" charset="-122"/>
                <a:cs typeface="Calibri" pitchFamily="34" charset="0"/>
              </a:rPr>
              <a:t>但是， 从长期来看没有证据表明对单车运动表现特性有明显的益处。</a:t>
            </a:r>
            <a:endParaRPr lang="en-GB" sz="2400" dirty="0">
              <a:latin typeface="Calibri" pitchFamily="34" charset="0"/>
              <a:ea typeface="宋体" pitchFamily="2" charset="-122"/>
              <a:cs typeface="Calibri" pitchFamily="34" charset="0"/>
            </a:endParaRPr>
          </a:p>
        </p:txBody>
      </p:sp>
      <p:sp>
        <p:nvSpPr>
          <p:cNvPr id="3" name="標題 2"/>
          <p:cNvSpPr>
            <a:spLocks noGrp="1"/>
          </p:cNvSpPr>
          <p:nvPr>
            <p:ph type="title"/>
          </p:nvPr>
        </p:nvSpPr>
        <p:spPr/>
        <p:txBody>
          <a:bodyPr/>
          <a:lstStyle/>
          <a:p>
            <a:endParaRPr lang="zh-HK" altLang="en-US">
              <a:latin typeface="Calibri" pitchFamily="34" charset="0"/>
              <a:ea typeface="宋体" pitchFamily="2" charset="-122"/>
              <a:cs typeface="Calibri" pitchFamily="34" charset="0"/>
            </a:endParaRPr>
          </a:p>
        </p:txBody>
      </p:sp>
    </p:spTree>
    <p:extLst>
      <p:ext uri="{BB962C8B-B14F-4D97-AF65-F5344CB8AC3E}">
        <p14:creationId xmlns:p14="http://schemas.microsoft.com/office/powerpoint/2010/main" val="4094616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0852FD-7B2D-490A-96B1-B1D05E18C0C3}"/>
              </a:ext>
            </a:extLst>
          </p:cNvPr>
          <p:cNvSpPr>
            <a:spLocks noGrp="1"/>
          </p:cNvSpPr>
          <p:nvPr>
            <p:ph type="title"/>
          </p:nvPr>
        </p:nvSpPr>
        <p:spPr>
          <a:xfrm>
            <a:off x="971600" y="836712"/>
            <a:ext cx="7543800" cy="1450757"/>
          </a:xfrm>
        </p:spPr>
        <p:txBody>
          <a:bodyPr>
            <a:noAutofit/>
          </a:bodyPr>
          <a:lstStyle/>
          <a:p>
            <a:r>
              <a:rPr lang="zh-CN" altLang="en-US" sz="3200" dirty="0" smtClean="0">
                <a:latin typeface="宋体" pitchFamily="2" charset="-122"/>
                <a:ea typeface="宋体" pitchFamily="2" charset="-122"/>
              </a:rPr>
              <a:t>在高强度间歇训练期间，高脂肪饮食的自感劳累分级更高</a:t>
            </a:r>
            <a:endParaRPr lang="en-GB" sz="3200" dirty="0">
              <a:latin typeface="宋体" pitchFamily="2" charset="-122"/>
              <a:ea typeface="宋体" pitchFamily="2" charset="-122"/>
            </a:endParaRPr>
          </a:p>
        </p:txBody>
      </p:sp>
      <p:pic>
        <p:nvPicPr>
          <p:cNvPr id="4" name="Picture 3">
            <a:extLst>
              <a:ext uri="{FF2B5EF4-FFF2-40B4-BE49-F238E27FC236}">
                <a16:creationId xmlns:a16="http://schemas.microsoft.com/office/drawing/2014/main" xmlns="" id="{157EF71A-3583-4CA5-A0CD-06F88BF75DF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295400" y="2590800"/>
            <a:ext cx="5837589" cy="3267307"/>
          </a:xfrm>
          <a:prstGeom prst="rect">
            <a:avLst/>
          </a:prstGeom>
        </p:spPr>
      </p:pic>
      <p:sp>
        <p:nvSpPr>
          <p:cNvPr id="5" name="文字方塊 4"/>
          <p:cNvSpPr txBox="1"/>
          <p:nvPr/>
        </p:nvSpPr>
        <p:spPr>
          <a:xfrm rot="16200000">
            <a:off x="508194" y="3820398"/>
            <a:ext cx="2592288" cy="369332"/>
          </a:xfrm>
          <a:prstGeom prst="rect">
            <a:avLst/>
          </a:prstGeom>
          <a:solidFill>
            <a:srgbClr val="C6D9F1"/>
          </a:solidFill>
        </p:spPr>
        <p:txBody>
          <a:bodyPr wrap="square" rtlCol="0">
            <a:spAutoFit/>
          </a:bodyPr>
          <a:lstStyle/>
          <a:p>
            <a:pPr algn="ctr"/>
            <a:r>
              <a:rPr lang="zh-CN" altLang="en-US" dirty="0">
                <a:latin typeface="Calibri" pitchFamily="34" charset="0"/>
                <a:ea typeface="宋体" pitchFamily="2" charset="-122"/>
                <a:cs typeface="Calibri" pitchFamily="34" charset="0"/>
              </a:rPr>
              <a:t>自感劳累分级</a:t>
            </a:r>
            <a:endParaRPr lang="en-US" altLang="zh-CN" dirty="0">
              <a:latin typeface="Calibri" pitchFamily="34" charset="0"/>
              <a:ea typeface="宋体" pitchFamily="2" charset="-122"/>
              <a:cs typeface="Calibri" pitchFamily="34" charset="0"/>
            </a:endParaRPr>
          </a:p>
        </p:txBody>
      </p:sp>
      <p:sp>
        <p:nvSpPr>
          <p:cNvPr id="6" name="文字方塊 5"/>
          <p:cNvSpPr txBox="1"/>
          <p:nvPr/>
        </p:nvSpPr>
        <p:spPr>
          <a:xfrm>
            <a:off x="3059832" y="2852936"/>
            <a:ext cx="1653950" cy="646331"/>
          </a:xfrm>
          <a:prstGeom prst="rect">
            <a:avLst/>
          </a:prstGeom>
          <a:solidFill>
            <a:srgbClr val="C6D9F1"/>
          </a:solidFill>
        </p:spPr>
        <p:txBody>
          <a:bodyPr wrap="square" rtlCol="0">
            <a:spAutoFit/>
          </a:bodyPr>
          <a:lstStyle/>
          <a:p>
            <a:r>
              <a:rPr lang="zh-CN" altLang="en-US" dirty="0">
                <a:latin typeface="Calibri" pitchFamily="34" charset="0"/>
                <a:ea typeface="宋体" pitchFamily="2" charset="-122"/>
                <a:cs typeface="Calibri" pitchFamily="34" charset="0"/>
              </a:rPr>
              <a:t>高碳水化合物</a:t>
            </a:r>
            <a:endParaRPr lang="en-US" altLang="zh-CN" dirty="0">
              <a:latin typeface="Calibri" pitchFamily="34" charset="0"/>
              <a:ea typeface="宋体" pitchFamily="2" charset="-122"/>
              <a:cs typeface="Calibri" pitchFamily="34" charset="0"/>
            </a:endParaRPr>
          </a:p>
          <a:p>
            <a:r>
              <a:rPr lang="zh-CN" altLang="en-US" dirty="0">
                <a:latin typeface="Calibri" pitchFamily="34" charset="0"/>
                <a:ea typeface="宋体" pitchFamily="2" charset="-122"/>
                <a:cs typeface="Calibri" pitchFamily="34" charset="0"/>
              </a:rPr>
              <a:t>高脂肪</a:t>
            </a:r>
            <a:endParaRPr lang="en-US" altLang="zh-CN" dirty="0">
              <a:latin typeface="Calibri" pitchFamily="34" charset="0"/>
              <a:ea typeface="宋体" pitchFamily="2" charset="-122"/>
              <a:cs typeface="Calibri" pitchFamily="34" charset="0"/>
            </a:endParaRPr>
          </a:p>
        </p:txBody>
      </p:sp>
      <p:sp>
        <p:nvSpPr>
          <p:cNvPr id="7" name="文字方塊 6"/>
          <p:cNvSpPr txBox="1"/>
          <p:nvPr/>
        </p:nvSpPr>
        <p:spPr>
          <a:xfrm>
            <a:off x="1989004" y="5534941"/>
            <a:ext cx="4743235" cy="646331"/>
          </a:xfrm>
          <a:prstGeom prst="rect">
            <a:avLst/>
          </a:prstGeom>
          <a:solidFill>
            <a:srgbClr val="C6D9F1"/>
          </a:solidFill>
        </p:spPr>
        <p:txBody>
          <a:bodyPr wrap="square" rtlCol="0">
            <a:spAutoFit/>
          </a:bodyPr>
          <a:lstStyle/>
          <a:p>
            <a:r>
              <a:rPr lang="en-US" altLang="zh-CN" dirty="0" err="1">
                <a:latin typeface="Calibri" pitchFamily="34" charset="0"/>
                <a:ea typeface="宋体" pitchFamily="2" charset="-122"/>
                <a:cs typeface="Calibri" pitchFamily="34" charset="0"/>
              </a:rPr>
              <a:t>Stepto</a:t>
            </a:r>
            <a:r>
              <a:rPr lang="en-US" altLang="zh-CN" dirty="0">
                <a:latin typeface="Calibri" pitchFamily="34" charset="0"/>
                <a:ea typeface="宋体" pitchFamily="2" charset="-122"/>
                <a:cs typeface="Calibri" pitchFamily="34" charset="0"/>
              </a:rPr>
              <a:t> NK</a:t>
            </a:r>
            <a:r>
              <a:rPr lang="zh-CN" altLang="en-US" dirty="0">
                <a:latin typeface="Calibri" pitchFamily="34" charset="0"/>
                <a:ea typeface="宋体" pitchFamily="2" charset="-122"/>
                <a:cs typeface="Calibri" pitchFamily="34" charset="0"/>
              </a:rPr>
              <a:t>等人。</a:t>
            </a:r>
            <a:r>
              <a:rPr lang="en-US" altLang="zh-CN" dirty="0">
                <a:latin typeface="Calibri" pitchFamily="34" charset="0"/>
                <a:ea typeface="宋体" pitchFamily="2" charset="-122"/>
                <a:cs typeface="Calibri" pitchFamily="34" charset="0"/>
              </a:rPr>
              <a:t>《</a:t>
            </a:r>
            <a:r>
              <a:rPr lang="zh-CN" altLang="en-US" dirty="0">
                <a:latin typeface="Calibri" pitchFamily="34" charset="0"/>
                <a:ea typeface="宋体" pitchFamily="2" charset="-122"/>
                <a:cs typeface="Calibri" pitchFamily="34" charset="0"/>
              </a:rPr>
              <a:t>运动训练医学和科学</a:t>
            </a:r>
            <a:r>
              <a:rPr lang="en-US" altLang="zh-CN" dirty="0">
                <a:latin typeface="Calibri" pitchFamily="34" charset="0"/>
                <a:ea typeface="宋体" pitchFamily="2" charset="-122"/>
                <a:cs typeface="Calibri" pitchFamily="34" charset="0"/>
              </a:rPr>
              <a:t>》34: 449-455, </a:t>
            </a:r>
            <a:r>
              <a:rPr lang="en-US" altLang="zh-CN" dirty="0" smtClean="0">
                <a:latin typeface="Calibri" pitchFamily="34" charset="0"/>
                <a:ea typeface="宋体" pitchFamily="2" charset="-122"/>
                <a:cs typeface="Calibri" pitchFamily="34" charset="0"/>
              </a:rPr>
              <a:t>2002</a:t>
            </a:r>
            <a:r>
              <a:rPr lang="en-US" altLang="zh-CN" dirty="0">
                <a:latin typeface="Calibri" pitchFamily="34" charset="0"/>
                <a:ea typeface="宋体" pitchFamily="2" charset="-122"/>
                <a:cs typeface="Calibri" pitchFamily="34" charset="0"/>
              </a:rPr>
              <a:t>.</a:t>
            </a:r>
          </a:p>
        </p:txBody>
      </p:sp>
    </p:spTree>
    <p:extLst>
      <p:ext uri="{BB962C8B-B14F-4D97-AF65-F5344CB8AC3E}">
        <p14:creationId xmlns:p14="http://schemas.microsoft.com/office/powerpoint/2010/main" val="74290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5D3437-6296-442B-AABB-4604B8D231A2}"/>
              </a:ext>
            </a:extLst>
          </p:cNvPr>
          <p:cNvSpPr>
            <a:spLocks noGrp="1"/>
          </p:cNvSpPr>
          <p:nvPr>
            <p:ph type="title"/>
          </p:nvPr>
        </p:nvSpPr>
        <p:spPr>
          <a:xfrm>
            <a:off x="794657" y="253279"/>
            <a:ext cx="8686800" cy="1143000"/>
          </a:xfrm>
        </p:spPr>
        <p:txBody>
          <a:bodyPr/>
          <a:lstStyle/>
          <a:p>
            <a:pPr eaLnBrk="1"/>
            <a:r>
              <a:rPr lang="zh-CN" altLang="en-US" sz="4200" dirty="0" smtClean="0">
                <a:latin typeface="宋体" pitchFamily="2" charset="-122"/>
                <a:ea typeface="宋体" pitchFamily="2" charset="-122"/>
              </a:rPr>
              <a:t>生酮饮食对体重管理的效果如何？</a:t>
            </a:r>
            <a:endParaRPr lang="en-GB" sz="4200" dirty="0">
              <a:latin typeface="宋体" pitchFamily="2" charset="-122"/>
              <a:ea typeface="宋体" pitchFamily="2" charset="-122"/>
            </a:endParaRPr>
          </a:p>
        </p:txBody>
      </p:sp>
      <p:pic>
        <p:nvPicPr>
          <p:cNvPr id="4" name="Picture 3">
            <a:extLst>
              <a:ext uri="{FF2B5EF4-FFF2-40B4-BE49-F238E27FC236}">
                <a16:creationId xmlns:a16="http://schemas.microsoft.com/office/drawing/2014/main" xmlns="" id="{7C28A5B3-C9F1-4009-9553-E8AF762C4A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73"/>
          <a:stretch/>
        </p:blipFill>
        <p:spPr>
          <a:xfrm>
            <a:off x="5138057" y="2006942"/>
            <a:ext cx="3665946" cy="3842315"/>
          </a:xfrm>
          <a:prstGeom prst="rect">
            <a:avLst/>
          </a:prstGeom>
        </p:spPr>
      </p:pic>
      <p:pic>
        <p:nvPicPr>
          <p:cNvPr id="5" name="Picture 4">
            <a:extLst>
              <a:ext uri="{FF2B5EF4-FFF2-40B4-BE49-F238E27FC236}">
                <a16:creationId xmlns:a16="http://schemas.microsoft.com/office/drawing/2014/main" xmlns="" id="{67365C47-3766-4F45-A400-62414523DDC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98632" y="1835186"/>
            <a:ext cx="3925026" cy="4185826"/>
          </a:xfrm>
          <a:prstGeom prst="rect">
            <a:avLst/>
          </a:prstGeom>
        </p:spPr>
      </p:pic>
      <p:sp>
        <p:nvSpPr>
          <p:cNvPr id="3" name="Content Placeholder 2">
            <a:extLst>
              <a:ext uri="{FF2B5EF4-FFF2-40B4-BE49-F238E27FC236}">
                <a16:creationId xmlns:a16="http://schemas.microsoft.com/office/drawing/2014/main" xmlns="" id="{B36A487F-A8EF-4F8E-A7CD-55966F8ED589}"/>
              </a:ext>
            </a:extLst>
          </p:cNvPr>
          <p:cNvSpPr>
            <a:spLocks noGrp="1"/>
          </p:cNvSpPr>
          <p:nvPr>
            <p:ph idx="1"/>
          </p:nvPr>
        </p:nvSpPr>
        <p:spPr>
          <a:xfrm>
            <a:off x="2695304" y="4431224"/>
            <a:ext cx="3502298" cy="1859370"/>
          </a:xfrm>
        </p:spPr>
        <p:style>
          <a:lnRef idx="0">
            <a:schemeClr val="accent3"/>
          </a:lnRef>
          <a:fillRef idx="3">
            <a:schemeClr val="accent3"/>
          </a:fillRef>
          <a:effectRef idx="3">
            <a:schemeClr val="accent3"/>
          </a:effectRef>
          <a:fontRef idx="minor">
            <a:schemeClr val="lt1"/>
          </a:fontRef>
        </p:style>
        <p:txBody>
          <a:bodyPr>
            <a:normAutofit/>
          </a:bodyPr>
          <a:lstStyle/>
          <a:p>
            <a:r>
              <a:rPr lang="zh-CN" altLang="en-US" sz="1600" dirty="0" smtClean="0">
                <a:solidFill>
                  <a:schemeClr val="tx1"/>
                </a:solidFill>
                <a:latin typeface="宋体" pitchFamily="2" charset="-122"/>
                <a:ea typeface="宋体" pitchFamily="2" charset="-122"/>
              </a:rPr>
              <a:t>容易实施？</a:t>
            </a:r>
            <a:endParaRPr lang="en-GB" sz="1600" dirty="0">
              <a:solidFill>
                <a:schemeClr val="tx1"/>
              </a:solidFill>
              <a:latin typeface="宋体" pitchFamily="2" charset="-122"/>
              <a:ea typeface="宋体" pitchFamily="2" charset="-122"/>
            </a:endParaRPr>
          </a:p>
          <a:p>
            <a:r>
              <a:rPr lang="zh-CN" altLang="en-US" sz="1600" dirty="0" smtClean="0">
                <a:solidFill>
                  <a:schemeClr val="tx1"/>
                </a:solidFill>
                <a:latin typeface="宋体" pitchFamily="2" charset="-122"/>
                <a:ea typeface="宋体" pitchFamily="2" charset="-122"/>
              </a:rPr>
              <a:t>可持续？</a:t>
            </a:r>
            <a:endParaRPr lang="en-GB" sz="1600" dirty="0">
              <a:solidFill>
                <a:schemeClr val="tx1"/>
              </a:solidFill>
              <a:latin typeface="宋体" pitchFamily="2" charset="-122"/>
              <a:ea typeface="宋体" pitchFamily="2" charset="-122"/>
            </a:endParaRPr>
          </a:p>
          <a:p>
            <a:r>
              <a:rPr lang="zh-CN" altLang="en-US" sz="1600" dirty="0" smtClean="0">
                <a:solidFill>
                  <a:schemeClr val="tx1"/>
                </a:solidFill>
                <a:latin typeface="宋体" pitchFamily="2" charset="-122"/>
                <a:ea typeface="宋体" pitchFamily="2" charset="-122"/>
              </a:rPr>
              <a:t>有没有冲突？</a:t>
            </a:r>
            <a:endParaRPr lang="en-GB" sz="1600" dirty="0">
              <a:solidFill>
                <a:schemeClr val="tx1"/>
              </a:solidFill>
              <a:latin typeface="宋体" pitchFamily="2" charset="-122"/>
              <a:ea typeface="宋体" pitchFamily="2" charset="-122"/>
            </a:endParaRPr>
          </a:p>
          <a:p>
            <a:r>
              <a:rPr lang="zh-CN" altLang="en-US" sz="1600" dirty="0" smtClean="0">
                <a:solidFill>
                  <a:schemeClr val="tx1"/>
                </a:solidFill>
                <a:latin typeface="宋体" pitchFamily="2" charset="-122"/>
                <a:ea typeface="宋体" pitchFamily="2" charset="-122"/>
              </a:rPr>
              <a:t>副作用（尤其是肾功能）</a:t>
            </a:r>
            <a:endParaRPr lang="en-GB" sz="1600" dirty="0">
              <a:solidFill>
                <a:schemeClr val="tx1"/>
              </a:solidFill>
              <a:latin typeface="宋体" pitchFamily="2" charset="-122"/>
              <a:ea typeface="宋体" pitchFamily="2" charset="-122"/>
            </a:endParaRPr>
          </a:p>
          <a:p>
            <a:r>
              <a:rPr lang="zh-CN" altLang="en-US" sz="1600" dirty="0" smtClean="0">
                <a:solidFill>
                  <a:schemeClr val="tx1"/>
                </a:solidFill>
                <a:latin typeface="宋体" pitchFamily="2" charset="-122"/>
                <a:ea typeface="宋体" pitchFamily="2" charset="-122"/>
              </a:rPr>
              <a:t>溜溜球效应？体重反弹？</a:t>
            </a:r>
            <a:endParaRPr lang="en-GB" sz="1600" dirty="0">
              <a:solidFill>
                <a:schemeClr val="tx1"/>
              </a:solidFill>
              <a:latin typeface="宋体" pitchFamily="2" charset="-122"/>
              <a:ea typeface="宋体" pitchFamily="2" charset="-122"/>
            </a:endParaRPr>
          </a:p>
        </p:txBody>
      </p:sp>
    </p:spTree>
    <p:extLst>
      <p:ext uri="{BB962C8B-B14F-4D97-AF65-F5344CB8AC3E}">
        <p14:creationId xmlns:p14="http://schemas.microsoft.com/office/powerpoint/2010/main" val="157980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1D47EB-4930-4E14-8848-3FF7F8A8E27A}"/>
              </a:ext>
            </a:extLst>
          </p:cNvPr>
          <p:cNvSpPr>
            <a:spLocks noGrp="1"/>
          </p:cNvSpPr>
          <p:nvPr>
            <p:ph type="title"/>
          </p:nvPr>
        </p:nvSpPr>
        <p:spPr/>
        <p:txBody>
          <a:bodyPr/>
          <a:lstStyle/>
          <a:p>
            <a:r>
              <a:rPr lang="zh-CN" altLang="en-US" dirty="0" smtClean="0">
                <a:latin typeface="宋体" pitchFamily="2" charset="-122"/>
                <a:ea typeface="宋体" pitchFamily="2" charset="-122"/>
              </a:rPr>
              <a:t>节食和脱水</a:t>
            </a:r>
            <a:endParaRPr lang="en-HK" dirty="0">
              <a:latin typeface="宋体" pitchFamily="2" charset="-122"/>
              <a:ea typeface="宋体" pitchFamily="2" charset="-122"/>
            </a:endParaRPr>
          </a:p>
        </p:txBody>
      </p:sp>
      <p:sp>
        <p:nvSpPr>
          <p:cNvPr id="3" name="Content Placeholder 2">
            <a:extLst>
              <a:ext uri="{FF2B5EF4-FFF2-40B4-BE49-F238E27FC236}">
                <a16:creationId xmlns:a16="http://schemas.microsoft.com/office/drawing/2014/main" xmlns="" id="{E48171A4-389B-42FF-B27F-AA98E71D4CF2}"/>
              </a:ext>
            </a:extLst>
          </p:cNvPr>
          <p:cNvSpPr>
            <a:spLocks noGrp="1"/>
          </p:cNvSpPr>
          <p:nvPr>
            <p:ph idx="1"/>
          </p:nvPr>
        </p:nvSpPr>
        <p:spPr/>
        <p:txBody>
          <a:bodyPr/>
          <a:lstStyle/>
          <a:p>
            <a:r>
              <a:rPr lang="zh-CN" altLang="en-US" dirty="0" smtClean="0">
                <a:latin typeface="宋体" pitchFamily="2" charset="-122"/>
                <a:ea typeface="宋体" pitchFamily="2" charset="-122"/>
              </a:rPr>
              <a:t>限制液体、碳水化合物，脂肪的摄入及</a:t>
            </a:r>
            <a:r>
              <a:rPr lang="en-US" altLang="zh-CN" dirty="0" smtClean="0">
                <a:latin typeface="宋体" pitchFamily="2" charset="-122"/>
                <a:ea typeface="宋体" pitchFamily="2" charset="-122"/>
              </a:rPr>
              <a:t>/</a:t>
            </a:r>
            <a:r>
              <a:rPr lang="zh-CN" altLang="en-US" dirty="0" smtClean="0">
                <a:latin typeface="宋体" pitchFamily="2" charset="-122"/>
                <a:ea typeface="宋体" pitchFamily="2" charset="-122"/>
              </a:rPr>
              <a:t>或摄入纤维并减少总能量</a:t>
            </a:r>
            <a:endParaRPr lang="en-US" altLang="zh-HK" dirty="0">
              <a:latin typeface="宋体" pitchFamily="2" charset="-122"/>
              <a:ea typeface="宋体" pitchFamily="2" charset="-122"/>
            </a:endParaRPr>
          </a:p>
          <a:p>
            <a:r>
              <a:rPr lang="zh-CN" altLang="en-US" dirty="0" smtClean="0">
                <a:latin typeface="宋体" pitchFamily="2" charset="-122"/>
                <a:ea typeface="宋体" pitchFamily="2" charset="-122"/>
              </a:rPr>
              <a:t>赛前称体重前一周，摄入量减少</a:t>
            </a:r>
            <a:r>
              <a:rPr lang="en-US" altLang="zh-CN" dirty="0" smtClean="0">
                <a:latin typeface="宋体" pitchFamily="2" charset="-122"/>
                <a:ea typeface="宋体" pitchFamily="2" charset="-122"/>
              </a:rPr>
              <a:t>35%</a:t>
            </a:r>
            <a:endParaRPr lang="en-US" altLang="zh-HK" dirty="0">
              <a:latin typeface="宋体" pitchFamily="2" charset="-122"/>
              <a:ea typeface="宋体" pitchFamily="2" charset="-122"/>
            </a:endParaRPr>
          </a:p>
          <a:p>
            <a:r>
              <a:rPr lang="zh-CN" altLang="en-US" dirty="0">
                <a:latin typeface="宋体" pitchFamily="2" charset="-122"/>
                <a:ea typeface="宋体" pitchFamily="2" charset="-122"/>
              </a:rPr>
              <a:t>甚至</a:t>
            </a:r>
            <a:r>
              <a:rPr lang="zh-CN" altLang="en-US" dirty="0" smtClean="0">
                <a:latin typeface="宋体" pitchFamily="2" charset="-122"/>
                <a:ea typeface="宋体" pitchFamily="2" charset="-122"/>
              </a:rPr>
              <a:t>在量度</a:t>
            </a:r>
            <a:r>
              <a:rPr lang="zh-CN" altLang="en-US" dirty="0" smtClean="0">
                <a:latin typeface="宋体" pitchFamily="2" charset="-122"/>
                <a:ea typeface="宋体" pitchFamily="2" charset="-122"/>
              </a:rPr>
              <a:t>体重当天完全断食</a:t>
            </a:r>
            <a:endParaRPr lang="en-US" altLang="zh-CN" dirty="0" smtClean="0">
              <a:latin typeface="宋体" pitchFamily="2" charset="-122"/>
              <a:ea typeface="宋体" pitchFamily="2" charset="-122"/>
            </a:endParaRPr>
          </a:p>
          <a:p>
            <a:r>
              <a:rPr lang="zh-CN" altLang="en-US" dirty="0" smtClean="0">
                <a:latin typeface="宋体" pitchFamily="2" charset="-122"/>
                <a:ea typeface="宋体" pitchFamily="2" charset="-122"/>
              </a:rPr>
              <a:t>当天进行总食物限制，</a:t>
            </a:r>
            <a:r>
              <a:rPr lang="zh-CN" altLang="en-US" u="sng" dirty="0" smtClean="0">
                <a:latin typeface="宋体" pitchFamily="2" charset="-122"/>
                <a:ea typeface="宋体" pitchFamily="2" charset="-122"/>
              </a:rPr>
              <a:t>不理解营养的</a:t>
            </a:r>
            <a:r>
              <a:rPr lang="zh-CN" altLang="en-US" dirty="0" smtClean="0">
                <a:latin typeface="宋体" pitchFamily="2" charset="-122"/>
                <a:ea typeface="宋体" pitchFamily="2" charset="-122"/>
              </a:rPr>
              <a:t>运动员更可能采用极端节食和脱水的方式来达到减重的目的</a:t>
            </a:r>
            <a:endParaRPr lang="en-HK" dirty="0">
              <a:latin typeface="宋体" pitchFamily="2" charset="-122"/>
              <a:ea typeface="宋体" pitchFamily="2" charset="-122"/>
            </a:endParaRPr>
          </a:p>
        </p:txBody>
      </p:sp>
    </p:spTree>
    <p:extLst>
      <p:ext uri="{BB962C8B-B14F-4D97-AF65-F5344CB8AC3E}">
        <p14:creationId xmlns:p14="http://schemas.microsoft.com/office/powerpoint/2010/main" val="3439714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G_8032.jpeg">
            <a:extLst>
              <a:ext uri="{FF2B5EF4-FFF2-40B4-BE49-F238E27FC236}">
                <a16:creationId xmlns:a16="http://schemas.microsoft.com/office/drawing/2014/main" xmlns="" id="{C29FCC86-73B7-4405-A63A-CFD7EE46F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73682">
            <a:off x="4946601" y="1890495"/>
            <a:ext cx="23558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2531" name="Picture 2" descr="Picture 2">
            <a:extLst>
              <a:ext uri="{FF2B5EF4-FFF2-40B4-BE49-F238E27FC236}">
                <a16:creationId xmlns:a16="http://schemas.microsoft.com/office/drawing/2014/main" xmlns="" id="{AD074C09-DC8B-4EAC-9B6F-0BD1A2402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9363" y="2998788"/>
            <a:ext cx="1825625"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69" name="Title 1">
            <a:extLst>
              <a:ext uri="{FF2B5EF4-FFF2-40B4-BE49-F238E27FC236}">
                <a16:creationId xmlns:a16="http://schemas.microsoft.com/office/drawing/2014/main" xmlns="" id="{11282C0A-92E5-4230-A050-D4323ADCE23E}"/>
              </a:ext>
            </a:extLst>
          </p:cNvPr>
          <p:cNvSpPr txBox="1">
            <a:spLocks noGrp="1"/>
          </p:cNvSpPr>
          <p:nvPr>
            <p:ph type="title"/>
          </p:nvPr>
        </p:nvSpPr>
        <p:spPr>
          <a:xfrm>
            <a:off x="609600" y="638594"/>
            <a:ext cx="7924799" cy="727838"/>
          </a:xfrm>
        </p:spPr>
        <p:txBody>
          <a:bodyPr rtlCol="0">
            <a:normAutofit fontScale="90000"/>
          </a:bodyPr>
          <a:lstStyle/>
          <a:p>
            <a:pPr defTabSz="329183" fontAlgn="auto">
              <a:spcAft>
                <a:spcPts val="0"/>
              </a:spcAft>
              <a:defRPr sz="3072">
                <a:ln w="8778">
                  <a:solidFill>
                    <a:srgbClr val="404040">
                      <a:alpha val="10000"/>
                    </a:srgbClr>
                  </a:solidFill>
                </a:ln>
                <a:effectLst>
                  <a:outerShdw blurRad="12192" dist="24384" dir="14640000" rotWithShape="0">
                    <a:srgbClr val="000000">
                      <a:alpha val="30000"/>
                    </a:srgbClr>
                  </a:outerShdw>
                </a:effectLst>
              </a:defRPr>
            </a:pPr>
            <a:r>
              <a:rPr lang="zh-CN" altLang="en-US" sz="3072" dirty="0" smtClean="0">
                <a:ln w="8778">
                  <a:solidFill>
                    <a:srgbClr val="404040">
                      <a:alpha val="10000"/>
                    </a:srgbClr>
                  </a:solidFill>
                </a:ln>
                <a:solidFill>
                  <a:schemeClr val="tx1">
                    <a:lumMod val="85000"/>
                    <a:lumOff val="15000"/>
                  </a:schemeClr>
                </a:solidFill>
                <a:effectLst>
                  <a:outerShdw blurRad="12192" dist="24384" dir="14640000" rotWithShape="0">
                    <a:srgbClr val="000000">
                      <a:alpha val="30000"/>
                    </a:srgbClr>
                  </a:outerShdw>
                </a:effectLst>
                <a:latin typeface="宋体" pitchFamily="2" charset="-122"/>
                <a:ea typeface="宋体" pitchFamily="2" charset="-122"/>
              </a:rPr>
              <a:t>多名马拉松成绩在</a:t>
            </a:r>
            <a:r>
              <a:rPr lang="en-US" altLang="zh-CN" sz="3072" dirty="0" smtClean="0">
                <a:ln w="8778">
                  <a:solidFill>
                    <a:srgbClr val="404040">
                      <a:alpha val="10000"/>
                    </a:srgbClr>
                  </a:solidFill>
                </a:ln>
                <a:solidFill>
                  <a:schemeClr val="tx1">
                    <a:lumMod val="85000"/>
                    <a:lumOff val="15000"/>
                  </a:schemeClr>
                </a:solidFill>
                <a:effectLst>
                  <a:outerShdw blurRad="12192" dist="24384" dir="14640000" rotWithShape="0">
                    <a:srgbClr val="000000">
                      <a:alpha val="30000"/>
                    </a:srgbClr>
                  </a:outerShdw>
                </a:effectLst>
                <a:latin typeface="宋体" pitchFamily="2" charset="-122"/>
                <a:ea typeface="宋体" pitchFamily="2" charset="-122"/>
              </a:rPr>
              <a:t>3</a:t>
            </a:r>
            <a:r>
              <a:rPr lang="zh-CN" altLang="en-US" sz="3072" dirty="0" smtClean="0">
                <a:ln w="8778">
                  <a:solidFill>
                    <a:srgbClr val="404040">
                      <a:alpha val="10000"/>
                    </a:srgbClr>
                  </a:solidFill>
                </a:ln>
                <a:solidFill>
                  <a:schemeClr val="tx1">
                    <a:lumMod val="85000"/>
                    <a:lumOff val="15000"/>
                  </a:schemeClr>
                </a:solidFill>
                <a:effectLst>
                  <a:outerShdw blurRad="12192" dist="24384" dir="14640000" rotWithShape="0">
                    <a:srgbClr val="000000">
                      <a:alpha val="30000"/>
                    </a:srgbClr>
                  </a:outerShdw>
                </a:effectLst>
                <a:latin typeface="宋体" pitchFamily="2" charset="-122"/>
                <a:ea typeface="宋体" pitchFamily="2" charset="-122"/>
              </a:rPr>
              <a:t>小时之内的运动员</a:t>
            </a:r>
            <a:r>
              <a:rPr lang="en-US" altLang="zh-CN" sz="3072" dirty="0" smtClean="0">
                <a:ln w="8778">
                  <a:solidFill>
                    <a:srgbClr val="404040">
                      <a:alpha val="10000"/>
                    </a:srgbClr>
                  </a:solidFill>
                </a:ln>
                <a:solidFill>
                  <a:schemeClr val="tx1">
                    <a:lumMod val="85000"/>
                    <a:lumOff val="15000"/>
                  </a:schemeClr>
                </a:solidFill>
                <a:effectLst>
                  <a:outerShdw blurRad="12192" dist="24384" dir="14640000" rotWithShape="0">
                    <a:srgbClr val="000000">
                      <a:alpha val="30000"/>
                    </a:srgbClr>
                  </a:outerShdw>
                </a:effectLst>
                <a:latin typeface="宋体" pitchFamily="2" charset="-122"/>
                <a:ea typeface="宋体" pitchFamily="2" charset="-122"/>
              </a:rPr>
              <a:t/>
            </a:r>
            <a:br>
              <a:rPr lang="en-US" altLang="zh-CN" sz="3072" dirty="0" smtClean="0">
                <a:ln w="8778">
                  <a:solidFill>
                    <a:srgbClr val="404040">
                      <a:alpha val="10000"/>
                    </a:srgbClr>
                  </a:solidFill>
                </a:ln>
                <a:solidFill>
                  <a:schemeClr val="tx1">
                    <a:lumMod val="85000"/>
                    <a:lumOff val="15000"/>
                  </a:schemeClr>
                </a:solidFill>
                <a:effectLst>
                  <a:outerShdw blurRad="12192" dist="24384" dir="14640000" rotWithShape="0">
                    <a:srgbClr val="000000">
                      <a:alpha val="30000"/>
                    </a:srgbClr>
                  </a:outerShdw>
                </a:effectLst>
                <a:latin typeface="宋体" pitchFamily="2" charset="-122"/>
                <a:ea typeface="宋体" pitchFamily="2" charset="-122"/>
              </a:rPr>
            </a:br>
            <a:r>
              <a:rPr lang="zh-CN" altLang="en-US" sz="3072" dirty="0" smtClean="0">
                <a:ln w="8778">
                  <a:solidFill>
                    <a:srgbClr val="404040">
                      <a:alpha val="10000"/>
                    </a:srgbClr>
                  </a:solidFill>
                </a:ln>
                <a:solidFill>
                  <a:schemeClr val="tx1">
                    <a:lumMod val="85000"/>
                    <a:lumOff val="15000"/>
                  </a:schemeClr>
                </a:solidFill>
                <a:effectLst>
                  <a:outerShdw blurRad="12192" dist="24384" dir="14640000" rotWithShape="0">
                    <a:srgbClr val="000000">
                      <a:alpha val="30000"/>
                    </a:srgbClr>
                  </a:outerShdw>
                </a:effectLst>
                <a:latin typeface="宋体" pitchFamily="2" charset="-122"/>
                <a:ea typeface="宋体" pitchFamily="2" charset="-122"/>
              </a:rPr>
              <a:t>及铁人三项选手</a:t>
            </a:r>
            <a:endParaRPr sz="3072" dirty="0">
              <a:ln w="8778">
                <a:solidFill>
                  <a:srgbClr val="404040">
                    <a:alpha val="10000"/>
                  </a:srgbClr>
                </a:solidFill>
              </a:ln>
              <a:solidFill>
                <a:schemeClr val="tx1">
                  <a:lumMod val="85000"/>
                  <a:lumOff val="15000"/>
                </a:schemeClr>
              </a:solidFill>
              <a:effectLst>
                <a:outerShdw blurRad="12192" dist="24384" dir="14640000" rotWithShape="0">
                  <a:srgbClr val="000000">
                    <a:alpha val="30000"/>
                  </a:srgbClr>
                </a:outerShdw>
              </a:effectLst>
              <a:latin typeface="宋体" pitchFamily="2" charset="-122"/>
              <a:ea typeface="宋体" pitchFamily="2" charset="-122"/>
            </a:endParaRPr>
          </a:p>
        </p:txBody>
      </p:sp>
      <p:pic>
        <p:nvPicPr>
          <p:cNvPr id="22534" name="圖片 7" descr="圖片 7">
            <a:extLst>
              <a:ext uri="{FF2B5EF4-FFF2-40B4-BE49-F238E27FC236}">
                <a16:creationId xmlns:a16="http://schemas.microsoft.com/office/drawing/2014/main" xmlns="" id="{3850D05B-E095-4A6E-B073-2AB3C64C96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0478" y="2278146"/>
            <a:ext cx="2188835"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2535" name="Picture 10" descr="Picture 10">
            <a:extLst>
              <a:ext uri="{FF2B5EF4-FFF2-40B4-BE49-F238E27FC236}">
                <a16:creationId xmlns:a16="http://schemas.microsoft.com/office/drawing/2014/main" xmlns="" id="{D2C444FA-2930-4AB2-8D9E-CA19665C30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201" y="3570904"/>
            <a:ext cx="2439300" cy="243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 name="圖片 12" descr="圖片 12">
            <a:extLst>
              <a:ext uri="{FF2B5EF4-FFF2-40B4-BE49-F238E27FC236}">
                <a16:creationId xmlns:a16="http://schemas.microsoft.com/office/drawing/2014/main" xmlns="" id="{E3D227AB-D207-4E5E-9329-9C3E1D45CD1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653982" y="3097407"/>
            <a:ext cx="2240031" cy="3348539"/>
          </a:xfrm>
          <a:prstGeom prst="rect">
            <a:avLst/>
          </a:prstGeom>
          <a:ln w="12700">
            <a:miter lim="400000"/>
          </a:ln>
        </p:spPr>
      </p:pic>
      <p:pic>
        <p:nvPicPr>
          <p:cNvPr id="9" name="Shape 59" descr="Shape 59">
            <a:extLst>
              <a:ext uri="{FF2B5EF4-FFF2-40B4-BE49-F238E27FC236}">
                <a16:creationId xmlns:a16="http://schemas.microsoft.com/office/drawing/2014/main" xmlns="" id="{505DC5C0-7324-4194-88DB-9F0B1F7E65EA}"/>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a:xfrm>
            <a:off x="347672" y="1439540"/>
            <a:ext cx="1782169" cy="2439300"/>
          </a:xfrm>
          <a:prstGeom prst="rect">
            <a:avLst/>
          </a:prstGeom>
          <a:ln w="12700">
            <a:miter lim="400000"/>
          </a:ln>
        </p:spPr>
      </p:pic>
    </p:spTree>
  </p:cSld>
  <p:clrMapOvr>
    <a:masterClrMapping/>
  </p:clrMapOvr>
  <p:transition spd="slow">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1D47EB-4930-4E14-8848-3FF7F8A8E27A}"/>
              </a:ext>
            </a:extLst>
          </p:cNvPr>
          <p:cNvSpPr>
            <a:spLocks noGrp="1"/>
          </p:cNvSpPr>
          <p:nvPr>
            <p:ph type="title"/>
          </p:nvPr>
        </p:nvSpPr>
        <p:spPr/>
        <p:txBody>
          <a:bodyPr/>
          <a:lstStyle/>
          <a:p>
            <a:r>
              <a:rPr lang="zh-CN" altLang="en-US" dirty="0" smtClean="0">
                <a:latin typeface="宋体" pitchFamily="2" charset="-122"/>
                <a:ea typeface="宋体" pitchFamily="2" charset="-122"/>
              </a:rPr>
              <a:t>节食和脱水</a:t>
            </a:r>
            <a:endParaRPr lang="en-HK" dirty="0">
              <a:latin typeface="宋体" pitchFamily="2" charset="-122"/>
              <a:ea typeface="宋体" pitchFamily="2" charset="-122"/>
            </a:endParaRPr>
          </a:p>
        </p:txBody>
      </p:sp>
      <p:sp>
        <p:nvSpPr>
          <p:cNvPr id="3" name="Content Placeholder 2">
            <a:extLst>
              <a:ext uri="{FF2B5EF4-FFF2-40B4-BE49-F238E27FC236}">
                <a16:creationId xmlns:a16="http://schemas.microsoft.com/office/drawing/2014/main" xmlns="" id="{E48171A4-389B-42FF-B27F-AA98E71D4CF2}"/>
              </a:ext>
            </a:extLst>
          </p:cNvPr>
          <p:cNvSpPr>
            <a:spLocks noGrp="1"/>
          </p:cNvSpPr>
          <p:nvPr>
            <p:ph idx="1"/>
          </p:nvPr>
        </p:nvSpPr>
        <p:spPr/>
        <p:txBody>
          <a:bodyPr/>
          <a:lstStyle/>
          <a:p>
            <a:endParaRPr lang="en-HK"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600200"/>
            <a:ext cx="3184037" cy="2384954"/>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990" y="3898849"/>
            <a:ext cx="3551710" cy="2371484"/>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9700" y="3704617"/>
            <a:ext cx="3420955" cy="2565716"/>
          </a:xfrm>
          <a:prstGeom prst="rect">
            <a:avLst/>
          </a:prstGeom>
        </p:spPr>
      </p:pic>
      <p:pic>
        <p:nvPicPr>
          <p:cNvPr id="1032" name="Picture 8" descr="Princess Fatale in her sweat sui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0342" y="1167840"/>
            <a:ext cx="1749425" cy="2633893"/>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045" y="1641636"/>
            <a:ext cx="3111864" cy="2070804"/>
          </a:xfrm>
          <a:prstGeom prst="rect">
            <a:avLst/>
          </a:prstGeom>
        </p:spPr>
      </p:pic>
      <p:sp>
        <p:nvSpPr>
          <p:cNvPr id="9" name="文字方塊 8"/>
          <p:cNvSpPr txBox="1"/>
          <p:nvPr/>
        </p:nvSpPr>
        <p:spPr>
          <a:xfrm>
            <a:off x="2991500" y="2611685"/>
            <a:ext cx="1027409" cy="646331"/>
          </a:xfrm>
          <a:prstGeom prst="rect">
            <a:avLst/>
          </a:prstGeom>
          <a:solidFill>
            <a:srgbClr val="C6D9F1"/>
          </a:solidFill>
        </p:spPr>
        <p:txBody>
          <a:bodyPr wrap="square" rtlCol="0">
            <a:spAutoFit/>
          </a:bodyPr>
          <a:lstStyle/>
          <a:p>
            <a:pPr algn="ctr"/>
            <a:r>
              <a:rPr lang="zh-CN" altLang="en-US" dirty="0" smtClean="0">
                <a:latin typeface="Calibri" pitchFamily="34" charset="0"/>
                <a:ea typeface="宋体" pitchFamily="2" charset="-122"/>
                <a:cs typeface="Calibri" pitchFamily="34" charset="0"/>
              </a:rPr>
              <a:t>催吐</a:t>
            </a:r>
            <a:endParaRPr lang="en-US" altLang="zh-CN" dirty="0" smtClean="0">
              <a:latin typeface="Calibri" pitchFamily="34" charset="0"/>
              <a:ea typeface="宋体" pitchFamily="2" charset="-122"/>
              <a:cs typeface="Calibri" pitchFamily="34" charset="0"/>
            </a:endParaRPr>
          </a:p>
          <a:p>
            <a:pPr algn="ctr"/>
            <a:endParaRPr lang="en-US" altLang="zh-CN" dirty="0">
              <a:latin typeface="Calibri" pitchFamily="34" charset="0"/>
              <a:ea typeface="宋体" pitchFamily="2" charset="-122"/>
              <a:cs typeface="Calibri" pitchFamily="34" charset="0"/>
            </a:endParaRPr>
          </a:p>
        </p:txBody>
      </p:sp>
    </p:spTree>
    <p:extLst>
      <p:ext uri="{BB962C8B-B14F-4D97-AF65-F5344CB8AC3E}">
        <p14:creationId xmlns:p14="http://schemas.microsoft.com/office/powerpoint/2010/main" val="347868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1D47EB-4930-4E14-8848-3FF7F8A8E27A}"/>
              </a:ext>
            </a:extLst>
          </p:cNvPr>
          <p:cNvSpPr>
            <a:spLocks noGrp="1"/>
          </p:cNvSpPr>
          <p:nvPr>
            <p:ph type="title"/>
          </p:nvPr>
        </p:nvSpPr>
        <p:spPr/>
        <p:txBody>
          <a:bodyPr/>
          <a:lstStyle/>
          <a:p>
            <a:r>
              <a:rPr lang="zh-CN" altLang="en-US" dirty="0" smtClean="0">
                <a:latin typeface="Calibri" pitchFamily="34" charset="0"/>
                <a:ea typeface="宋体" pitchFamily="2" charset="-122"/>
                <a:cs typeface="Calibri" pitchFamily="34" charset="0"/>
              </a:rPr>
              <a:t>节食和脱水</a:t>
            </a:r>
            <a:endParaRPr lang="en-HK" dirty="0">
              <a:latin typeface="Calibri" pitchFamily="34" charset="0"/>
              <a:ea typeface="宋体" pitchFamily="2" charset="-122"/>
              <a:cs typeface="Calibri" pitchFamily="34" charset="0"/>
            </a:endParaRPr>
          </a:p>
        </p:txBody>
      </p:sp>
      <p:sp>
        <p:nvSpPr>
          <p:cNvPr id="3" name="Content Placeholder 2">
            <a:extLst>
              <a:ext uri="{FF2B5EF4-FFF2-40B4-BE49-F238E27FC236}">
                <a16:creationId xmlns:a16="http://schemas.microsoft.com/office/drawing/2014/main" xmlns="" id="{E48171A4-389B-42FF-B27F-AA98E71D4CF2}"/>
              </a:ext>
            </a:extLst>
          </p:cNvPr>
          <p:cNvSpPr>
            <a:spLocks noGrp="1"/>
          </p:cNvSpPr>
          <p:nvPr>
            <p:ph idx="1"/>
          </p:nvPr>
        </p:nvSpPr>
        <p:spPr/>
        <p:txBody>
          <a:bodyPr/>
          <a:lstStyle/>
          <a:p>
            <a:r>
              <a:rPr lang="zh-CN" altLang="en-US" b="1" dirty="0" smtClean="0">
                <a:latin typeface="Calibri" pitchFamily="34" charset="0"/>
                <a:ea typeface="宋体" pitchFamily="2" charset="-122"/>
                <a:cs typeface="Calibri" pitchFamily="34" charset="0"/>
              </a:rPr>
              <a:t>脱水</a:t>
            </a:r>
            <a:endParaRPr lang="en-US" altLang="zh-HK" b="1" dirty="0">
              <a:latin typeface="Calibri" pitchFamily="34" charset="0"/>
              <a:ea typeface="宋体" pitchFamily="2" charset="-122"/>
              <a:cs typeface="Calibri" pitchFamily="34" charset="0"/>
            </a:endParaRPr>
          </a:p>
          <a:p>
            <a:pPr lvl="1"/>
            <a:r>
              <a:rPr lang="zh-CN" altLang="en-US" dirty="0" smtClean="0">
                <a:latin typeface="Calibri" pitchFamily="34" charset="0"/>
                <a:ea typeface="宋体" pitchFamily="2" charset="-122"/>
                <a:cs typeface="Calibri" pitchFamily="34" charset="0"/>
              </a:rPr>
              <a:t>美国大学体育协会禁止摔跤运动员采用的方式</a:t>
            </a:r>
            <a:endParaRPr lang="en-US" altLang="zh-HK" dirty="0">
              <a:latin typeface="Calibri" pitchFamily="34" charset="0"/>
              <a:ea typeface="宋体" pitchFamily="2" charset="-122"/>
              <a:cs typeface="Calibri" pitchFamily="34" charset="0"/>
            </a:endParaRPr>
          </a:p>
          <a:p>
            <a:pPr lvl="1"/>
            <a:r>
              <a:rPr lang="zh-CN" altLang="en-US" dirty="0" smtClean="0">
                <a:latin typeface="Calibri" pitchFamily="34" charset="0"/>
                <a:ea typeface="宋体" pitchFamily="2" charset="-122"/>
                <a:cs typeface="Calibri" pitchFamily="34" charset="0"/>
              </a:rPr>
              <a:t>针对的只是不超过体重的</a:t>
            </a:r>
            <a:r>
              <a:rPr lang="en-US" altLang="zh-CN" dirty="0" smtClean="0">
                <a:latin typeface="Calibri" pitchFamily="34" charset="0"/>
                <a:ea typeface="宋体" pitchFamily="2" charset="-122"/>
                <a:cs typeface="Calibri" pitchFamily="34" charset="0"/>
              </a:rPr>
              <a:t>2%</a:t>
            </a:r>
            <a:endParaRPr lang="en-HK" dirty="0">
              <a:latin typeface="Calibri" pitchFamily="34" charset="0"/>
              <a:ea typeface="宋体" pitchFamily="2" charset="-122"/>
              <a:cs typeface="Calibri" pitchFamily="34" charset="0"/>
            </a:endParaRPr>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3306763"/>
            <a:ext cx="4342178" cy="2819400"/>
          </a:xfrm>
          <a:prstGeom prst="rect">
            <a:avLst/>
          </a:prstGeom>
        </p:spPr>
      </p:pic>
    </p:spTree>
    <p:extLst>
      <p:ext uri="{BB962C8B-B14F-4D97-AF65-F5344CB8AC3E}">
        <p14:creationId xmlns:p14="http://schemas.microsoft.com/office/powerpoint/2010/main" val="890854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2" name="標題 1"/>
          <p:cNvSpPr>
            <a:spLocks noGrp="1"/>
          </p:cNvSpPr>
          <p:nvPr>
            <p:ph type="title"/>
          </p:nvPr>
        </p:nvSpPr>
        <p:spPr/>
        <p:txBody>
          <a:bodyPr/>
          <a:lstStyle/>
          <a:p>
            <a:r>
              <a:rPr lang="zh-CN" altLang="en-US" dirty="0" smtClean="0">
                <a:latin typeface="Calibri" pitchFamily="34" charset="0"/>
                <a:ea typeface="宋体" pitchFamily="2" charset="-122"/>
                <a:cs typeface="Calibri" pitchFamily="34" charset="0"/>
              </a:rPr>
              <a:t>辅助剂</a:t>
            </a:r>
            <a:endParaRPr lang="zh-HK" altLang="en-US" dirty="0">
              <a:latin typeface="Calibri" pitchFamily="34" charset="0"/>
              <a:ea typeface="宋体" pitchFamily="2" charset="-122"/>
              <a:cs typeface="Calibri" pitchFamily="34" charset="0"/>
            </a:endParaRPr>
          </a:p>
        </p:txBody>
      </p:sp>
      <p:sp>
        <p:nvSpPr>
          <p:cNvPr id="1048823" name="內容版面配置區 2"/>
          <p:cNvSpPr>
            <a:spLocks noGrp="1"/>
          </p:cNvSpPr>
          <p:nvPr>
            <p:ph idx="1"/>
          </p:nvPr>
        </p:nvSpPr>
        <p:spPr/>
        <p:txBody>
          <a:bodyPr>
            <a:normAutofit fontScale="85357" lnSpcReduction="20000"/>
          </a:bodyPr>
          <a:lstStyle/>
          <a:p>
            <a:r>
              <a:rPr lang="zh-CN" altLang="en-US" dirty="0" smtClean="0">
                <a:latin typeface="Calibri" pitchFamily="34" charset="0"/>
                <a:ea typeface="宋体" pitchFamily="2" charset="-122"/>
                <a:cs typeface="Calibri" pitchFamily="34" charset="0"/>
              </a:rPr>
              <a:t>膳食补充剂</a:t>
            </a:r>
            <a:endParaRPr lang="en-US" altLang="zh-HK" dirty="0">
              <a:latin typeface="Calibri" pitchFamily="34" charset="0"/>
              <a:ea typeface="宋体" pitchFamily="2" charset="-122"/>
              <a:cs typeface="Calibri" pitchFamily="34" charset="0"/>
            </a:endParaRPr>
          </a:p>
          <a:p>
            <a:pPr lvl="1" indent="-342900"/>
            <a:r>
              <a:rPr lang="en-US" altLang="zh-HK" dirty="0">
                <a:latin typeface="Calibri" pitchFamily="34" charset="0"/>
                <a:ea typeface="宋体" pitchFamily="2" charset="-122"/>
                <a:cs typeface="Calibri" pitchFamily="34" charset="0"/>
              </a:rPr>
              <a:t> </a:t>
            </a:r>
            <a:r>
              <a:rPr lang="zh-CN" altLang="en-US" dirty="0" smtClean="0">
                <a:latin typeface="Calibri" pitchFamily="34" charset="0"/>
                <a:ea typeface="宋体" pitchFamily="2" charset="-122"/>
                <a:cs typeface="Calibri" pitchFamily="34" charset="0"/>
              </a:rPr>
              <a:t>左旋肉碱</a:t>
            </a:r>
            <a:endParaRPr lang="en-US" altLang="zh-HK" dirty="0">
              <a:latin typeface="Calibri" pitchFamily="34" charset="0"/>
              <a:ea typeface="宋体" pitchFamily="2" charset="-122"/>
              <a:cs typeface="Calibri" pitchFamily="34" charset="0"/>
            </a:endParaRPr>
          </a:p>
          <a:p>
            <a:pPr lvl="1" indent="-342900"/>
            <a:r>
              <a:rPr lang="zh-CN" altLang="en-US" dirty="0" smtClean="0">
                <a:latin typeface="Calibri" pitchFamily="34" charset="0"/>
                <a:ea typeface="宋体" pitchFamily="2" charset="-122"/>
                <a:cs typeface="Calibri" pitchFamily="34" charset="0"/>
              </a:rPr>
              <a:t>吡啶甲酸铬</a:t>
            </a:r>
            <a:endParaRPr lang="en-US" altLang="zh-HK" dirty="0">
              <a:latin typeface="Calibri" pitchFamily="34" charset="0"/>
              <a:ea typeface="宋体" pitchFamily="2" charset="-122"/>
              <a:cs typeface="Calibri" pitchFamily="34" charset="0"/>
            </a:endParaRPr>
          </a:p>
          <a:p>
            <a:pPr lvl="1" indent="-342900"/>
            <a:r>
              <a:rPr lang="en-US" altLang="zh-HK" dirty="0">
                <a:latin typeface="Calibri" pitchFamily="34" charset="0"/>
                <a:ea typeface="宋体" pitchFamily="2" charset="-122"/>
                <a:cs typeface="Calibri" pitchFamily="34" charset="0"/>
              </a:rPr>
              <a:t> </a:t>
            </a:r>
            <a:r>
              <a:rPr lang="en-US" altLang="zh-CN" dirty="0" smtClean="0">
                <a:latin typeface="Calibri" pitchFamily="34" charset="0"/>
                <a:ea typeface="宋体" pitchFamily="2" charset="-122"/>
                <a:cs typeface="Calibri" pitchFamily="34" charset="0"/>
              </a:rPr>
              <a:t>β-</a:t>
            </a:r>
            <a:r>
              <a:rPr lang="zh-CN" altLang="en-US" dirty="0" smtClean="0">
                <a:latin typeface="Calibri" pitchFamily="34" charset="0"/>
                <a:ea typeface="宋体" pitchFamily="2" charset="-122"/>
                <a:cs typeface="Calibri" pitchFamily="34" charset="0"/>
              </a:rPr>
              <a:t>羟基</a:t>
            </a:r>
            <a:r>
              <a:rPr lang="en-US" altLang="zh-CN" dirty="0" smtClean="0">
                <a:latin typeface="Calibri" pitchFamily="34" charset="0"/>
                <a:ea typeface="宋体" pitchFamily="2" charset="-122"/>
                <a:cs typeface="Calibri" pitchFamily="34" charset="0"/>
              </a:rPr>
              <a:t>-β-</a:t>
            </a:r>
            <a:r>
              <a:rPr lang="zh-CN" altLang="en-US" dirty="0" smtClean="0">
                <a:latin typeface="Calibri" pitchFamily="34" charset="0"/>
                <a:ea typeface="宋体" pitchFamily="2" charset="-122"/>
                <a:cs typeface="Calibri" pitchFamily="34" charset="0"/>
              </a:rPr>
              <a:t>甲基丁酸钙（</a:t>
            </a:r>
            <a:r>
              <a:rPr lang="en-US" altLang="zh-CN" dirty="0" smtClean="0">
                <a:latin typeface="Calibri" pitchFamily="34" charset="0"/>
                <a:ea typeface="宋体" pitchFamily="2" charset="-122"/>
                <a:cs typeface="Calibri" pitchFamily="34" charset="0"/>
              </a:rPr>
              <a:t>HMB</a:t>
            </a:r>
            <a:r>
              <a:rPr lang="zh-CN" altLang="en-US" dirty="0" smtClean="0">
                <a:latin typeface="Calibri" pitchFamily="34" charset="0"/>
                <a:ea typeface="宋体" pitchFamily="2" charset="-122"/>
                <a:cs typeface="Calibri" pitchFamily="34" charset="0"/>
              </a:rPr>
              <a:t>）</a:t>
            </a:r>
            <a:endParaRPr lang="en-US" altLang="zh-HK" dirty="0">
              <a:latin typeface="Calibri" pitchFamily="34" charset="0"/>
              <a:ea typeface="宋体" pitchFamily="2" charset="-122"/>
              <a:cs typeface="Calibri" pitchFamily="34" charset="0"/>
            </a:endParaRPr>
          </a:p>
          <a:p>
            <a:pPr lvl="1" indent="-342900"/>
            <a:r>
              <a:rPr lang="en-US" altLang="zh-HK" dirty="0">
                <a:latin typeface="Calibri" pitchFamily="34" charset="0"/>
                <a:ea typeface="宋体" pitchFamily="2" charset="-122"/>
                <a:cs typeface="Calibri" pitchFamily="34" charset="0"/>
              </a:rPr>
              <a:t> </a:t>
            </a:r>
            <a:r>
              <a:rPr lang="zh-CN" altLang="en-US" dirty="0" smtClean="0">
                <a:latin typeface="Calibri" pitchFamily="34" charset="0"/>
                <a:ea typeface="宋体" pitchFamily="2" charset="-122"/>
                <a:cs typeface="Calibri" pitchFamily="34" charset="0"/>
              </a:rPr>
              <a:t>共轭亚油酸（</a:t>
            </a:r>
            <a:r>
              <a:rPr lang="en-US" altLang="zh-CN" dirty="0" smtClean="0">
                <a:latin typeface="Calibri" pitchFamily="34" charset="0"/>
                <a:ea typeface="宋体" pitchFamily="2" charset="-122"/>
                <a:cs typeface="Calibri" pitchFamily="34" charset="0"/>
              </a:rPr>
              <a:t>CLA</a:t>
            </a:r>
            <a:r>
              <a:rPr lang="zh-CN" altLang="en-US" dirty="0" smtClean="0">
                <a:latin typeface="Calibri" pitchFamily="34" charset="0"/>
                <a:ea typeface="宋体" pitchFamily="2" charset="-122"/>
                <a:cs typeface="Calibri" pitchFamily="34" charset="0"/>
              </a:rPr>
              <a:t>）</a:t>
            </a:r>
            <a:endParaRPr lang="en-US" altLang="zh-HK" dirty="0">
              <a:latin typeface="Calibri" pitchFamily="34" charset="0"/>
              <a:ea typeface="宋体" pitchFamily="2" charset="-122"/>
              <a:cs typeface="Calibri" pitchFamily="34" charset="0"/>
            </a:endParaRPr>
          </a:p>
          <a:p>
            <a:pPr lvl="1" indent="-342900"/>
            <a:r>
              <a:rPr lang="zh-CN" altLang="en-US" dirty="0" smtClean="0">
                <a:latin typeface="Calibri" pitchFamily="34" charset="0"/>
                <a:ea typeface="宋体" pitchFamily="2" charset="-122"/>
                <a:cs typeface="Calibri" pitchFamily="34" charset="0"/>
              </a:rPr>
              <a:t>植物性营养补充剂</a:t>
            </a:r>
            <a:endParaRPr lang="en-US" altLang="zh-HK" dirty="0">
              <a:latin typeface="Calibri" pitchFamily="34" charset="0"/>
              <a:ea typeface="宋体" pitchFamily="2" charset="-122"/>
              <a:cs typeface="Calibri" pitchFamily="34" charset="0"/>
            </a:endParaRPr>
          </a:p>
          <a:p>
            <a:r>
              <a:rPr lang="zh-CN" altLang="en-US" dirty="0" smtClean="0">
                <a:latin typeface="Calibri" pitchFamily="34" charset="0"/>
                <a:ea typeface="宋体" pitchFamily="2" charset="-122"/>
                <a:cs typeface="Calibri" pitchFamily="34" charset="0"/>
              </a:rPr>
              <a:t>药物疗法</a:t>
            </a:r>
            <a:endParaRPr lang="en-US" altLang="zh-HK" dirty="0" smtClean="0">
              <a:latin typeface="Calibri" pitchFamily="34" charset="0"/>
              <a:ea typeface="宋体" pitchFamily="2" charset="-122"/>
              <a:cs typeface="Calibri" pitchFamily="34" charset="0"/>
            </a:endParaRPr>
          </a:p>
          <a:p>
            <a:pPr marL="857250" lvl="1" indent="-457200"/>
            <a:r>
              <a:rPr lang="zh-CN" altLang="en-US" dirty="0" smtClean="0">
                <a:latin typeface="Calibri" pitchFamily="34" charset="0"/>
                <a:ea typeface="宋体" pitchFamily="2" charset="-122"/>
                <a:cs typeface="Calibri" pitchFamily="34" charset="0"/>
              </a:rPr>
              <a:t>利尿剂、泻药</a:t>
            </a:r>
            <a:endParaRPr lang="en-US" altLang="zh-HK" dirty="0">
              <a:latin typeface="Calibri" pitchFamily="34" charset="0"/>
              <a:ea typeface="宋体" pitchFamily="2" charset="-122"/>
              <a:cs typeface="Calibri" pitchFamily="34" charset="0"/>
            </a:endParaRPr>
          </a:p>
          <a:p>
            <a:pPr marL="857250" lvl="1" indent="-457200"/>
            <a:r>
              <a:rPr lang="zh-CN" altLang="en-US" dirty="0" smtClean="0">
                <a:latin typeface="Calibri" pitchFamily="34" charset="0"/>
                <a:ea typeface="宋体" pitchFamily="2" charset="-122"/>
                <a:cs typeface="Calibri" pitchFamily="34" charset="0"/>
              </a:rPr>
              <a:t>不允许使用（禁用物质）</a:t>
            </a:r>
            <a:endParaRPr lang="en-US" altLang="zh-HK" dirty="0">
              <a:latin typeface="Calibri" pitchFamily="34" charset="0"/>
              <a:ea typeface="宋体" pitchFamily="2" charset="-122"/>
              <a:cs typeface="Calibri" pitchFamily="34" charset="0"/>
            </a:endParaRPr>
          </a:p>
          <a:p>
            <a:pPr marL="857250" lvl="1" indent="-457200"/>
            <a:r>
              <a:rPr lang="zh-CN" altLang="en-US" dirty="0" smtClean="0">
                <a:latin typeface="Calibri" pitchFamily="34" charset="0"/>
                <a:ea typeface="宋体" pitchFamily="2" charset="-122"/>
                <a:cs typeface="Calibri" pitchFamily="34" charset="0"/>
              </a:rPr>
              <a:t>由于副作用，不推荐使用</a:t>
            </a:r>
            <a:endParaRPr lang="en-US" altLang="zh-HK" dirty="0">
              <a:latin typeface="Calibri" pitchFamily="34" charset="0"/>
              <a:ea typeface="宋体" pitchFamily="2" charset="-122"/>
              <a:cs typeface="Calibri" pitchFamily="34" charset="0"/>
            </a:endParaRPr>
          </a:p>
          <a:p>
            <a:pPr marL="857250" lvl="1" indent="-457200"/>
            <a:r>
              <a:rPr lang="zh-CN" altLang="en-US" dirty="0" smtClean="0">
                <a:latin typeface="Calibri" pitchFamily="34" charset="0"/>
                <a:ea typeface="宋体" pitchFamily="2" charset="-122"/>
                <a:cs typeface="Calibri" pitchFamily="34" charset="0"/>
              </a:rPr>
              <a:t>伦理上来说是合适的（仅适用于痴肥者）</a:t>
            </a:r>
            <a:endParaRPr lang="zh-HK" altLang="en-US" dirty="0">
              <a:latin typeface="Calibri" pitchFamily="34" charset="0"/>
              <a:ea typeface="宋体" pitchFamily="2" charset="-122"/>
              <a:cs typeface="Calibri" pitchFamily="34" charset="0"/>
            </a:endParaRPr>
          </a:p>
        </p:txBody>
      </p:sp>
    </p:spTree>
    <p:extLst>
      <p:ext uri="{BB962C8B-B14F-4D97-AF65-F5344CB8AC3E}">
        <p14:creationId xmlns:p14="http://schemas.microsoft.com/office/powerpoint/2010/main" val="3775249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7" name="Title 1"/>
          <p:cNvSpPr>
            <a:spLocks noGrp="1"/>
          </p:cNvSpPr>
          <p:nvPr>
            <p:ph type="title"/>
          </p:nvPr>
        </p:nvSpPr>
        <p:spPr>
          <a:xfrm>
            <a:off x="1524000" y="274638"/>
            <a:ext cx="7162800" cy="1143000"/>
          </a:xfrm>
        </p:spPr>
        <p:txBody>
          <a:bodyPr/>
          <a:lstStyle/>
          <a:p>
            <a:r>
              <a:rPr lang="zh-CN" altLang="en-US" sz="4000" dirty="0" smtClean="0">
                <a:latin typeface="宋体" pitchFamily="2" charset="-122"/>
                <a:ea typeface="宋体" pitchFamily="2" charset="-122"/>
              </a:rPr>
              <a:t>严格节食和快速减重的副作用</a:t>
            </a:r>
            <a:endParaRPr lang="en-HK" sz="4000" dirty="0">
              <a:latin typeface="宋体" pitchFamily="2" charset="-122"/>
              <a:ea typeface="宋体" pitchFamily="2" charset="-122"/>
            </a:endParaRPr>
          </a:p>
        </p:txBody>
      </p:sp>
      <p:sp>
        <p:nvSpPr>
          <p:cNvPr id="1048828" name="Content Placeholder 2"/>
          <p:cNvSpPr>
            <a:spLocks noGrp="1"/>
          </p:cNvSpPr>
          <p:nvPr>
            <p:ph idx="1"/>
          </p:nvPr>
        </p:nvSpPr>
        <p:spPr/>
        <p:txBody>
          <a:bodyPr/>
          <a:lstStyle/>
          <a:p>
            <a:r>
              <a:rPr lang="zh-CN" altLang="en-US" b="1" dirty="0" smtClean="0">
                <a:latin typeface="宋体" pitchFamily="2" charset="-122"/>
                <a:ea typeface="宋体" pitchFamily="2" charset="-122"/>
              </a:rPr>
              <a:t>脱水</a:t>
            </a:r>
            <a:endParaRPr lang="en-US" altLang="zh-HK" b="1" dirty="0">
              <a:latin typeface="宋体" pitchFamily="2" charset="-122"/>
              <a:ea typeface="宋体" pitchFamily="2" charset="-122"/>
            </a:endParaRPr>
          </a:p>
          <a:p>
            <a:pPr lvl="1"/>
            <a:r>
              <a:rPr lang="zh-CN" altLang="en-US" dirty="0" smtClean="0">
                <a:latin typeface="宋体" pitchFamily="2" charset="-122"/>
                <a:ea typeface="宋体" pitchFamily="2" charset="-122"/>
              </a:rPr>
              <a:t>血浆量减少</a:t>
            </a:r>
            <a:endParaRPr lang="en-US" altLang="zh-HK" dirty="0">
              <a:latin typeface="宋体" pitchFamily="2" charset="-122"/>
              <a:ea typeface="宋体" pitchFamily="2" charset="-122"/>
            </a:endParaRPr>
          </a:p>
          <a:p>
            <a:pPr lvl="1"/>
            <a:r>
              <a:rPr lang="zh-CN" altLang="en-US" dirty="0" smtClean="0">
                <a:latin typeface="宋体" pitchFamily="2" charset="-122"/>
                <a:ea typeface="宋体" pitchFamily="2" charset="-122"/>
              </a:rPr>
              <a:t>中暑的风险增加</a:t>
            </a:r>
            <a:endParaRPr lang="en-US" altLang="zh-HK" dirty="0">
              <a:latin typeface="宋体" pitchFamily="2" charset="-122"/>
              <a:ea typeface="宋体" pitchFamily="2" charset="-122"/>
            </a:endParaRPr>
          </a:p>
          <a:p>
            <a:pPr marL="0" indent="0">
              <a:buNone/>
            </a:pPr>
            <a:r>
              <a:rPr lang="en-US" altLang="zh-HK" dirty="0">
                <a:latin typeface="宋体" pitchFamily="2" charset="-122"/>
                <a:ea typeface="宋体" pitchFamily="2" charset="-122"/>
              </a:rPr>
              <a:t>• </a:t>
            </a:r>
            <a:r>
              <a:rPr lang="zh-CN" altLang="en-US" b="1" dirty="0" smtClean="0">
                <a:latin typeface="宋体" pitchFamily="2" charset="-122"/>
                <a:ea typeface="宋体" pitchFamily="2" charset="-122"/>
              </a:rPr>
              <a:t>肌肉组织的保持和生长</a:t>
            </a:r>
            <a:endParaRPr lang="en-US" altLang="zh-HK" b="1" dirty="0" smtClean="0">
              <a:latin typeface="宋体" pitchFamily="2" charset="-122"/>
              <a:ea typeface="宋体" pitchFamily="2" charset="-122"/>
            </a:endParaRPr>
          </a:p>
          <a:p>
            <a:pPr lvl="1"/>
            <a:r>
              <a:rPr lang="zh-CN" altLang="en-US" dirty="0" smtClean="0">
                <a:latin typeface="宋体" pitchFamily="2" charset="-122"/>
                <a:ea typeface="宋体" pitchFamily="2" charset="-122"/>
              </a:rPr>
              <a:t>有证据表明会有肌肉组织流失</a:t>
            </a:r>
            <a:endParaRPr lang="en-US" altLang="zh-HK" dirty="0" smtClean="0">
              <a:latin typeface="宋体" pitchFamily="2" charset="-122"/>
              <a:ea typeface="宋体" pitchFamily="2" charset="-122"/>
            </a:endParaRPr>
          </a:p>
          <a:p>
            <a:pPr lvl="1"/>
            <a:r>
              <a:rPr lang="zh-CN" altLang="en-US" dirty="0" smtClean="0">
                <a:latin typeface="宋体" pitchFamily="2" charset="-122"/>
                <a:ea typeface="宋体" pitchFamily="2" charset="-122"/>
              </a:rPr>
              <a:t>可能减少肌肉组织的生长</a:t>
            </a:r>
            <a:endParaRPr lang="en-US" altLang="zh-HK" dirty="0" smtClean="0">
              <a:latin typeface="宋体" pitchFamily="2" charset="-122"/>
              <a:ea typeface="宋体" pitchFamily="2" charset="-122"/>
            </a:endParaRPr>
          </a:p>
          <a:p>
            <a:r>
              <a:rPr lang="zh-CN" altLang="en-US" b="1" dirty="0" smtClean="0">
                <a:latin typeface="宋体" pitchFamily="2" charset="-122"/>
                <a:ea typeface="宋体" pitchFamily="2" charset="-122"/>
              </a:rPr>
              <a:t>认知功能和情绪的减退</a:t>
            </a:r>
            <a:endParaRPr lang="en-US" altLang="zh-HK" b="1" dirty="0" smtClean="0">
              <a:latin typeface="宋体" pitchFamily="2" charset="-122"/>
              <a:ea typeface="宋体" pitchFamily="2" charset="-122"/>
            </a:endParaRPr>
          </a:p>
          <a:p>
            <a:r>
              <a:rPr lang="zh-CN" altLang="en-US" b="1" dirty="0" smtClean="0">
                <a:latin typeface="宋体" pitchFamily="2" charset="-122"/>
                <a:ea typeface="宋体" pitchFamily="2" charset="-122"/>
              </a:rPr>
              <a:t>营养缺乏</a:t>
            </a:r>
            <a:endParaRPr lang="en-US" altLang="zh-HK" dirty="0">
              <a:latin typeface="宋体" pitchFamily="2" charset="-122"/>
              <a:ea typeface="宋体" pitchFamily="2" charset="-122"/>
            </a:endParaRPr>
          </a:p>
        </p:txBody>
      </p:sp>
    </p:spTree>
    <p:extLst>
      <p:ext uri="{BB962C8B-B14F-4D97-AF65-F5344CB8AC3E}">
        <p14:creationId xmlns:p14="http://schemas.microsoft.com/office/powerpoint/2010/main" val="1866790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2" name="Title 1"/>
          <p:cNvSpPr>
            <a:spLocks noGrp="1"/>
          </p:cNvSpPr>
          <p:nvPr>
            <p:ph type="title"/>
          </p:nvPr>
        </p:nvSpPr>
        <p:spPr>
          <a:xfrm>
            <a:off x="1524000" y="274638"/>
            <a:ext cx="7162800" cy="1143000"/>
          </a:xfrm>
        </p:spPr>
        <p:txBody>
          <a:bodyPr/>
          <a:lstStyle/>
          <a:p>
            <a:r>
              <a:rPr lang="zh-CN" altLang="en-US" sz="4000" dirty="0" smtClean="0">
                <a:latin typeface="宋体" pitchFamily="2" charset="-122"/>
                <a:ea typeface="宋体" pitchFamily="2" charset="-122"/>
              </a:rPr>
              <a:t>严格节食和快速减重的副作用</a:t>
            </a:r>
            <a:endParaRPr lang="en-HK" sz="4000" dirty="0">
              <a:latin typeface="宋体" pitchFamily="2" charset="-122"/>
              <a:ea typeface="宋体" pitchFamily="2" charset="-122"/>
            </a:endParaRPr>
          </a:p>
        </p:txBody>
      </p:sp>
      <p:sp>
        <p:nvSpPr>
          <p:cNvPr id="1048833" name="Content Placeholder 2"/>
          <p:cNvSpPr>
            <a:spLocks noGrp="1"/>
          </p:cNvSpPr>
          <p:nvPr>
            <p:ph idx="1"/>
          </p:nvPr>
        </p:nvSpPr>
        <p:spPr>
          <a:xfrm>
            <a:off x="457200" y="1600200"/>
            <a:ext cx="8382000" cy="4876800"/>
          </a:xfrm>
        </p:spPr>
        <p:txBody>
          <a:bodyPr>
            <a:normAutofit fontScale="96429" lnSpcReduction="10000"/>
          </a:bodyPr>
          <a:lstStyle/>
          <a:p>
            <a:r>
              <a:rPr lang="zh-CN" altLang="en-US" b="1" dirty="0" smtClean="0">
                <a:latin typeface="宋体" pitchFamily="2" charset="-122"/>
                <a:ea typeface="宋体" pitchFamily="2" charset="-122"/>
              </a:rPr>
              <a:t>月经紊乱、内分泌失调</a:t>
            </a:r>
            <a:endParaRPr lang="en-US" altLang="zh-HK" b="1" dirty="0">
              <a:latin typeface="宋体" pitchFamily="2" charset="-122"/>
              <a:ea typeface="宋体" pitchFamily="2" charset="-122"/>
            </a:endParaRPr>
          </a:p>
          <a:p>
            <a:pPr lvl="1"/>
            <a:r>
              <a:rPr lang="zh-CN" altLang="en-US" dirty="0" smtClean="0">
                <a:latin typeface="宋体" pitchFamily="2" charset="-122"/>
                <a:ea typeface="宋体" pitchFamily="2" charset="-122"/>
              </a:rPr>
              <a:t>可获得的能量减少</a:t>
            </a:r>
            <a:endParaRPr lang="en-US" altLang="zh-HK" dirty="0">
              <a:latin typeface="宋体" pitchFamily="2" charset="-122"/>
              <a:ea typeface="宋体" pitchFamily="2" charset="-122"/>
            </a:endParaRPr>
          </a:p>
          <a:p>
            <a:pPr lvl="1"/>
            <a:r>
              <a:rPr lang="zh-CN" altLang="en-US" dirty="0" smtClean="0">
                <a:latin typeface="宋体" pitchFamily="2" charset="-122"/>
                <a:ea typeface="宋体" pitchFamily="2" charset="-122"/>
              </a:rPr>
              <a:t>闭经、骨矿物密度降低</a:t>
            </a:r>
            <a:endParaRPr lang="en-US" altLang="zh-HK" dirty="0">
              <a:latin typeface="宋体" pitchFamily="2" charset="-122"/>
              <a:ea typeface="宋体" pitchFamily="2" charset="-122"/>
            </a:endParaRPr>
          </a:p>
          <a:p>
            <a:r>
              <a:rPr lang="zh-CN" altLang="en-US" b="1" dirty="0" smtClean="0">
                <a:latin typeface="宋体" pitchFamily="2" charset="-122"/>
                <a:ea typeface="宋体" pitchFamily="2" charset="-122"/>
              </a:rPr>
              <a:t>瘦身增重轮回</a:t>
            </a:r>
            <a:endParaRPr lang="en-US" altLang="zh-HK" b="1" dirty="0">
              <a:latin typeface="宋体" pitchFamily="2" charset="-122"/>
              <a:ea typeface="宋体" pitchFamily="2" charset="-122"/>
            </a:endParaRPr>
          </a:p>
          <a:p>
            <a:pPr marL="400050" lvl="1" indent="0">
              <a:buNone/>
            </a:pPr>
            <a:r>
              <a:rPr lang="en-US" altLang="zh-HK" dirty="0">
                <a:latin typeface="宋体" pitchFamily="2" charset="-122"/>
                <a:ea typeface="宋体" pitchFamily="2" charset="-122"/>
              </a:rPr>
              <a:t>– </a:t>
            </a:r>
            <a:r>
              <a:rPr lang="zh-CN" altLang="en-US" dirty="0" smtClean="0">
                <a:latin typeface="宋体" pitchFamily="2" charset="-122"/>
                <a:ea typeface="宋体" pitchFamily="2" charset="-122"/>
              </a:rPr>
              <a:t>静息代谢率减少</a:t>
            </a:r>
            <a:endParaRPr lang="en-US" altLang="zh-HK" dirty="0">
              <a:latin typeface="宋体" pitchFamily="2" charset="-122"/>
              <a:ea typeface="宋体" pitchFamily="2" charset="-122"/>
            </a:endParaRPr>
          </a:p>
          <a:p>
            <a:pPr marL="400050" lvl="1" indent="0">
              <a:buNone/>
            </a:pPr>
            <a:r>
              <a:rPr lang="en-US" altLang="zh-HK" dirty="0">
                <a:latin typeface="宋体" pitchFamily="2" charset="-122"/>
                <a:ea typeface="宋体" pitchFamily="2" charset="-122"/>
              </a:rPr>
              <a:t>– </a:t>
            </a:r>
            <a:r>
              <a:rPr lang="zh-CN" altLang="en-US" dirty="0" smtClean="0">
                <a:latin typeface="宋体" pitchFamily="2" charset="-122"/>
                <a:ea typeface="宋体" pitchFamily="2" charset="-122"/>
              </a:rPr>
              <a:t>进食障碍</a:t>
            </a:r>
            <a:endParaRPr lang="en-US" altLang="zh-HK" dirty="0">
              <a:latin typeface="宋体" pitchFamily="2" charset="-122"/>
              <a:ea typeface="宋体" pitchFamily="2" charset="-122"/>
            </a:endParaRPr>
          </a:p>
          <a:p>
            <a:pPr marL="0" indent="0">
              <a:buNone/>
            </a:pPr>
            <a:r>
              <a:rPr lang="en-US" altLang="zh-HK" dirty="0">
                <a:latin typeface="宋体" pitchFamily="2" charset="-122"/>
                <a:ea typeface="宋体" pitchFamily="2" charset="-122"/>
              </a:rPr>
              <a:t>• </a:t>
            </a:r>
            <a:r>
              <a:rPr lang="zh-CN" altLang="en-US" b="1" dirty="0" smtClean="0">
                <a:latin typeface="宋体" pitchFamily="2" charset="-122"/>
                <a:ea typeface="宋体" pitchFamily="2" charset="-122"/>
              </a:rPr>
              <a:t>疾病和免疫</a:t>
            </a:r>
            <a:endParaRPr lang="en-US" altLang="zh-HK" b="1" dirty="0">
              <a:latin typeface="宋体" pitchFamily="2" charset="-122"/>
              <a:ea typeface="宋体" pitchFamily="2" charset="-122"/>
            </a:endParaRPr>
          </a:p>
          <a:p>
            <a:pPr lvl="1"/>
            <a:r>
              <a:rPr lang="zh-CN" altLang="en-US" dirty="0" smtClean="0">
                <a:latin typeface="宋体" pitchFamily="2" charset="-122"/>
                <a:ea typeface="宋体" pitchFamily="2" charset="-122"/>
              </a:rPr>
              <a:t>能量、碳水化合物和微量营养素减少</a:t>
            </a:r>
            <a:endParaRPr lang="en-US" altLang="zh-HK" dirty="0">
              <a:latin typeface="宋体" pitchFamily="2" charset="-122"/>
              <a:ea typeface="宋体" pitchFamily="2" charset="-122"/>
            </a:endParaRPr>
          </a:p>
          <a:p>
            <a:pPr marL="0" indent="0">
              <a:buNone/>
            </a:pPr>
            <a:r>
              <a:rPr lang="en-US" altLang="zh-HK" dirty="0">
                <a:latin typeface="宋体" pitchFamily="2" charset="-122"/>
                <a:ea typeface="宋体" pitchFamily="2" charset="-122"/>
              </a:rPr>
              <a:t>• </a:t>
            </a:r>
            <a:r>
              <a:rPr lang="zh-CN" altLang="en-US" b="1" dirty="0" smtClean="0">
                <a:latin typeface="宋体" pitchFamily="2" charset="-122"/>
                <a:ea typeface="宋体" pitchFamily="2" charset="-122"/>
              </a:rPr>
              <a:t>表现下降</a:t>
            </a:r>
            <a:endParaRPr lang="en-US" altLang="zh-HK" b="1" dirty="0">
              <a:latin typeface="宋体" pitchFamily="2" charset="-122"/>
              <a:ea typeface="宋体" pitchFamily="2" charset="-122"/>
            </a:endParaRPr>
          </a:p>
          <a:p>
            <a:pPr lvl="1"/>
            <a:r>
              <a:rPr lang="zh-CN" altLang="en-US" dirty="0" smtClean="0">
                <a:latin typeface="宋体" pitchFamily="2" charset="-122"/>
                <a:ea typeface="宋体" pitchFamily="2" charset="-122"/>
              </a:rPr>
              <a:t>注意“蜜月”期</a:t>
            </a:r>
            <a:endParaRPr lang="en-US" altLang="zh-HK" dirty="0">
              <a:latin typeface="宋体" pitchFamily="2" charset="-122"/>
              <a:ea typeface="宋体" pitchFamily="2" charset="-122"/>
            </a:endParaRPr>
          </a:p>
        </p:txBody>
      </p:sp>
    </p:spTree>
    <p:extLst>
      <p:ext uri="{BB962C8B-B14F-4D97-AF65-F5344CB8AC3E}">
        <p14:creationId xmlns:p14="http://schemas.microsoft.com/office/powerpoint/2010/main" val="466781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7" name="Title 1"/>
          <p:cNvSpPr>
            <a:spLocks noGrp="1"/>
          </p:cNvSpPr>
          <p:nvPr>
            <p:ph type="title"/>
          </p:nvPr>
        </p:nvSpPr>
        <p:spPr/>
        <p:txBody>
          <a:bodyPr/>
          <a:lstStyle/>
          <a:p>
            <a:r>
              <a:rPr lang="zh-CN" altLang="en-US" dirty="0" smtClean="0">
                <a:latin typeface="宋体" pitchFamily="2" charset="-122"/>
                <a:ea typeface="宋体" pitchFamily="2" charset="-122"/>
              </a:rPr>
              <a:t>女性运动员三联症</a:t>
            </a:r>
            <a:endParaRPr lang="en-HK" dirty="0">
              <a:latin typeface="宋体" pitchFamily="2" charset="-122"/>
              <a:ea typeface="宋体" pitchFamily="2" charset="-122"/>
            </a:endParaRPr>
          </a:p>
        </p:txBody>
      </p:sp>
      <p:sp>
        <p:nvSpPr>
          <p:cNvPr id="1048838" name="Content Placeholder 2"/>
          <p:cNvSpPr>
            <a:spLocks noGrp="1"/>
          </p:cNvSpPr>
          <p:nvPr>
            <p:ph idx="1"/>
          </p:nvPr>
        </p:nvSpPr>
        <p:spPr/>
        <p:txBody>
          <a:bodyPr/>
          <a:lstStyle/>
          <a:p>
            <a:endParaRPr lang="en-HK"/>
          </a:p>
        </p:txBody>
      </p:sp>
      <p:pic>
        <p:nvPicPr>
          <p:cNvPr id="2097233" name="Picture 2" descr="Image result for female athlete triad infographic"/>
          <p:cNvPicPr>
            <a:picLocks noChangeAspect="1" noChangeArrowheads="1"/>
          </p:cNvPicPr>
          <p:nvPr/>
        </p:nvPicPr>
        <p:blipFill>
          <a:blip r:embed="rId3" cstate="print"/>
          <a:srcRect/>
          <a:stretch>
            <a:fillRect/>
          </a:stretch>
        </p:blipFill>
        <p:spPr bwMode="auto">
          <a:xfrm>
            <a:off x="2057400" y="1417638"/>
            <a:ext cx="5845870" cy="5440362"/>
          </a:xfrm>
          <a:prstGeom prst="rect">
            <a:avLst/>
          </a:prstGeom>
          <a:noFill/>
        </p:spPr>
      </p:pic>
      <p:pic>
        <p:nvPicPr>
          <p:cNvPr id="2097234" name="image49.jpeg"/>
          <p:cNvPicPr>
            <a:picLocks noChangeAspect="1"/>
          </p:cNvPicPr>
          <p:nvPr/>
        </p:nvPicPr>
        <p:blipFill>
          <a:blip r:embed="rId4"/>
          <a:stretch>
            <a:fillRect/>
          </a:stretch>
        </p:blipFill>
        <p:spPr>
          <a:xfrm>
            <a:off x="1828801" y="1244681"/>
            <a:ext cx="5486398" cy="5576630"/>
          </a:xfrm>
          <a:prstGeom prst="rect">
            <a:avLst/>
          </a:prstGeom>
          <a:ln w="12700">
            <a:miter lim="400000"/>
          </a:ln>
        </p:spPr>
      </p:pic>
    </p:spTree>
    <p:extLst>
      <p:ext uri="{BB962C8B-B14F-4D97-AF65-F5344CB8AC3E}">
        <p14:creationId xmlns:p14="http://schemas.microsoft.com/office/powerpoint/2010/main" val="284787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097234"/>
                                        </p:tgtEl>
                                        <p:attrNameLst>
                                          <p:attrName>ppt_w</p:attrName>
                                        </p:attrNameLst>
                                      </p:cBhvr>
                                      <p:tavLst>
                                        <p:tav tm="0">
                                          <p:val>
                                            <p:strVal val="ppt_w"/>
                                          </p:val>
                                        </p:tav>
                                        <p:tav tm="100000">
                                          <p:val>
                                            <p:fltVal val="0"/>
                                          </p:val>
                                        </p:tav>
                                      </p:tavLst>
                                    </p:anim>
                                    <p:anim calcmode="lin" valueType="num">
                                      <p:cBhvr>
                                        <p:cTn id="7" dur="500"/>
                                        <p:tgtEl>
                                          <p:spTgt spid="2097234"/>
                                        </p:tgtEl>
                                        <p:attrNameLst>
                                          <p:attrName>ppt_h</p:attrName>
                                        </p:attrNameLst>
                                      </p:cBhvr>
                                      <p:tavLst>
                                        <p:tav tm="0">
                                          <p:val>
                                            <p:strVal val="ppt_h"/>
                                          </p:val>
                                        </p:tav>
                                        <p:tav tm="100000">
                                          <p:val>
                                            <p:fltVal val="0"/>
                                          </p:val>
                                        </p:tav>
                                      </p:tavLst>
                                    </p:anim>
                                    <p:animEffect transition="out" filter="fade">
                                      <p:cBhvr>
                                        <p:cTn id="8" dur="500"/>
                                        <p:tgtEl>
                                          <p:spTgt spid="2097234"/>
                                        </p:tgtEl>
                                      </p:cBhvr>
                                    </p:animEffect>
                                    <p:set>
                                      <p:cBhvr>
                                        <p:cTn id="9" dur="1" fill="hold">
                                          <p:stCondLst>
                                            <p:cond delay="499"/>
                                          </p:stCondLst>
                                        </p:cTn>
                                        <p:tgtEl>
                                          <p:spTgt spid="20972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42" name="Shape 636"/>
          <p:cNvSpPr>
            <a:spLocks noGrp="1"/>
          </p:cNvSpPr>
          <p:nvPr>
            <p:ph type="title"/>
          </p:nvPr>
        </p:nvSpPr>
        <p:spPr>
          <a:prstGeom prst="rect">
            <a:avLst/>
          </a:prstGeom>
        </p:spPr>
        <p:txBody>
          <a:bodyPr>
            <a:normAutofit/>
          </a:bodyPr>
          <a:lstStyle>
            <a:lvl1pPr>
              <a:defRPr sz="6200"/>
            </a:lvl1pPr>
          </a:lstStyle>
          <a:p>
            <a:pPr>
              <a:defRPr>
                <a:effectLst/>
              </a:defRPr>
            </a:pPr>
            <a:r>
              <a:rPr lang="zh-CN" altLang="en-US" sz="5600" dirty="0" smtClean="0">
                <a:latin typeface="Calibri" pitchFamily="34" charset="0"/>
                <a:ea typeface="宋体" pitchFamily="2" charset="-122"/>
                <a:cs typeface="Calibri" pitchFamily="34" charset="0"/>
              </a:rPr>
              <a:t>女性运动员三联症</a:t>
            </a:r>
            <a:endParaRPr sz="5600" dirty="0">
              <a:latin typeface="Calibri" pitchFamily="34" charset="0"/>
              <a:ea typeface="宋体" pitchFamily="2" charset="-122"/>
              <a:cs typeface="Calibri" pitchFamily="34" charset="0"/>
            </a:endParaRPr>
          </a:p>
        </p:txBody>
      </p:sp>
      <p:sp>
        <p:nvSpPr>
          <p:cNvPr id="1048843" name="Shape 637"/>
          <p:cNvSpPr>
            <a:spLocks noGrp="1"/>
          </p:cNvSpPr>
          <p:nvPr>
            <p:ph type="body" sz="half" idx="1"/>
          </p:nvPr>
        </p:nvSpPr>
        <p:spPr>
          <a:xfrm>
            <a:off x="609600" y="1295400"/>
            <a:ext cx="7696202" cy="4927499"/>
          </a:xfrm>
          <a:prstGeom prst="rect">
            <a:avLst/>
          </a:prstGeom>
        </p:spPr>
        <p:txBody>
          <a:bodyPr>
            <a:noAutofit/>
          </a:bodyPr>
          <a:lstStyle/>
          <a:p>
            <a:pPr marL="0" indent="0" defTabSz="397743">
              <a:spcBef>
                <a:spcPts val="844"/>
              </a:spcBef>
              <a:buNone/>
              <a:defRPr sz="2175">
                <a:effectLst/>
              </a:defRPr>
            </a:pPr>
            <a:r>
              <a:rPr sz="1687" dirty="0">
                <a:latin typeface="Calibri" pitchFamily="34" charset="0"/>
                <a:ea typeface="宋体" pitchFamily="2" charset="-122"/>
                <a:cs typeface="Calibri" pitchFamily="34" charset="0"/>
              </a:rPr>
              <a:t>1. </a:t>
            </a:r>
            <a:r>
              <a:rPr lang="zh-CN" altLang="en-US" sz="1687" dirty="0" smtClean="0">
                <a:latin typeface="Calibri" pitchFamily="34" charset="0"/>
                <a:ea typeface="宋体" pitchFamily="2" charset="-122"/>
                <a:cs typeface="Calibri" pitchFamily="34" charset="0"/>
              </a:rPr>
              <a:t>能量可获得性（可能与饮食失调同时出现或不同时出现）</a:t>
            </a:r>
            <a:endParaRPr sz="1687" dirty="0">
              <a:latin typeface="Calibri" pitchFamily="34" charset="0"/>
              <a:ea typeface="宋体" pitchFamily="2" charset="-122"/>
              <a:cs typeface="Calibri" pitchFamily="34" charset="0"/>
            </a:endParaRPr>
          </a:p>
          <a:p>
            <a:pPr marL="0" indent="0" defTabSz="397743">
              <a:spcBef>
                <a:spcPts val="844"/>
              </a:spcBef>
              <a:buNone/>
              <a:defRPr sz="2175">
                <a:effectLst/>
              </a:defRPr>
            </a:pPr>
            <a:r>
              <a:rPr sz="1687" dirty="0">
                <a:latin typeface="Calibri" pitchFamily="34" charset="0"/>
                <a:ea typeface="宋体" pitchFamily="2" charset="-122"/>
                <a:cs typeface="Calibri" pitchFamily="34" charset="0"/>
              </a:rPr>
              <a:t>2. </a:t>
            </a:r>
            <a:r>
              <a:rPr lang="zh-CN" altLang="en-US" sz="1687" dirty="0" smtClean="0">
                <a:latin typeface="Calibri" pitchFamily="34" charset="0"/>
                <a:ea typeface="宋体" pitchFamily="2" charset="-122"/>
                <a:cs typeface="Calibri" pitchFamily="34" charset="0"/>
              </a:rPr>
              <a:t>月经功能</a:t>
            </a:r>
            <a:endParaRPr sz="1687" dirty="0">
              <a:latin typeface="Calibri" pitchFamily="34" charset="0"/>
              <a:ea typeface="宋体" pitchFamily="2" charset="-122"/>
              <a:cs typeface="Calibri" pitchFamily="34" charset="0"/>
            </a:endParaRPr>
          </a:p>
          <a:p>
            <a:pPr marL="0" indent="0" defTabSz="397743">
              <a:spcBef>
                <a:spcPts val="844"/>
              </a:spcBef>
              <a:buNone/>
              <a:defRPr sz="2175">
                <a:effectLst/>
              </a:defRPr>
            </a:pPr>
            <a:r>
              <a:rPr sz="1687" dirty="0">
                <a:latin typeface="Calibri" pitchFamily="34" charset="0"/>
                <a:ea typeface="宋体" pitchFamily="2" charset="-122"/>
                <a:cs typeface="Calibri" pitchFamily="34" charset="0"/>
              </a:rPr>
              <a:t>3. </a:t>
            </a:r>
            <a:r>
              <a:rPr lang="zh-CN" altLang="en-US" sz="1687" dirty="0" smtClean="0">
                <a:latin typeface="Calibri" pitchFamily="34" charset="0"/>
                <a:ea typeface="宋体" pitchFamily="2" charset="-122"/>
                <a:cs typeface="Calibri" pitchFamily="34" charset="0"/>
              </a:rPr>
              <a:t>骨矿物密度</a:t>
            </a:r>
            <a:endParaRPr sz="1687" dirty="0">
              <a:latin typeface="Calibri" pitchFamily="34" charset="0"/>
              <a:ea typeface="宋体" pitchFamily="2" charset="-122"/>
              <a:cs typeface="Calibri" pitchFamily="34" charset="0"/>
            </a:endParaRPr>
          </a:p>
          <a:p>
            <a:pPr marL="298306" indent="-298306" defTabSz="397743">
              <a:spcBef>
                <a:spcPts val="844"/>
              </a:spcBef>
              <a:defRPr sz="2175">
                <a:effectLst/>
              </a:defRPr>
            </a:pPr>
            <a:endParaRPr sz="1687" dirty="0">
              <a:latin typeface="Calibri" pitchFamily="34" charset="0"/>
              <a:ea typeface="宋体" pitchFamily="2" charset="-122"/>
              <a:cs typeface="Calibri" pitchFamily="34" charset="0"/>
            </a:endParaRPr>
          </a:p>
          <a:p>
            <a:pPr marL="298306" indent="-298306" defTabSz="397743">
              <a:spcBef>
                <a:spcPts val="844"/>
              </a:spcBef>
              <a:defRPr sz="2175">
                <a:effectLst/>
              </a:defRPr>
            </a:pPr>
            <a:r>
              <a:rPr lang="zh-CN" altLang="en-US" sz="1687" dirty="0" smtClean="0">
                <a:latin typeface="Calibri" pitchFamily="34" charset="0"/>
                <a:ea typeface="宋体" pitchFamily="2" charset="-122"/>
                <a:cs typeface="Calibri" pitchFamily="34" charset="0"/>
              </a:rPr>
              <a:t>当出现卡路里摄入不足，大脑和身体试图通过减少静息代谢率来帮助重新建立能量平衡。</a:t>
            </a:r>
            <a:endParaRPr sz="1687" dirty="0">
              <a:latin typeface="Calibri" pitchFamily="34" charset="0"/>
              <a:ea typeface="宋体" pitchFamily="2" charset="-122"/>
              <a:cs typeface="Calibri" pitchFamily="34" charset="0"/>
            </a:endParaRPr>
          </a:p>
          <a:p>
            <a:pPr marL="298306" indent="-298306" defTabSz="397743">
              <a:spcBef>
                <a:spcPts val="844"/>
              </a:spcBef>
              <a:defRPr sz="2175">
                <a:effectLst/>
              </a:defRPr>
            </a:pPr>
            <a:r>
              <a:rPr lang="zh-CN" altLang="en-US" sz="1687" dirty="0" smtClean="0">
                <a:latin typeface="Calibri" pitchFamily="34" charset="0"/>
                <a:ea typeface="宋体" pitchFamily="2" charset="-122"/>
                <a:cs typeface="Calibri" pitchFamily="34" charset="0"/>
              </a:rPr>
              <a:t>身体开始</a:t>
            </a:r>
            <a:r>
              <a:rPr lang="zh-CN" altLang="en-US" sz="1687" dirty="0">
                <a:latin typeface="Calibri" pitchFamily="34" charset="0"/>
                <a:ea typeface="宋体" pitchFamily="2" charset="-122"/>
                <a:cs typeface="Calibri" pitchFamily="34" charset="0"/>
              </a:rPr>
              <a:t>保存</a:t>
            </a:r>
            <a:r>
              <a:rPr lang="zh-CN" altLang="en-US" sz="1687" dirty="0" smtClean="0">
                <a:latin typeface="Calibri" pitchFamily="34" charset="0"/>
                <a:ea typeface="宋体" pitchFamily="2" charset="-122"/>
                <a:cs typeface="Calibri" pitchFamily="34" charset="0"/>
              </a:rPr>
              <a:t>卡路里，这会导致一连串的事件</a:t>
            </a:r>
            <a:endParaRPr lang="en-US" sz="1687" dirty="0">
              <a:latin typeface="Calibri" pitchFamily="34" charset="0"/>
              <a:ea typeface="宋体" pitchFamily="2" charset="-122"/>
              <a:cs typeface="Calibri" pitchFamily="34" charset="0"/>
            </a:endParaRPr>
          </a:p>
          <a:p>
            <a:pPr marL="0" indent="0" defTabSz="397743">
              <a:spcBef>
                <a:spcPts val="844"/>
              </a:spcBef>
              <a:buNone/>
              <a:defRPr sz="2175">
                <a:effectLst/>
              </a:defRPr>
            </a:pPr>
            <a:r>
              <a:rPr lang="en-US" sz="1687" dirty="0">
                <a:latin typeface="Calibri" pitchFamily="34" charset="0"/>
                <a:ea typeface="宋体" pitchFamily="2" charset="-122"/>
                <a:cs typeface="Calibri" pitchFamily="34" charset="0"/>
              </a:rPr>
              <a:t>	-&gt; </a:t>
            </a:r>
            <a:r>
              <a:rPr lang="zh-CN" altLang="en-US" sz="1687" dirty="0" smtClean="0">
                <a:latin typeface="Calibri" pitchFamily="34" charset="0"/>
                <a:ea typeface="宋体" pitchFamily="2" charset="-122"/>
                <a:cs typeface="Calibri" pitchFamily="34" charset="0"/>
              </a:rPr>
              <a:t>能量可获得性减少</a:t>
            </a:r>
            <a:endParaRPr lang="en-US" sz="1687" dirty="0" smtClean="0">
              <a:latin typeface="Calibri" pitchFamily="34" charset="0"/>
              <a:ea typeface="宋体" pitchFamily="2" charset="-122"/>
              <a:cs typeface="Calibri" pitchFamily="34" charset="0"/>
            </a:endParaRPr>
          </a:p>
          <a:p>
            <a:pPr>
              <a:defRPr>
                <a:effectLst/>
              </a:defRPr>
            </a:pPr>
            <a:r>
              <a:rPr lang="zh-CN" altLang="en-US" sz="1800" dirty="0" smtClean="0">
                <a:latin typeface="Calibri" pitchFamily="34" charset="0"/>
                <a:ea typeface="宋体" pitchFamily="2" charset="-122"/>
                <a:cs typeface="Calibri" pitchFamily="34" charset="0"/>
              </a:rPr>
              <a:t>能量可获得性降低影响月经周期（这种影响可能需要几个月才会发生），以及骨矿物密度（这种影响可能需要几年才会发生）</a:t>
            </a:r>
            <a:endParaRPr lang="en-US" sz="1800" dirty="0" smtClean="0">
              <a:latin typeface="Calibri" pitchFamily="34" charset="0"/>
              <a:ea typeface="宋体" pitchFamily="2" charset="-122"/>
              <a:cs typeface="Calibri" pitchFamily="34" charset="0"/>
            </a:endParaRPr>
          </a:p>
          <a:p>
            <a:pPr>
              <a:defRPr>
                <a:effectLst/>
              </a:defRPr>
            </a:pPr>
            <a:r>
              <a:rPr lang="zh-CN" altLang="en-US" sz="1800" dirty="0" smtClean="0">
                <a:latin typeface="Calibri" pitchFamily="34" charset="0"/>
                <a:ea typeface="宋体" pitchFamily="2" charset="-122"/>
                <a:cs typeface="Calibri" pitchFamily="34" charset="0"/>
              </a:rPr>
              <a:t>在非常关注体重和身形的运动员（例如长跑运动员、舞者、对抗性体育项目）中，这是一种普遍现象</a:t>
            </a:r>
            <a:endParaRPr lang="en-US" sz="1800" dirty="0">
              <a:latin typeface="Calibri" pitchFamily="34" charset="0"/>
              <a:ea typeface="宋体" pitchFamily="2" charset="-122"/>
              <a:cs typeface="Calibri" pitchFamily="34" charset="0"/>
            </a:endParaRPr>
          </a:p>
          <a:p>
            <a:pPr>
              <a:defRPr>
                <a:effectLst/>
              </a:defRPr>
            </a:pPr>
            <a:r>
              <a:rPr lang="zh-CN" altLang="en-US" sz="1800" dirty="0" smtClean="0">
                <a:latin typeface="Calibri" pitchFamily="34" charset="0"/>
                <a:ea typeface="宋体" pitchFamily="2" charset="-122"/>
                <a:cs typeface="Calibri" pitchFamily="34" charset="0"/>
              </a:rPr>
              <a:t>要想预防，改变运动员的心态很重要</a:t>
            </a:r>
            <a:endParaRPr sz="1687" dirty="0">
              <a:latin typeface="Calibri" pitchFamily="34" charset="0"/>
              <a:ea typeface="宋体" pitchFamily="2" charset="-122"/>
              <a:cs typeface="Calibri" pitchFamily="34" charset="0"/>
            </a:endParaRPr>
          </a:p>
        </p:txBody>
      </p:sp>
    </p:spTree>
    <p:extLst>
      <p:ext uri="{BB962C8B-B14F-4D97-AF65-F5344CB8AC3E}">
        <p14:creationId xmlns:p14="http://schemas.microsoft.com/office/powerpoint/2010/main" val="3791863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47" name="Title 1"/>
          <p:cNvSpPr>
            <a:spLocks noGrp="1"/>
          </p:cNvSpPr>
          <p:nvPr>
            <p:ph type="title"/>
          </p:nvPr>
        </p:nvSpPr>
        <p:spPr>
          <a:prstGeom prst="rect">
            <a:avLst/>
          </a:prstGeom>
        </p:spPr>
        <p:txBody>
          <a:bodyPr/>
          <a:lstStyle/>
          <a:p>
            <a:r>
              <a:rPr lang="zh-CN" altLang="en-US" dirty="0" smtClean="0">
                <a:latin typeface="宋体" pitchFamily="2" charset="-122"/>
                <a:ea typeface="宋体" pitchFamily="2" charset="-122"/>
              </a:rPr>
              <a:t>进食障碍和饮食失调</a:t>
            </a:r>
            <a:endParaRPr dirty="0">
              <a:latin typeface="宋体" pitchFamily="2" charset="-122"/>
              <a:ea typeface="宋体" pitchFamily="2" charset="-122"/>
            </a:endParaRPr>
          </a:p>
        </p:txBody>
      </p:sp>
      <p:sp>
        <p:nvSpPr>
          <p:cNvPr id="1048848" name="Text Placeholder 2"/>
          <p:cNvSpPr>
            <a:spLocks noGrp="1"/>
          </p:cNvSpPr>
          <p:nvPr>
            <p:ph idx="1"/>
          </p:nvPr>
        </p:nvSpPr>
        <p:spPr>
          <a:prstGeom prst="rect">
            <a:avLst/>
          </a:prstGeom>
        </p:spPr>
        <p:txBody>
          <a:bodyPr/>
          <a:lstStyle>
            <a:lvl1pPr>
              <a:buBlip>
                <a:blip r:embed="rId3"/>
              </a:buBlip>
            </a:lvl1pPr>
          </a:lstStyle>
          <a:p>
            <a:r>
              <a:rPr lang="zh-CN" altLang="en-US" dirty="0" smtClean="0">
                <a:latin typeface="宋体" pitchFamily="2" charset="-122"/>
                <a:ea typeface="宋体" pitchFamily="2" charset="-122"/>
              </a:rPr>
              <a:t>进食障碍的演变过程</a:t>
            </a:r>
            <a:endParaRPr dirty="0">
              <a:latin typeface="宋体" pitchFamily="2" charset="-122"/>
              <a:ea typeface="宋体" pitchFamily="2" charset="-122"/>
            </a:endParaRPr>
          </a:p>
        </p:txBody>
      </p:sp>
      <p:sp>
        <p:nvSpPr>
          <p:cNvPr id="1048849" name="Rectangle 4"/>
          <p:cNvSpPr/>
          <p:nvPr/>
        </p:nvSpPr>
        <p:spPr>
          <a:xfrm>
            <a:off x="5463986" y="6576672"/>
            <a:ext cx="2488658" cy="281259"/>
          </a:xfrm>
          <a:prstGeom prst="rect">
            <a:avLst/>
          </a:prstGeom>
          <a:ln w="12700">
            <a:miter lim="400000"/>
          </a:ln>
        </p:spPr>
        <p:txBody>
          <a:bodyPr wrap="none" lIns="32145" tIns="32145" rIns="32145" bIns="32145">
            <a:spAutoFit/>
          </a:bodyPr>
          <a:lstStyle>
            <a:lvl1pPr algn="l">
              <a:defRPr sz="2000">
                <a:solidFill>
                  <a:srgbClr val="32322F"/>
                </a:solidFill>
                <a:latin typeface="Calibri"/>
                <a:ea typeface="Calibri"/>
                <a:cs typeface="Calibri"/>
                <a:sym typeface="Calibri"/>
              </a:defRPr>
            </a:lvl1pPr>
          </a:lstStyle>
          <a:p>
            <a:r>
              <a:rPr lang="zh-HK" altLang="en-US" sz="1406" dirty="0" smtClean="0">
                <a:latin typeface="宋体" pitchFamily="2" charset="-122"/>
                <a:ea typeface="宋体" pitchFamily="2" charset="-122"/>
              </a:rPr>
              <a:t>异常心理学</a:t>
            </a:r>
            <a:r>
              <a:rPr sz="1406" dirty="0" smtClean="0">
                <a:latin typeface="宋体" pitchFamily="2" charset="-122"/>
                <a:ea typeface="宋体" pitchFamily="2" charset="-122"/>
              </a:rPr>
              <a:t>. </a:t>
            </a:r>
            <a:r>
              <a:rPr sz="1406" dirty="0">
                <a:latin typeface="宋体" pitchFamily="2" charset="-122"/>
                <a:ea typeface="宋体" pitchFamily="2" charset="-122"/>
              </a:rPr>
              <a:t>Seligman. 2001 </a:t>
            </a:r>
          </a:p>
        </p:txBody>
      </p:sp>
      <p:sp>
        <p:nvSpPr>
          <p:cNvPr id="6" name="文字方塊 5"/>
          <p:cNvSpPr txBox="1"/>
          <p:nvPr/>
        </p:nvSpPr>
        <p:spPr>
          <a:xfrm>
            <a:off x="-16768" y="2892405"/>
            <a:ext cx="8983375" cy="3416320"/>
          </a:xfrm>
          <a:prstGeom prst="rect">
            <a:avLst/>
          </a:prstGeom>
          <a:solidFill>
            <a:srgbClr val="C6D9F1">
              <a:alpha val="50196"/>
            </a:srgbClr>
          </a:solidFill>
        </p:spPr>
        <p:txBody>
          <a:bodyPr wrap="square" rtlCol="0">
            <a:spAutoFit/>
          </a:bodyPr>
          <a:lstStyle/>
          <a:p>
            <a:endParaRPr lang="en-US" altLang="zh-CN" b="1" dirty="0" smtClean="0">
              <a:latin typeface="Calibri" pitchFamily="34" charset="0"/>
              <a:ea typeface="宋体" pitchFamily="2" charset="-122"/>
              <a:cs typeface="Calibri" pitchFamily="34" charset="0"/>
            </a:endParaRPr>
          </a:p>
          <a:p>
            <a:r>
              <a:rPr lang="zh-CN" altLang="en-US" b="1" dirty="0" smtClean="0">
                <a:latin typeface="Calibri" pitchFamily="34" charset="0"/>
                <a:ea typeface="宋体" pitchFamily="2" charset="-122"/>
                <a:cs typeface="Calibri" pitchFamily="34" charset="0"/>
              </a:rPr>
              <a:t>健康</a:t>
            </a:r>
            <a:r>
              <a:rPr lang="zh-CN" altLang="en-US" b="1" dirty="0">
                <a:latin typeface="Calibri" pitchFamily="34" charset="0"/>
                <a:ea typeface="宋体" pitchFamily="2" charset="-122"/>
                <a:cs typeface="Calibri" pitchFamily="34" charset="0"/>
              </a:rPr>
              <a:t>的饮食习惯</a:t>
            </a:r>
            <a:r>
              <a:rPr lang="zh-CN" altLang="en-US" dirty="0">
                <a:latin typeface="Calibri" pitchFamily="34" charset="0"/>
                <a:ea typeface="宋体" pitchFamily="2" charset="-122"/>
                <a:cs typeface="Calibri" pitchFamily="34" charset="0"/>
              </a:rPr>
              <a:t>，</a:t>
            </a:r>
            <a:r>
              <a:rPr lang="zh-CN" altLang="en-US" i="1" dirty="0">
                <a:latin typeface="Calibri" pitchFamily="34" charset="0"/>
                <a:ea typeface="宋体" pitchFamily="2" charset="-122"/>
                <a:cs typeface="Calibri" pitchFamily="34" charset="0"/>
              </a:rPr>
              <a:t>不关注体重和体型，</a:t>
            </a:r>
            <a:r>
              <a:rPr lang="zh-CN" altLang="en-US" b="1" dirty="0">
                <a:latin typeface="Calibri" pitchFamily="34" charset="0"/>
                <a:ea typeface="宋体" pitchFamily="2" charset="-122"/>
                <a:cs typeface="Calibri" pitchFamily="34" charset="0"/>
              </a:rPr>
              <a:t>功能正常</a:t>
            </a:r>
            <a:endParaRPr lang="en-US" altLang="zh-CN" b="1" dirty="0">
              <a:latin typeface="Calibri" pitchFamily="34" charset="0"/>
              <a:ea typeface="宋体" pitchFamily="2" charset="-122"/>
              <a:cs typeface="Calibri" pitchFamily="34" charset="0"/>
            </a:endParaRPr>
          </a:p>
          <a:p>
            <a:endParaRPr lang="en-US" altLang="zh-CN" b="1" dirty="0" smtClean="0">
              <a:latin typeface="Calibri" pitchFamily="34" charset="0"/>
              <a:ea typeface="宋体" pitchFamily="2" charset="-122"/>
              <a:cs typeface="Calibri" pitchFamily="34" charset="0"/>
            </a:endParaRPr>
          </a:p>
          <a:p>
            <a:r>
              <a:rPr lang="zh-CN" altLang="en-US" b="1" dirty="0" smtClean="0">
                <a:latin typeface="Calibri" pitchFamily="34" charset="0"/>
                <a:ea typeface="宋体" pitchFamily="2" charset="-122"/>
                <a:cs typeface="Calibri" pitchFamily="34" charset="0"/>
              </a:rPr>
              <a:t>偶</a:t>
            </a:r>
            <a:r>
              <a:rPr lang="zh-CN" altLang="en-US" b="1" dirty="0">
                <a:latin typeface="Calibri" pitchFamily="34" charset="0"/>
                <a:ea typeface="宋体" pitchFamily="2" charset="-122"/>
                <a:cs typeface="Calibri" pitchFamily="34" charset="0"/>
              </a:rPr>
              <a:t>尔节食、跳过一餐来控制体重或暴食</a:t>
            </a:r>
            <a:r>
              <a:rPr lang="zh-CN" altLang="en-US" dirty="0">
                <a:latin typeface="Calibri" pitchFamily="34" charset="0"/>
                <a:ea typeface="宋体" pitchFamily="2" charset="-122"/>
                <a:cs typeface="Calibri" pitchFamily="34" charset="0"/>
              </a:rPr>
              <a:t>，</a:t>
            </a:r>
            <a:r>
              <a:rPr lang="zh-CN" altLang="en-US" i="1" dirty="0">
                <a:latin typeface="Calibri" pitchFamily="34" charset="0"/>
                <a:ea typeface="宋体" pitchFamily="2" charset="-122"/>
                <a:cs typeface="Calibri" pitchFamily="34" charset="0"/>
              </a:rPr>
              <a:t>对体重和体型有一些关注</a:t>
            </a:r>
            <a:endParaRPr lang="en-US" altLang="zh-CN" i="1" dirty="0">
              <a:latin typeface="Calibri" pitchFamily="34" charset="0"/>
              <a:ea typeface="宋体" pitchFamily="2" charset="-122"/>
              <a:cs typeface="Calibri" pitchFamily="34" charset="0"/>
            </a:endParaRPr>
          </a:p>
          <a:p>
            <a:endParaRPr lang="en-US" altLang="zh-CN" dirty="0" smtClean="0">
              <a:latin typeface="Calibri" pitchFamily="34" charset="0"/>
              <a:ea typeface="宋体" pitchFamily="2" charset="-122"/>
              <a:cs typeface="Calibri" pitchFamily="34" charset="0"/>
            </a:endParaRPr>
          </a:p>
          <a:p>
            <a:r>
              <a:rPr lang="zh-CN" altLang="en-US" b="1" dirty="0" smtClean="0">
                <a:latin typeface="Calibri" pitchFamily="34" charset="0"/>
                <a:ea typeface="宋体" pitchFamily="2" charset="-122"/>
                <a:cs typeface="Calibri" pitchFamily="34" charset="0"/>
              </a:rPr>
              <a:t>可能</a:t>
            </a:r>
            <a:r>
              <a:rPr lang="zh-CN" altLang="en-US" b="1" dirty="0">
                <a:latin typeface="Calibri" pitchFamily="34" charset="0"/>
                <a:ea typeface="宋体" pitchFamily="2" charset="-122"/>
                <a:cs typeface="Calibri" pitchFamily="34" charset="0"/>
              </a:rPr>
              <a:t>满足进食障碍的标准</a:t>
            </a:r>
            <a:r>
              <a:rPr lang="zh-CN" altLang="en-US" dirty="0">
                <a:latin typeface="Calibri" pitchFamily="34" charset="0"/>
                <a:ea typeface="宋体" pitchFamily="2" charset="-122"/>
                <a:cs typeface="Calibri" pitchFamily="34" charset="0"/>
              </a:rPr>
              <a:t>：经常节食、跳过一餐来控制体重，代偿行为（例如过度运动）或暴食，</a:t>
            </a:r>
            <a:r>
              <a:rPr lang="zh-CN" altLang="en-US" i="1" dirty="0">
                <a:latin typeface="Calibri" pitchFamily="34" charset="0"/>
                <a:ea typeface="宋体" pitchFamily="2" charset="-122"/>
                <a:cs typeface="Calibri" pitchFamily="34" charset="0"/>
              </a:rPr>
              <a:t>对体重和体型频繁关注</a:t>
            </a:r>
            <a:endParaRPr lang="en-US" altLang="zh-CN" i="1" dirty="0">
              <a:latin typeface="Calibri" pitchFamily="34" charset="0"/>
              <a:ea typeface="宋体" pitchFamily="2" charset="-122"/>
              <a:cs typeface="Calibri" pitchFamily="34" charset="0"/>
            </a:endParaRPr>
          </a:p>
          <a:p>
            <a:endParaRPr lang="en-US" altLang="zh-CN" dirty="0" smtClean="0">
              <a:latin typeface="Calibri" pitchFamily="34" charset="0"/>
              <a:ea typeface="宋体" pitchFamily="2" charset="-122"/>
              <a:cs typeface="Calibri" pitchFamily="34" charset="0"/>
            </a:endParaRPr>
          </a:p>
          <a:p>
            <a:r>
              <a:rPr lang="zh-CN" altLang="en-US" b="1" dirty="0" smtClean="0">
                <a:latin typeface="Calibri" pitchFamily="34" charset="0"/>
                <a:ea typeface="宋体" pitchFamily="2" charset="-122"/>
                <a:cs typeface="Calibri" pitchFamily="34" charset="0"/>
              </a:rPr>
              <a:t>功能</a:t>
            </a:r>
            <a:r>
              <a:rPr lang="zh-CN" altLang="en-US" b="1" dirty="0">
                <a:latin typeface="Calibri" pitchFamily="34" charset="0"/>
                <a:ea typeface="宋体" pitchFamily="2" charset="-122"/>
                <a:cs typeface="Calibri" pitchFamily="34" charset="0"/>
              </a:rPr>
              <a:t>失调，可能满足饮食失调的标准：</a:t>
            </a:r>
            <a:r>
              <a:rPr lang="zh-CN" altLang="en-US" dirty="0">
                <a:latin typeface="Calibri" pitchFamily="34" charset="0"/>
                <a:ea typeface="宋体" pitchFamily="2" charset="-122"/>
                <a:cs typeface="Calibri" pitchFamily="34" charset="0"/>
              </a:rPr>
              <a:t>长期节食、跳过一餐来控制体重，代偿行为（例如过度运动、净化）或暴食；减重超过正常体重的</a:t>
            </a:r>
            <a:r>
              <a:rPr lang="en-US" altLang="zh-CN" dirty="0">
                <a:latin typeface="Calibri" pitchFamily="34" charset="0"/>
                <a:ea typeface="宋体" pitchFamily="2" charset="-122"/>
                <a:cs typeface="Calibri" pitchFamily="34" charset="0"/>
              </a:rPr>
              <a:t>15%</a:t>
            </a:r>
            <a:r>
              <a:rPr lang="zh-CN" altLang="en-US" dirty="0">
                <a:latin typeface="Calibri" pitchFamily="34" charset="0"/>
                <a:ea typeface="宋体" pitchFamily="2" charset="-122"/>
                <a:cs typeface="Calibri" pitchFamily="34" charset="0"/>
              </a:rPr>
              <a:t>；女性不来月经，</a:t>
            </a:r>
            <a:r>
              <a:rPr lang="zh-CN" altLang="en-US" i="1" dirty="0">
                <a:latin typeface="Calibri" pitchFamily="34" charset="0"/>
                <a:ea typeface="宋体" pitchFamily="2" charset="-122"/>
                <a:cs typeface="Calibri" pitchFamily="34" charset="0"/>
              </a:rPr>
              <a:t>长期对体重和体型不满</a:t>
            </a:r>
            <a:r>
              <a:rPr lang="zh-CN" altLang="en-US" i="1" dirty="0" smtClean="0">
                <a:latin typeface="Calibri" pitchFamily="34" charset="0"/>
                <a:ea typeface="宋体" pitchFamily="2" charset="-122"/>
                <a:cs typeface="Calibri" pitchFamily="34" charset="0"/>
              </a:rPr>
              <a:t>意</a:t>
            </a:r>
            <a:endParaRPr lang="en-US" altLang="zh-CN" i="1" dirty="0" smtClean="0">
              <a:latin typeface="Calibri" pitchFamily="34" charset="0"/>
              <a:ea typeface="宋体" pitchFamily="2" charset="-122"/>
              <a:cs typeface="Calibri" pitchFamily="34" charset="0"/>
            </a:endParaRPr>
          </a:p>
          <a:p>
            <a:endParaRPr lang="zh-CN" altLang="en-US" dirty="0">
              <a:latin typeface="Calibri" pitchFamily="34" charset="0"/>
              <a:ea typeface="宋体" pitchFamily="2" charset="-122"/>
              <a:cs typeface="Calibri" pitchFamily="34" charset="0"/>
            </a:endParaRPr>
          </a:p>
        </p:txBody>
      </p:sp>
    </p:spTree>
    <p:extLst>
      <p:ext uri="{BB962C8B-B14F-4D97-AF65-F5344CB8AC3E}">
        <p14:creationId xmlns:p14="http://schemas.microsoft.com/office/powerpoint/2010/main" val="3625243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8" name="Title 1"/>
          <p:cNvSpPr>
            <a:spLocks noGrp="1"/>
          </p:cNvSpPr>
          <p:nvPr>
            <p:ph type="title"/>
          </p:nvPr>
        </p:nvSpPr>
        <p:spPr>
          <a:prstGeom prst="rect">
            <a:avLst/>
          </a:prstGeom>
        </p:spPr>
        <p:txBody>
          <a:bodyPr/>
          <a:lstStyle/>
          <a:p>
            <a:r>
              <a:rPr lang="zh-CN" altLang="en-US" dirty="0" smtClean="0">
                <a:latin typeface="Calibri" pitchFamily="34" charset="0"/>
                <a:ea typeface="宋体" pitchFamily="2" charset="-122"/>
                <a:cs typeface="Calibri" pitchFamily="34" charset="0"/>
              </a:rPr>
              <a:t>进食障碍和饮食失调</a:t>
            </a:r>
            <a:endParaRPr dirty="0">
              <a:latin typeface="Calibri" pitchFamily="34" charset="0"/>
              <a:ea typeface="宋体" pitchFamily="2" charset="-122"/>
              <a:cs typeface="Calibri" pitchFamily="34" charset="0"/>
            </a:endParaRPr>
          </a:p>
        </p:txBody>
      </p:sp>
      <p:sp>
        <p:nvSpPr>
          <p:cNvPr id="1048859" name="Text Placeholder 2"/>
          <p:cNvSpPr>
            <a:spLocks noGrp="1"/>
          </p:cNvSpPr>
          <p:nvPr>
            <p:ph idx="1"/>
          </p:nvPr>
        </p:nvSpPr>
        <p:spPr>
          <a:prstGeom prst="rect">
            <a:avLst/>
          </a:prstGeom>
        </p:spPr>
        <p:txBody>
          <a:bodyPr/>
          <a:lstStyle/>
          <a:p>
            <a:pPr marL="295740" indent="-295740" defTabSz="377890">
              <a:lnSpc>
                <a:spcPct val="90000"/>
              </a:lnSpc>
              <a:spcBef>
                <a:spcPts val="2531"/>
              </a:spcBef>
              <a:defRPr sz="2700" b="1"/>
            </a:pPr>
            <a:r>
              <a:rPr lang="zh-CN" altLang="en-US" dirty="0" smtClean="0">
                <a:latin typeface="Calibri" pitchFamily="34" charset="0"/>
                <a:ea typeface="宋体" pitchFamily="2" charset="-122"/>
                <a:cs typeface="Calibri" pitchFamily="34" charset="0"/>
              </a:rPr>
              <a:t>进食障碍是</a:t>
            </a:r>
            <a:r>
              <a:rPr lang="zh-CN" altLang="en-US" sz="2700" dirty="0">
                <a:latin typeface="Calibri" pitchFamily="34" charset="0"/>
                <a:ea typeface="宋体" pitchFamily="2" charset="-122"/>
                <a:cs typeface="Calibri" pitchFamily="34" charset="0"/>
              </a:rPr>
              <a:t>可能威胁你的健康甚至生命的不正常的饮食习惯，包括：</a:t>
            </a:r>
            <a:endParaRPr sz="2700" dirty="0">
              <a:latin typeface="Calibri" pitchFamily="34" charset="0"/>
              <a:ea typeface="宋体" pitchFamily="2" charset="-122"/>
              <a:cs typeface="Calibri" pitchFamily="34" charset="0"/>
            </a:endParaRPr>
          </a:p>
          <a:p>
            <a:pPr marL="295740" indent="-295740" defTabSz="377890">
              <a:lnSpc>
                <a:spcPct val="90000"/>
              </a:lnSpc>
              <a:spcBef>
                <a:spcPts val="2531"/>
              </a:spcBef>
              <a:defRPr sz="2700" b="1"/>
            </a:pPr>
            <a:r>
              <a:rPr lang="zh-CN" altLang="en-US" b="1" dirty="0" smtClean="0">
                <a:latin typeface="Calibri" pitchFamily="34" charset="0"/>
                <a:ea typeface="宋体" pitchFamily="2" charset="-122"/>
                <a:cs typeface="Calibri" pitchFamily="34" charset="0"/>
              </a:rPr>
              <a:t>神经性厌食症</a:t>
            </a:r>
            <a:r>
              <a:rPr lang="zh-CN" altLang="en-US" b="0" dirty="0" smtClean="0">
                <a:latin typeface="Calibri" pitchFamily="34" charset="0"/>
                <a:ea typeface="宋体" pitchFamily="2" charset="-122"/>
                <a:cs typeface="Calibri" pitchFamily="34" charset="0"/>
              </a:rPr>
              <a:t>：即使在瘦的很危险的时候，人们仍然认为他们很</a:t>
            </a:r>
            <a:r>
              <a:rPr lang="zh-CN" altLang="en-US" dirty="0" smtClean="0">
                <a:latin typeface="Calibri" pitchFamily="34" charset="0"/>
                <a:ea typeface="宋体" pitchFamily="2" charset="-122"/>
                <a:cs typeface="Calibri" pitchFamily="34" charset="0"/>
              </a:rPr>
              <a:t>胖，</a:t>
            </a:r>
            <a:r>
              <a:rPr lang="zh-CN" altLang="en-US" b="0" dirty="0" smtClean="0">
                <a:latin typeface="Calibri" pitchFamily="34" charset="0"/>
                <a:ea typeface="宋体" pitchFamily="2" charset="-122"/>
                <a:cs typeface="Calibri" pitchFamily="34" charset="0"/>
              </a:rPr>
              <a:t>并限制进食，直至绝食。</a:t>
            </a:r>
            <a:r>
              <a:rPr b="0" dirty="0">
                <a:latin typeface="Calibri" pitchFamily="34" charset="0"/>
                <a:ea typeface="宋体" pitchFamily="2" charset="-122"/>
                <a:cs typeface="Calibri" pitchFamily="34" charset="0"/>
              </a:rPr>
              <a:t>     </a:t>
            </a:r>
          </a:p>
          <a:p>
            <a:pPr marL="295740" indent="-295740" defTabSz="377890">
              <a:lnSpc>
                <a:spcPct val="90000"/>
              </a:lnSpc>
              <a:spcBef>
                <a:spcPts val="2531"/>
              </a:spcBef>
              <a:defRPr sz="2700" b="1"/>
            </a:pPr>
            <a:r>
              <a:rPr lang="zh-CN" altLang="en-US" b="1" dirty="0" smtClean="0">
                <a:latin typeface="Calibri" pitchFamily="34" charset="0"/>
                <a:ea typeface="宋体" pitchFamily="2" charset="-122"/>
                <a:cs typeface="Calibri" pitchFamily="34" charset="0"/>
              </a:rPr>
              <a:t>神经性暴食症</a:t>
            </a:r>
            <a:r>
              <a:rPr lang="zh-CN" altLang="en-US" b="0" dirty="0" smtClean="0">
                <a:latin typeface="Calibri" pitchFamily="34" charset="0"/>
                <a:ea typeface="宋体" pitchFamily="2" charset="-122"/>
                <a:cs typeface="Calibri" pitchFamily="34" charset="0"/>
              </a:rPr>
              <a:t>：人们进食过量食物，然后通过催吐或使用泻药来进行净化。</a:t>
            </a:r>
            <a:r>
              <a:rPr b="0" dirty="0">
                <a:latin typeface="Calibri" pitchFamily="34" charset="0"/>
                <a:ea typeface="宋体" pitchFamily="2" charset="-122"/>
                <a:cs typeface="Calibri" pitchFamily="34" charset="0"/>
              </a:rPr>
              <a:t>  </a:t>
            </a:r>
          </a:p>
          <a:p>
            <a:pPr marL="0" indent="0" algn="r" defTabSz="377890">
              <a:lnSpc>
                <a:spcPct val="90000"/>
              </a:lnSpc>
              <a:spcBef>
                <a:spcPts val="2531"/>
              </a:spcBef>
              <a:buNone/>
              <a:defRPr sz="2700"/>
            </a:pPr>
            <a:r>
              <a:rPr lang="zh-CN" altLang="en-US" sz="2000" i="1" dirty="0" smtClean="0">
                <a:latin typeface="Calibri" pitchFamily="34" charset="0"/>
                <a:ea typeface="宋体" pitchFamily="2" charset="-122"/>
                <a:cs typeface="Calibri" pitchFamily="34" charset="0"/>
              </a:rPr>
              <a:t>节选自</a:t>
            </a:r>
            <a:r>
              <a:rPr lang="en-US" altLang="zh-CN" sz="2000" i="1" dirty="0" smtClean="0">
                <a:latin typeface="Calibri" pitchFamily="34" charset="0"/>
                <a:ea typeface="宋体" pitchFamily="2" charset="-122"/>
                <a:cs typeface="Calibri" pitchFamily="34" charset="0"/>
              </a:rPr>
              <a:t>《</a:t>
            </a:r>
            <a:r>
              <a:rPr lang="zh-CN" altLang="en-US" sz="2000" i="1" dirty="0" smtClean="0">
                <a:latin typeface="Calibri" pitchFamily="34" charset="0"/>
                <a:ea typeface="宋体" pitchFamily="2" charset="-122"/>
                <a:cs typeface="Calibri" pitchFamily="34" charset="0"/>
              </a:rPr>
              <a:t>心理学百科全书</a:t>
            </a:r>
            <a:r>
              <a:rPr lang="en-US" altLang="zh-CN" sz="2000" i="1" dirty="0" smtClean="0">
                <a:latin typeface="Calibri" pitchFamily="34" charset="0"/>
                <a:ea typeface="宋体" pitchFamily="2" charset="-122"/>
                <a:cs typeface="Calibri" pitchFamily="34" charset="0"/>
              </a:rPr>
              <a:t>》</a:t>
            </a:r>
            <a:endParaRPr sz="2000" i="1" dirty="0">
              <a:latin typeface="Calibri" pitchFamily="34" charset="0"/>
              <a:ea typeface="宋体" pitchFamily="2" charset="-122"/>
              <a:cs typeface="Calibri" pitchFamily="34" charset="0"/>
            </a:endParaRPr>
          </a:p>
        </p:txBody>
      </p:sp>
    </p:spTree>
    <p:extLst>
      <p:ext uri="{BB962C8B-B14F-4D97-AF65-F5344CB8AC3E}">
        <p14:creationId xmlns:p14="http://schemas.microsoft.com/office/powerpoint/2010/main" val="3465146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63" name="Statistics"/>
          <p:cNvSpPr>
            <a:spLocks noGrp="1"/>
          </p:cNvSpPr>
          <p:nvPr>
            <p:ph type="title"/>
          </p:nvPr>
        </p:nvSpPr>
        <p:spPr/>
        <p:txBody>
          <a:bodyPr/>
          <a:lstStyle>
            <a:lvl1pPr>
              <a:defRPr b="1"/>
            </a:lvl1pPr>
          </a:lstStyle>
          <a:p>
            <a:r>
              <a:rPr lang="zh-CN" altLang="en-US" dirty="0" smtClean="0">
                <a:latin typeface="Calibri" pitchFamily="34" charset="0"/>
                <a:ea typeface="宋体" pitchFamily="2" charset="-122"/>
                <a:cs typeface="Calibri" pitchFamily="34" charset="0"/>
              </a:rPr>
              <a:t>你知道吗？</a:t>
            </a:r>
            <a:endParaRPr lang="en-US" dirty="0">
              <a:latin typeface="Calibri" pitchFamily="34" charset="0"/>
              <a:ea typeface="宋体" pitchFamily="2" charset="-122"/>
              <a:cs typeface="Calibri" pitchFamily="34" charset="0"/>
            </a:endParaRPr>
          </a:p>
        </p:txBody>
      </p:sp>
      <p:sp>
        <p:nvSpPr>
          <p:cNvPr id="1048864" name="Over one-half of teenage girls and one-third of teenaged boys use unhealthy weight control behaviours such as skipping meals, smoking, fasting, vomiting, or taking laxatives"/>
          <p:cNvSpPr>
            <a:spLocks noGrp="1"/>
          </p:cNvSpPr>
          <p:nvPr>
            <p:ph idx="1"/>
          </p:nvPr>
        </p:nvSpPr>
        <p:spPr>
          <a:xfrm>
            <a:off x="152400" y="1600200"/>
            <a:ext cx="8534400" cy="4525963"/>
          </a:xfrm>
        </p:spPr>
        <p:txBody>
          <a:bodyPr/>
          <a:lstStyle/>
          <a:p>
            <a:r>
              <a:rPr lang="zh-CN" altLang="en-US" sz="2800" dirty="0" smtClean="0">
                <a:latin typeface="Calibri" pitchFamily="34" charset="0"/>
                <a:ea typeface="宋体" pitchFamily="2" charset="-122"/>
                <a:cs typeface="Calibri" pitchFamily="34" charset="0"/>
              </a:rPr>
              <a:t>十几岁的女孩及男孩中分别有一半以及三分之一使用不健康的体重管理方式，例如跳过一餐、吸烟、节食、催吐或吃泻药</a:t>
            </a:r>
            <a:endParaRPr lang="en-US" sz="2800" dirty="0">
              <a:latin typeface="Calibri" pitchFamily="34" charset="0"/>
              <a:ea typeface="宋体" pitchFamily="2" charset="-122"/>
              <a:cs typeface="Calibri" pitchFamily="34" charset="0"/>
            </a:endParaRPr>
          </a:p>
          <a:p>
            <a:r>
              <a:rPr lang="zh-CN" altLang="en-US" sz="2800" dirty="0" smtClean="0">
                <a:latin typeface="Calibri" pitchFamily="34" charset="0"/>
                <a:ea typeface="宋体" pitchFamily="2" charset="-122"/>
                <a:cs typeface="Calibri" pitchFamily="34" charset="0"/>
              </a:rPr>
              <a:t>节食是导致饮食失调最重要的风险因素。</a:t>
            </a:r>
            <a:endParaRPr lang="en-US" sz="2800" dirty="0">
              <a:latin typeface="Calibri" pitchFamily="34" charset="0"/>
              <a:ea typeface="宋体" pitchFamily="2" charset="-122"/>
              <a:cs typeface="Calibri" pitchFamily="34" charset="0"/>
            </a:endParaRPr>
          </a:p>
          <a:p>
            <a:pPr lvl="1"/>
            <a:r>
              <a:rPr lang="zh-CN" altLang="en-US" sz="2400" dirty="0" smtClean="0">
                <a:latin typeface="Calibri" pitchFamily="34" charset="0"/>
                <a:ea typeface="宋体" pitchFamily="2" charset="-122"/>
                <a:cs typeface="Calibri" pitchFamily="34" charset="0"/>
              </a:rPr>
              <a:t>适度节食的女孩比不节食的女孩产生饮食失调的可能性高</a:t>
            </a:r>
            <a:r>
              <a:rPr lang="en-US" altLang="zh-CN" sz="2400" dirty="0" smtClean="0">
                <a:latin typeface="Calibri" pitchFamily="34" charset="0"/>
                <a:ea typeface="宋体" pitchFamily="2" charset="-122"/>
                <a:cs typeface="Calibri" pitchFamily="34" charset="0"/>
              </a:rPr>
              <a:t>5</a:t>
            </a:r>
            <a:r>
              <a:rPr lang="zh-CN" altLang="en-US" sz="2400" dirty="0" smtClean="0">
                <a:latin typeface="Calibri" pitchFamily="34" charset="0"/>
                <a:ea typeface="宋体" pitchFamily="2" charset="-122"/>
                <a:cs typeface="Calibri" pitchFamily="34" charset="0"/>
              </a:rPr>
              <a:t>倍</a:t>
            </a:r>
            <a:endParaRPr lang="en-US" sz="2400" dirty="0">
              <a:latin typeface="Calibri" pitchFamily="34" charset="0"/>
              <a:ea typeface="宋体" pitchFamily="2" charset="-122"/>
              <a:cs typeface="Calibri" pitchFamily="34" charset="0"/>
            </a:endParaRPr>
          </a:p>
          <a:p>
            <a:pPr lvl="1"/>
            <a:r>
              <a:rPr lang="zh-CN" altLang="en-US" sz="2400" dirty="0" smtClean="0">
                <a:latin typeface="Calibri" pitchFamily="34" charset="0"/>
                <a:ea typeface="宋体" pitchFamily="2" charset="-122"/>
                <a:cs typeface="Calibri" pitchFamily="34" charset="0"/>
              </a:rPr>
              <a:t>神经性厌食症终生患病率</a:t>
            </a:r>
            <a:r>
              <a:rPr lang="en-US" altLang="zh-CN" sz="2400" dirty="0" smtClean="0">
                <a:latin typeface="Calibri" pitchFamily="34" charset="0"/>
                <a:ea typeface="宋体" pitchFamily="2" charset="-122"/>
                <a:cs typeface="Calibri" pitchFamily="34" charset="0"/>
              </a:rPr>
              <a:t>=</a:t>
            </a:r>
            <a:r>
              <a:rPr lang="zh-CN" altLang="en-US" sz="2400" dirty="0" smtClean="0">
                <a:latin typeface="Calibri" pitchFamily="34" charset="0"/>
                <a:ea typeface="宋体" pitchFamily="2" charset="-122"/>
                <a:cs typeface="Calibri" pitchFamily="34" charset="0"/>
              </a:rPr>
              <a:t>女性</a:t>
            </a:r>
            <a:r>
              <a:rPr lang="en-US" altLang="zh-CN" sz="2400" dirty="0" smtClean="0">
                <a:latin typeface="Calibri" pitchFamily="34" charset="0"/>
                <a:ea typeface="宋体" pitchFamily="2" charset="-122"/>
                <a:cs typeface="Calibri" pitchFamily="34" charset="0"/>
              </a:rPr>
              <a:t>0.9%</a:t>
            </a:r>
            <a:r>
              <a:rPr lang="zh-CN" altLang="en-US" sz="2400" dirty="0" smtClean="0">
                <a:latin typeface="Calibri" pitchFamily="34" charset="0"/>
                <a:ea typeface="宋体" pitchFamily="2" charset="-122"/>
                <a:cs typeface="Calibri" pitchFamily="34" charset="0"/>
              </a:rPr>
              <a:t>，男性</a:t>
            </a:r>
            <a:r>
              <a:rPr lang="en-US" altLang="zh-CN" sz="2400" dirty="0" smtClean="0">
                <a:latin typeface="Calibri" pitchFamily="34" charset="0"/>
                <a:ea typeface="宋体" pitchFamily="2" charset="-122"/>
                <a:cs typeface="Calibri" pitchFamily="34" charset="0"/>
              </a:rPr>
              <a:t>0.3%</a:t>
            </a:r>
            <a:endParaRPr lang="en-US" sz="2400" dirty="0">
              <a:latin typeface="Calibri" pitchFamily="34" charset="0"/>
              <a:ea typeface="宋体" pitchFamily="2" charset="-122"/>
              <a:cs typeface="Calibri" pitchFamily="34" charset="0"/>
            </a:endParaRPr>
          </a:p>
          <a:p>
            <a:pPr lvl="1"/>
            <a:r>
              <a:rPr lang="zh-CN" altLang="en-US" sz="2400" dirty="0" smtClean="0">
                <a:latin typeface="Calibri" pitchFamily="34" charset="0"/>
                <a:ea typeface="宋体" pitchFamily="2" charset="-122"/>
                <a:cs typeface="Calibri" pitchFamily="34" charset="0"/>
              </a:rPr>
              <a:t>神经性暴食症终生患病率</a:t>
            </a:r>
            <a:r>
              <a:rPr lang="en-US" altLang="zh-CN" sz="2400" dirty="0" smtClean="0">
                <a:latin typeface="Calibri" pitchFamily="34" charset="0"/>
                <a:ea typeface="宋体" pitchFamily="2" charset="-122"/>
                <a:cs typeface="Calibri" pitchFamily="34" charset="0"/>
              </a:rPr>
              <a:t>=</a:t>
            </a:r>
            <a:r>
              <a:rPr lang="zh-CN" altLang="en-US" sz="2400" dirty="0" smtClean="0">
                <a:latin typeface="Calibri" pitchFamily="34" charset="0"/>
                <a:ea typeface="宋体" pitchFamily="2" charset="-122"/>
                <a:cs typeface="Calibri" pitchFamily="34" charset="0"/>
              </a:rPr>
              <a:t>女性</a:t>
            </a:r>
            <a:r>
              <a:rPr lang="en-US" altLang="zh-CN" sz="2400" dirty="0" smtClean="0">
                <a:latin typeface="Calibri" pitchFamily="34" charset="0"/>
                <a:ea typeface="宋体" pitchFamily="2" charset="-122"/>
                <a:cs typeface="Calibri" pitchFamily="34" charset="0"/>
              </a:rPr>
              <a:t>1.5%</a:t>
            </a:r>
            <a:r>
              <a:rPr lang="zh-CN" altLang="en-US" sz="2400" dirty="0" smtClean="0">
                <a:latin typeface="Calibri" pitchFamily="34" charset="0"/>
                <a:ea typeface="宋体" pitchFamily="2" charset="-122"/>
                <a:cs typeface="Calibri" pitchFamily="34" charset="0"/>
              </a:rPr>
              <a:t>，男性</a:t>
            </a:r>
            <a:r>
              <a:rPr lang="en-US" altLang="zh-CN" sz="2400" dirty="0" smtClean="0">
                <a:latin typeface="Calibri" pitchFamily="34" charset="0"/>
                <a:ea typeface="宋体" pitchFamily="2" charset="-122"/>
                <a:cs typeface="Calibri" pitchFamily="34" charset="0"/>
              </a:rPr>
              <a:t>0.5%</a:t>
            </a:r>
            <a:endParaRPr lang="en-US" sz="2400" dirty="0" smtClean="0">
              <a:latin typeface="Calibri" pitchFamily="34" charset="0"/>
              <a:ea typeface="宋体" pitchFamily="2" charset="-122"/>
              <a:cs typeface="Calibri" pitchFamily="34" charset="0"/>
            </a:endParaRPr>
          </a:p>
        </p:txBody>
      </p:sp>
    </p:spTree>
    <p:extLst>
      <p:ext uri="{BB962C8B-B14F-4D97-AF65-F5344CB8AC3E}">
        <p14:creationId xmlns:p14="http://schemas.microsoft.com/office/powerpoint/2010/main" val="1763573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Title"/>
          <p:cNvSpPr>
            <a:spLocks noGrp="1"/>
          </p:cNvSpPr>
          <p:nvPr>
            <p:ph type="title"/>
          </p:nvPr>
        </p:nvSpPr>
        <p:spPr>
          <a:prstGeom prst="rect">
            <a:avLst/>
          </a:prstGeom>
        </p:spPr>
        <p:txBody>
          <a:bodyPr/>
          <a:lstStyle/>
          <a:p>
            <a:r>
              <a:rPr lang="zh-CN" altLang="en-US" dirty="0" smtClean="0">
                <a:latin typeface="宋体" pitchFamily="2" charset="-122"/>
                <a:ea typeface="宋体" pitchFamily="2" charset="-122"/>
              </a:rPr>
              <a:t>内容</a:t>
            </a:r>
            <a:endParaRPr dirty="0">
              <a:latin typeface="宋体" pitchFamily="2" charset="-122"/>
              <a:ea typeface="宋体" pitchFamily="2" charset="-122"/>
            </a:endParaRPr>
          </a:p>
        </p:txBody>
      </p:sp>
      <p:sp>
        <p:nvSpPr>
          <p:cNvPr id="357" name="Etiology, risk factor, assessment and treatment of ED/DE"/>
          <p:cNvSpPr>
            <a:spLocks noGrp="1"/>
          </p:cNvSpPr>
          <p:nvPr>
            <p:ph idx="1"/>
          </p:nvPr>
        </p:nvSpPr>
        <p:spPr>
          <a:prstGeom prst="rect">
            <a:avLst/>
          </a:prstGeom>
        </p:spPr>
        <p:txBody>
          <a:bodyPr/>
          <a:lstStyle/>
          <a:p>
            <a:pPr>
              <a:defRPr sz="3300"/>
            </a:pPr>
            <a:r>
              <a:rPr lang="zh-CN" altLang="en-US" dirty="0" smtClean="0">
                <a:latin typeface="宋体" pitchFamily="2" charset="-122"/>
                <a:ea typeface="宋体" pitchFamily="2" charset="-122"/>
              </a:rPr>
              <a:t>运动员体重管理</a:t>
            </a:r>
            <a:r>
              <a:rPr lang="en-US" altLang="zh-CN" dirty="0" smtClean="0">
                <a:latin typeface="宋体" pitchFamily="2" charset="-122"/>
                <a:ea typeface="宋体" pitchFamily="2" charset="-122"/>
              </a:rPr>
              <a:t>/</a:t>
            </a:r>
            <a:r>
              <a:rPr lang="zh-CN" altLang="en-US" dirty="0" smtClean="0">
                <a:latin typeface="宋体" pitchFamily="2" charset="-122"/>
                <a:ea typeface="宋体" pitchFamily="2" charset="-122"/>
              </a:rPr>
              <a:t>控制的基本要点</a:t>
            </a:r>
            <a:endParaRPr lang="en-GB" dirty="0">
              <a:latin typeface="宋体" pitchFamily="2" charset="-122"/>
              <a:ea typeface="宋体" pitchFamily="2" charset="-122"/>
            </a:endParaRPr>
          </a:p>
          <a:p>
            <a:pPr>
              <a:defRPr sz="3300"/>
            </a:pPr>
            <a:r>
              <a:rPr lang="zh-CN" altLang="en-US" dirty="0" smtClean="0">
                <a:latin typeface="宋体" pitchFamily="2" charset="-122"/>
                <a:ea typeface="宋体" pitchFamily="2" charset="-122"/>
              </a:rPr>
              <a:t>女性严格控制体重的问题</a:t>
            </a:r>
            <a:endParaRPr lang="en-GB" dirty="0">
              <a:latin typeface="宋体" pitchFamily="2" charset="-122"/>
              <a:ea typeface="宋体" pitchFamily="2" charset="-122"/>
            </a:endParaRPr>
          </a:p>
          <a:p>
            <a:pPr>
              <a:defRPr sz="3300"/>
            </a:pPr>
            <a:r>
              <a:rPr lang="zh-CN" altLang="en-US" dirty="0" smtClean="0">
                <a:latin typeface="宋体" pitchFamily="2" charset="-122"/>
                <a:ea typeface="宋体" pitchFamily="2" charset="-122"/>
              </a:rPr>
              <a:t>严格且健康地控制体重</a:t>
            </a:r>
            <a:endParaRPr lang="en-GB" dirty="0">
              <a:latin typeface="宋体" pitchFamily="2" charset="-122"/>
              <a:ea typeface="宋体" pitchFamily="2" charset="-122"/>
            </a:endParaRPr>
          </a:p>
          <a:p>
            <a:pPr>
              <a:defRPr sz="3300"/>
            </a:pPr>
            <a:r>
              <a:rPr lang="zh-CN" altLang="en-US" dirty="0" smtClean="0">
                <a:latin typeface="宋体" pitchFamily="2" charset="-122"/>
                <a:ea typeface="宋体" pitchFamily="2" charset="-122"/>
              </a:rPr>
              <a:t>案例分享</a:t>
            </a:r>
            <a:endParaRPr lang="en-GB" dirty="0">
              <a:latin typeface="宋体" pitchFamily="2" charset="-122"/>
              <a:ea typeface="宋体" pitchFamily="2" charset="-122"/>
            </a:endParaRPr>
          </a:p>
          <a:p>
            <a:pPr>
              <a:defRPr sz="3300"/>
            </a:pPr>
            <a:endParaRPr lang="en-GB" dirty="0">
              <a:latin typeface="宋体" pitchFamily="2" charset="-122"/>
              <a:ea typeface="宋体" pitchFamily="2" charset="-122"/>
            </a:endParaRPr>
          </a:p>
          <a:p>
            <a:pPr>
              <a:defRPr sz="3300"/>
            </a:pPr>
            <a:endParaRPr lang="en-GB" dirty="0">
              <a:latin typeface="宋体" pitchFamily="2" charset="-122"/>
              <a:ea typeface="宋体" pitchFamily="2" charset="-122"/>
            </a:endParaRPr>
          </a:p>
          <a:p>
            <a:pPr>
              <a:defRPr sz="3300"/>
            </a:pPr>
            <a:endParaRPr dirty="0">
              <a:latin typeface="宋体" pitchFamily="2" charset="-122"/>
              <a:ea typeface="宋体" pitchFamily="2" charset="-122"/>
            </a:endParaRPr>
          </a:p>
        </p:txBody>
      </p:sp>
    </p:spTree>
    <p:extLst>
      <p:ext uri="{BB962C8B-B14F-4D97-AF65-F5344CB8AC3E}">
        <p14:creationId xmlns:p14="http://schemas.microsoft.com/office/powerpoint/2010/main" val="4007470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67" name="Title 1"/>
          <p:cNvSpPr>
            <a:spLocks noGrp="1"/>
          </p:cNvSpPr>
          <p:nvPr>
            <p:ph type="title"/>
          </p:nvPr>
        </p:nvSpPr>
        <p:spPr>
          <a:prstGeom prst="rect">
            <a:avLst/>
          </a:prstGeom>
        </p:spPr>
        <p:txBody>
          <a:bodyPr/>
          <a:lstStyle/>
          <a:p>
            <a:r>
              <a:rPr lang="zh-CN" altLang="en-US" dirty="0" smtClean="0">
                <a:latin typeface="Calibri" pitchFamily="34" charset="0"/>
                <a:ea typeface="宋体" pitchFamily="2" charset="-122"/>
                <a:cs typeface="Calibri" pitchFamily="34" charset="0"/>
              </a:rPr>
              <a:t>进食障碍和饮食失调</a:t>
            </a:r>
            <a:endParaRPr dirty="0">
              <a:latin typeface="Calibri" pitchFamily="34" charset="0"/>
              <a:ea typeface="宋体" pitchFamily="2" charset="-122"/>
              <a:cs typeface="Calibri" pitchFamily="34" charset="0"/>
            </a:endParaRPr>
          </a:p>
        </p:txBody>
      </p:sp>
      <p:sp>
        <p:nvSpPr>
          <p:cNvPr id="1048868" name="Text Placeholder 2"/>
          <p:cNvSpPr>
            <a:spLocks noGrp="1"/>
          </p:cNvSpPr>
          <p:nvPr>
            <p:ph idx="1"/>
          </p:nvPr>
        </p:nvSpPr>
        <p:spPr>
          <a:prstGeom prst="rect">
            <a:avLst/>
          </a:prstGeom>
        </p:spPr>
        <p:txBody>
          <a:bodyPr/>
          <a:lstStyle/>
          <a:p>
            <a:pPr marL="318242" indent="-318242" defTabSz="406644" eaLnBrk="1">
              <a:lnSpc>
                <a:spcPct val="80000"/>
              </a:lnSpc>
              <a:spcBef>
                <a:spcPts val="2742"/>
              </a:spcBef>
              <a:defRPr sz="2900"/>
            </a:pPr>
            <a:r>
              <a:rPr lang="zh-CN" altLang="en-US" dirty="0" smtClean="0">
                <a:latin typeface="Calibri" pitchFamily="34" charset="0"/>
                <a:ea typeface="宋体" pitchFamily="2" charset="-122"/>
                <a:cs typeface="Calibri" pitchFamily="34" charset="0"/>
              </a:rPr>
              <a:t>饮食失调（</a:t>
            </a:r>
            <a:r>
              <a:rPr lang="en-US" altLang="zh-CN" dirty="0" smtClean="0">
                <a:latin typeface="Calibri" pitchFamily="34" charset="0"/>
                <a:ea typeface="宋体" pitchFamily="2" charset="-122"/>
                <a:cs typeface="Calibri" pitchFamily="34" charset="0"/>
              </a:rPr>
              <a:t>DE</a:t>
            </a:r>
            <a:r>
              <a:rPr lang="zh-CN" altLang="en-US" dirty="0" smtClean="0">
                <a:latin typeface="Calibri" pitchFamily="34" charset="0"/>
                <a:ea typeface="宋体" pitchFamily="2" charset="-122"/>
                <a:cs typeface="Calibri" pitchFamily="34" charset="0"/>
              </a:rPr>
              <a:t>）是指一系列的不正常饮食行为，其中很多都被诊断为进食障碍。</a:t>
            </a:r>
            <a:endParaRPr dirty="0">
              <a:latin typeface="Calibri" pitchFamily="34" charset="0"/>
              <a:ea typeface="宋体" pitchFamily="2" charset="-122"/>
              <a:cs typeface="Calibri" pitchFamily="34" charset="0"/>
            </a:endParaRPr>
          </a:p>
          <a:p>
            <a:pPr marL="318242" indent="-318242" defTabSz="406644">
              <a:lnSpc>
                <a:spcPct val="80000"/>
              </a:lnSpc>
              <a:spcBef>
                <a:spcPts val="2742"/>
              </a:spcBef>
              <a:defRPr sz="2900"/>
            </a:pPr>
            <a:r>
              <a:rPr lang="zh-CN" altLang="en-US" dirty="0" smtClean="0">
                <a:latin typeface="Calibri" pitchFamily="34" charset="0"/>
                <a:ea typeface="宋体" pitchFamily="2" charset="-122"/>
                <a:cs typeface="Calibri" pitchFamily="34" charset="0"/>
              </a:rPr>
              <a:t>区分饮食失调和进食障碍的主要一点是严重的程度和行为发生的频率。</a:t>
            </a:r>
            <a:endParaRPr dirty="0">
              <a:latin typeface="Calibri" pitchFamily="34" charset="0"/>
              <a:ea typeface="宋体" pitchFamily="2" charset="-122"/>
              <a:cs typeface="Calibri" pitchFamily="34" charset="0"/>
            </a:endParaRPr>
          </a:p>
          <a:p>
            <a:pPr marL="318242" indent="-318242" defTabSz="406644">
              <a:lnSpc>
                <a:spcPct val="80000"/>
              </a:lnSpc>
              <a:spcBef>
                <a:spcPts val="2742"/>
              </a:spcBef>
              <a:defRPr sz="2900"/>
            </a:pPr>
            <a:r>
              <a:rPr lang="zh-CN" altLang="en-US" dirty="0" smtClean="0">
                <a:latin typeface="Calibri" pitchFamily="34" charset="0"/>
                <a:ea typeface="宋体" pitchFamily="2" charset="-122"/>
                <a:cs typeface="Calibri" pitchFamily="34" charset="0"/>
              </a:rPr>
              <a:t>饮食失调对人的情绪、社交和生理健康都有负面影响。可能导致疲劳、营养不良或注意力不集中。可能影响人的社交生活，并导致焦虑和抑郁。</a:t>
            </a:r>
            <a:endParaRPr dirty="0">
              <a:latin typeface="Calibri" pitchFamily="34" charset="0"/>
              <a:ea typeface="宋体" pitchFamily="2" charset="-122"/>
              <a:cs typeface="Calibri" pitchFamily="34" charset="0"/>
            </a:endParaRPr>
          </a:p>
        </p:txBody>
      </p:sp>
      <p:pic>
        <p:nvPicPr>
          <p:cNvPr id="2097236" name="DefaultOcx" descr="DefaultOcx"/>
          <p:cNvPicPr>
            <a:picLocks noChangeAspect="1"/>
          </p:cNvPicPr>
          <p:nvPr/>
        </p:nvPicPr>
        <p:blipFill>
          <a:blip r:embed="rId3"/>
          <a:stretch>
            <a:fillRect/>
          </a:stretch>
        </p:blipFill>
        <p:spPr>
          <a:xfrm>
            <a:off x="0" y="0"/>
            <a:ext cx="642938" cy="642938"/>
          </a:xfrm>
          <a:prstGeom prst="rect">
            <a:avLst/>
          </a:prstGeom>
          <a:ln w="12700">
            <a:miter lim="400000"/>
          </a:ln>
        </p:spPr>
      </p:pic>
      <p:pic>
        <p:nvPicPr>
          <p:cNvPr id="2097237" name="HTMLImage1" descr="HTMLImage1"/>
          <p:cNvPicPr>
            <a:picLocks noChangeAspect="1"/>
          </p:cNvPicPr>
          <p:nvPr/>
        </p:nvPicPr>
        <p:blipFill>
          <a:blip r:embed="rId3"/>
          <a:stretch>
            <a:fillRect/>
          </a:stretch>
        </p:blipFill>
        <p:spPr>
          <a:xfrm>
            <a:off x="0" y="0"/>
            <a:ext cx="642938" cy="642938"/>
          </a:xfrm>
          <a:prstGeom prst="rect">
            <a:avLst/>
          </a:prstGeom>
          <a:ln w="12700">
            <a:miter lim="400000"/>
          </a:ln>
        </p:spPr>
      </p:pic>
    </p:spTree>
    <p:extLst>
      <p:ext uri="{BB962C8B-B14F-4D97-AF65-F5344CB8AC3E}">
        <p14:creationId xmlns:p14="http://schemas.microsoft.com/office/powerpoint/2010/main" val="5237516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72" name="Title 1"/>
          <p:cNvSpPr>
            <a:spLocks noGrp="1"/>
          </p:cNvSpPr>
          <p:nvPr>
            <p:ph type="title"/>
          </p:nvPr>
        </p:nvSpPr>
        <p:spPr>
          <a:prstGeom prst="rect">
            <a:avLst/>
          </a:prstGeom>
        </p:spPr>
        <p:txBody>
          <a:bodyPr/>
          <a:lstStyle/>
          <a:p>
            <a:r>
              <a:rPr lang="zh-CN" altLang="en-US" dirty="0" smtClean="0">
                <a:latin typeface="宋体" pitchFamily="2" charset="-122"/>
                <a:ea typeface="宋体" pitchFamily="2" charset="-122"/>
              </a:rPr>
              <a:t>进食障碍和饮食失调</a:t>
            </a:r>
            <a:endParaRPr dirty="0">
              <a:latin typeface="宋体" pitchFamily="2" charset="-122"/>
              <a:ea typeface="宋体" pitchFamily="2" charset="-122"/>
            </a:endParaRPr>
          </a:p>
        </p:txBody>
      </p:sp>
      <p:sp>
        <p:nvSpPr>
          <p:cNvPr id="1048873" name="Text Placeholder 2"/>
          <p:cNvSpPr>
            <a:spLocks noGrp="1"/>
          </p:cNvSpPr>
          <p:nvPr>
            <p:ph idx="1"/>
          </p:nvPr>
        </p:nvSpPr>
        <p:spPr>
          <a:xfrm>
            <a:off x="457200" y="1455738"/>
            <a:ext cx="8229600" cy="4525963"/>
          </a:xfrm>
          <a:prstGeom prst="rect">
            <a:avLst/>
          </a:prstGeom>
        </p:spPr>
        <p:txBody>
          <a:bodyPr/>
          <a:lstStyle/>
          <a:p>
            <a:pPr>
              <a:lnSpc>
                <a:spcPct val="120000"/>
              </a:lnSpc>
              <a:spcBef>
                <a:spcPts val="422"/>
              </a:spcBef>
              <a:defRPr sz="2800"/>
            </a:pPr>
            <a:r>
              <a:rPr lang="zh-CN" altLang="en-US" dirty="0" smtClean="0">
                <a:latin typeface="宋体" pitchFamily="2" charset="-122"/>
                <a:ea typeface="宋体" pitchFamily="2" charset="-122"/>
              </a:rPr>
              <a:t>饮食失调行为和态度包括：</a:t>
            </a:r>
            <a:endParaRPr dirty="0">
              <a:latin typeface="宋体" pitchFamily="2" charset="-122"/>
              <a:ea typeface="宋体" pitchFamily="2" charset="-122"/>
            </a:endParaRPr>
          </a:p>
          <a:p>
            <a:pPr lvl="1">
              <a:lnSpc>
                <a:spcPct val="120000"/>
              </a:lnSpc>
              <a:spcBef>
                <a:spcPts val="422"/>
              </a:spcBef>
              <a:defRPr sz="2800"/>
            </a:pPr>
            <a:r>
              <a:rPr lang="zh-CN" altLang="en-US" dirty="0" smtClean="0">
                <a:latin typeface="宋体" pitchFamily="2" charset="-122"/>
                <a:ea typeface="宋体" pitchFamily="2" charset="-122"/>
              </a:rPr>
              <a:t>暴食</a:t>
            </a:r>
            <a:endParaRPr dirty="0">
              <a:latin typeface="宋体" pitchFamily="2" charset="-122"/>
              <a:ea typeface="宋体" pitchFamily="2" charset="-122"/>
            </a:endParaRPr>
          </a:p>
          <a:p>
            <a:pPr lvl="1">
              <a:lnSpc>
                <a:spcPct val="120000"/>
              </a:lnSpc>
              <a:spcBef>
                <a:spcPts val="422"/>
              </a:spcBef>
              <a:defRPr sz="2800"/>
            </a:pPr>
            <a:r>
              <a:rPr lang="zh-CN" altLang="en-US" dirty="0" smtClean="0">
                <a:latin typeface="宋体" pitchFamily="2" charset="-122"/>
                <a:ea typeface="宋体" pitchFamily="2" charset="-122"/>
              </a:rPr>
              <a:t>节食</a:t>
            </a:r>
            <a:endParaRPr dirty="0">
              <a:latin typeface="宋体" pitchFamily="2" charset="-122"/>
              <a:ea typeface="宋体" pitchFamily="2" charset="-122"/>
            </a:endParaRPr>
          </a:p>
          <a:p>
            <a:pPr lvl="1">
              <a:lnSpc>
                <a:spcPct val="120000"/>
              </a:lnSpc>
              <a:spcBef>
                <a:spcPts val="422"/>
              </a:spcBef>
              <a:defRPr sz="2800"/>
            </a:pPr>
            <a:r>
              <a:rPr lang="zh-CN" altLang="en-US" dirty="0" smtClean="0">
                <a:latin typeface="宋体" pitchFamily="2" charset="-122"/>
                <a:ea typeface="宋体" pitchFamily="2" charset="-122"/>
              </a:rPr>
              <a:t>经常跳过一餐</a:t>
            </a:r>
            <a:endParaRPr dirty="0">
              <a:latin typeface="宋体" pitchFamily="2" charset="-122"/>
              <a:ea typeface="宋体" pitchFamily="2" charset="-122"/>
            </a:endParaRPr>
          </a:p>
          <a:p>
            <a:pPr lvl="1">
              <a:lnSpc>
                <a:spcPct val="120000"/>
              </a:lnSpc>
              <a:spcBef>
                <a:spcPts val="422"/>
              </a:spcBef>
              <a:defRPr sz="2800"/>
            </a:pPr>
            <a:r>
              <a:rPr lang="zh-CN" altLang="en-US" dirty="0" smtClean="0">
                <a:latin typeface="宋体" pitchFamily="2" charset="-122"/>
                <a:ea typeface="宋体" pitchFamily="2" charset="-122"/>
              </a:rPr>
              <a:t>催吐</a:t>
            </a:r>
            <a:endParaRPr dirty="0">
              <a:latin typeface="宋体" pitchFamily="2" charset="-122"/>
              <a:ea typeface="宋体" pitchFamily="2" charset="-122"/>
            </a:endParaRPr>
          </a:p>
          <a:p>
            <a:pPr lvl="1">
              <a:lnSpc>
                <a:spcPct val="120000"/>
              </a:lnSpc>
              <a:spcBef>
                <a:spcPts val="422"/>
              </a:spcBef>
              <a:defRPr sz="2800"/>
            </a:pPr>
            <a:r>
              <a:rPr lang="zh-CN" altLang="en-US" dirty="0" smtClean="0">
                <a:latin typeface="宋体" pitchFamily="2" charset="-122"/>
                <a:ea typeface="宋体" pitchFamily="2" charset="-122"/>
              </a:rPr>
              <a:t>过分注重计算卡路里</a:t>
            </a:r>
            <a:endParaRPr dirty="0">
              <a:latin typeface="宋体" pitchFamily="2" charset="-122"/>
              <a:ea typeface="宋体" pitchFamily="2" charset="-122"/>
            </a:endParaRPr>
          </a:p>
          <a:p>
            <a:pPr lvl="1">
              <a:lnSpc>
                <a:spcPct val="120000"/>
              </a:lnSpc>
              <a:spcBef>
                <a:spcPts val="422"/>
              </a:spcBef>
              <a:defRPr sz="2800"/>
            </a:pPr>
            <a:r>
              <a:rPr lang="zh-CN" altLang="en-US" dirty="0" smtClean="0">
                <a:latin typeface="宋体" pitchFamily="2" charset="-122"/>
                <a:ea typeface="宋体" pitchFamily="2" charset="-122"/>
              </a:rPr>
              <a:t>根据体型和体重进行自我评价</a:t>
            </a:r>
            <a:endParaRPr dirty="0">
              <a:latin typeface="宋体" pitchFamily="2" charset="-122"/>
              <a:ea typeface="宋体" pitchFamily="2" charset="-122"/>
            </a:endParaRPr>
          </a:p>
          <a:p>
            <a:pPr lvl="1">
              <a:lnSpc>
                <a:spcPct val="120000"/>
              </a:lnSpc>
              <a:spcBef>
                <a:spcPts val="422"/>
              </a:spcBef>
              <a:defRPr sz="2800"/>
            </a:pPr>
            <a:r>
              <a:rPr lang="zh-CN" altLang="en-US" dirty="0" smtClean="0">
                <a:latin typeface="宋体" pitchFamily="2" charset="-122"/>
                <a:ea typeface="宋体" pitchFamily="2" charset="-122"/>
              </a:rPr>
              <a:t>滥用泻药或利尿剂</a:t>
            </a:r>
            <a:endParaRPr dirty="0">
              <a:latin typeface="宋体" pitchFamily="2" charset="-122"/>
              <a:ea typeface="宋体" pitchFamily="2" charset="-122"/>
            </a:endParaRPr>
          </a:p>
          <a:p>
            <a:pPr lvl="1">
              <a:lnSpc>
                <a:spcPct val="120000"/>
              </a:lnSpc>
              <a:spcBef>
                <a:spcPts val="422"/>
              </a:spcBef>
              <a:defRPr sz="2800"/>
            </a:pPr>
            <a:r>
              <a:rPr lang="zh-CN" altLang="en-US" dirty="0" smtClean="0">
                <a:latin typeface="宋体" pitchFamily="2" charset="-122"/>
                <a:ea typeface="宋体" pitchFamily="2" charset="-122"/>
              </a:rPr>
              <a:t>节食或长期限制进食</a:t>
            </a:r>
            <a:endParaRPr dirty="0">
              <a:latin typeface="宋体" pitchFamily="2" charset="-122"/>
              <a:ea typeface="宋体" pitchFamily="2" charset="-122"/>
            </a:endParaRPr>
          </a:p>
        </p:txBody>
      </p:sp>
    </p:spTree>
    <p:extLst>
      <p:ext uri="{BB962C8B-B14F-4D97-AF65-F5344CB8AC3E}">
        <p14:creationId xmlns:p14="http://schemas.microsoft.com/office/powerpoint/2010/main" val="3990142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77" name="The biggest, real loser"/>
          <p:cNvSpPr>
            <a:spLocks noGrp="1"/>
          </p:cNvSpPr>
          <p:nvPr>
            <p:ph type="title"/>
          </p:nvPr>
        </p:nvSpPr>
        <p:spPr/>
        <p:txBody>
          <a:bodyPr/>
          <a:lstStyle/>
          <a:p>
            <a:r>
              <a:rPr lang="zh-CN" altLang="en-US" dirty="0" smtClean="0">
                <a:latin typeface="Calibri" pitchFamily="34" charset="0"/>
                <a:ea typeface="宋体" pitchFamily="2" charset="-122"/>
                <a:cs typeface="Calibri" pitchFamily="34" charset="0"/>
              </a:rPr>
              <a:t>最大的、真正的输家</a:t>
            </a:r>
            <a:endParaRPr lang="en-US" dirty="0">
              <a:latin typeface="Calibri" pitchFamily="34" charset="0"/>
              <a:ea typeface="宋体" pitchFamily="2" charset="-122"/>
              <a:cs typeface="Calibri" pitchFamily="34" charset="0"/>
            </a:endParaRPr>
          </a:p>
        </p:txBody>
      </p:sp>
      <p:sp>
        <p:nvSpPr>
          <p:cNvPr id="1048878" name="內容版面配置區 2"/>
          <p:cNvSpPr>
            <a:spLocks noGrp="1"/>
          </p:cNvSpPr>
          <p:nvPr>
            <p:ph idx="1"/>
          </p:nvPr>
        </p:nvSpPr>
        <p:spPr/>
        <p:txBody>
          <a:bodyPr/>
          <a:lstStyle/>
          <a:p>
            <a:endParaRPr lang="zh-HK" altLang="en-US">
              <a:latin typeface="Calibri" pitchFamily="34" charset="0"/>
              <a:ea typeface="宋体" pitchFamily="2" charset="-122"/>
              <a:cs typeface="Calibri" pitchFamily="34" charset="0"/>
            </a:endParaRPr>
          </a:p>
        </p:txBody>
      </p:sp>
      <p:sp>
        <p:nvSpPr>
          <p:cNvPr id="1048879" name="https://youtu.be/k_l1jWL43HA"/>
          <p:cNvSpPr/>
          <p:nvPr/>
        </p:nvSpPr>
        <p:spPr>
          <a:xfrm>
            <a:off x="1861960" y="5520479"/>
            <a:ext cx="2981971" cy="349135"/>
          </a:xfrm>
          <a:prstGeom prst="rect">
            <a:avLst/>
          </a:prstGeom>
          <a:ln w="12700">
            <a:miter lim="400000"/>
          </a:ln>
        </p:spPr>
        <p:txBody>
          <a:bodyPr wrap="none" lIns="35719" tIns="35719" rIns="35719" bIns="35719" anchor="ctr">
            <a:spAutoFit/>
          </a:bodyPr>
          <a:lstStyle>
            <a:lvl1pPr>
              <a:defRPr>
                <a:solidFill>
                  <a:srgbClr val="006288"/>
                </a:solidFill>
                <a:latin typeface="Georgia"/>
                <a:ea typeface="Georgia"/>
                <a:cs typeface="Georgia"/>
                <a:sym typeface="Georgia"/>
              </a:defRPr>
            </a:lvl1pPr>
          </a:lstStyle>
          <a:p>
            <a:r>
              <a:rPr dirty="0">
                <a:latin typeface="Calibri" pitchFamily="34" charset="0"/>
                <a:ea typeface="宋体" pitchFamily="2" charset="-122"/>
                <a:cs typeface="Calibri" pitchFamily="34" charset="0"/>
              </a:rPr>
              <a:t>https://youtu.be/k_l1jWL43HA</a:t>
            </a:r>
          </a:p>
        </p:txBody>
      </p:sp>
      <p:sp>
        <p:nvSpPr>
          <p:cNvPr id="1048880" name="https://youtu.be/FO08hOhI7IE"/>
          <p:cNvSpPr/>
          <p:nvPr/>
        </p:nvSpPr>
        <p:spPr>
          <a:xfrm>
            <a:off x="1857406" y="5048900"/>
            <a:ext cx="2954271" cy="349135"/>
          </a:xfrm>
          <a:prstGeom prst="rect">
            <a:avLst/>
          </a:prstGeom>
          <a:ln w="12700">
            <a:miter lim="400000"/>
          </a:ln>
        </p:spPr>
        <p:txBody>
          <a:bodyPr wrap="none" lIns="35719" tIns="35719" rIns="35719" bIns="35719" anchor="ctr">
            <a:spAutoFit/>
          </a:bodyPr>
          <a:lstStyle>
            <a:lvl1pPr>
              <a:defRPr>
                <a:solidFill>
                  <a:srgbClr val="006288"/>
                </a:solidFill>
                <a:latin typeface="Georgia"/>
                <a:ea typeface="Georgia"/>
                <a:cs typeface="Georgia"/>
                <a:sym typeface="Georgia"/>
              </a:defRPr>
            </a:lvl1pPr>
          </a:lstStyle>
          <a:p>
            <a:r>
              <a:rPr>
                <a:latin typeface="Calibri" pitchFamily="34" charset="0"/>
                <a:ea typeface="宋体" pitchFamily="2" charset="-122"/>
                <a:cs typeface="Calibri" pitchFamily="34" charset="0"/>
              </a:rPr>
              <a:t>https://youtu.be/FO08hOhI7IE</a:t>
            </a:r>
          </a:p>
        </p:txBody>
      </p:sp>
      <p:pic>
        <p:nvPicPr>
          <p:cNvPr id="2097238" name="pasted-image.jpeg" descr="pasted-image.jpeg"/>
          <p:cNvPicPr>
            <a:picLocks noChangeAspect="1"/>
          </p:cNvPicPr>
          <p:nvPr/>
        </p:nvPicPr>
        <p:blipFill>
          <a:blip r:embed="rId3"/>
          <a:stretch>
            <a:fillRect/>
          </a:stretch>
        </p:blipFill>
        <p:spPr>
          <a:xfrm>
            <a:off x="767953" y="1848533"/>
            <a:ext cx="3237315" cy="2427990"/>
          </a:xfrm>
          <a:prstGeom prst="rect">
            <a:avLst/>
          </a:prstGeom>
          <a:ln w="12700">
            <a:miter lim="400000"/>
          </a:ln>
        </p:spPr>
      </p:pic>
      <p:pic>
        <p:nvPicPr>
          <p:cNvPr id="2097239" name="pasted-image.png" descr="pasted-image.png"/>
          <p:cNvPicPr>
            <a:picLocks noChangeAspect="1"/>
          </p:cNvPicPr>
          <p:nvPr/>
        </p:nvPicPr>
        <p:blipFill>
          <a:blip r:embed="rId4"/>
          <a:stretch>
            <a:fillRect/>
          </a:stretch>
        </p:blipFill>
        <p:spPr>
          <a:xfrm>
            <a:off x="3869229" y="2155620"/>
            <a:ext cx="4018361" cy="2428878"/>
          </a:xfrm>
          <a:prstGeom prst="rect">
            <a:avLst/>
          </a:prstGeom>
          <a:ln w="12700">
            <a:miter lim="400000"/>
          </a:ln>
        </p:spPr>
      </p:pic>
    </p:spTree>
    <p:extLst>
      <p:ext uri="{BB962C8B-B14F-4D97-AF65-F5344CB8AC3E}">
        <p14:creationId xmlns:p14="http://schemas.microsoft.com/office/powerpoint/2010/main" val="1692175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4" name="Did you know?"/>
          <p:cNvSpPr>
            <a:spLocks noGrp="1"/>
          </p:cNvSpPr>
          <p:nvPr>
            <p:ph type="title"/>
          </p:nvPr>
        </p:nvSpPr>
        <p:spPr/>
        <p:txBody>
          <a:bodyPr/>
          <a:lstStyle/>
          <a:p>
            <a:r>
              <a:rPr lang="zh-CN" altLang="en-US" dirty="0" smtClean="0">
                <a:latin typeface="宋体" pitchFamily="2" charset="-122"/>
                <a:ea typeface="宋体" pitchFamily="2" charset="-122"/>
              </a:rPr>
              <a:t>你知道吗？</a:t>
            </a:r>
            <a:endParaRPr lang="en-US" dirty="0">
              <a:latin typeface="宋体" pitchFamily="2" charset="-122"/>
              <a:ea typeface="宋体" pitchFamily="2" charset="-122"/>
            </a:endParaRPr>
          </a:p>
        </p:txBody>
      </p:sp>
      <p:sp>
        <p:nvSpPr>
          <p:cNvPr id="1048885" name="內容版面配置區 2"/>
          <p:cNvSpPr>
            <a:spLocks noGrp="1"/>
          </p:cNvSpPr>
          <p:nvPr>
            <p:ph idx="1"/>
          </p:nvPr>
        </p:nvSpPr>
        <p:spPr/>
        <p:txBody>
          <a:bodyPr/>
          <a:lstStyle/>
          <a:p>
            <a:endParaRPr lang="zh-HK" altLang="en-US">
              <a:latin typeface="宋体" pitchFamily="2" charset="-122"/>
              <a:ea typeface="宋体" pitchFamily="2" charset="-122"/>
            </a:endParaRPr>
          </a:p>
        </p:txBody>
      </p:sp>
      <p:sp>
        <p:nvSpPr>
          <p:cNvPr id="5" name="文字方塊 4"/>
          <p:cNvSpPr txBox="1"/>
          <p:nvPr/>
        </p:nvSpPr>
        <p:spPr>
          <a:xfrm>
            <a:off x="1907704" y="1277858"/>
            <a:ext cx="6048672" cy="5170646"/>
          </a:xfrm>
          <a:prstGeom prst="rect">
            <a:avLst/>
          </a:prstGeom>
          <a:solidFill>
            <a:srgbClr val="C6D9F1">
              <a:alpha val="50196"/>
            </a:srgbClr>
          </a:solidFill>
        </p:spPr>
        <p:txBody>
          <a:bodyPr wrap="square" rtlCol="0">
            <a:spAutoFit/>
          </a:bodyPr>
          <a:lstStyle/>
          <a:p>
            <a:pPr eaLnBrk="1"/>
            <a:r>
              <a:rPr lang="zh-CN" altLang="en-US" sz="1500" dirty="0">
                <a:latin typeface="Calibri" pitchFamily="34" charset="0"/>
                <a:ea typeface="宋体" pitchFamily="2" charset="-122"/>
                <a:cs typeface="Calibri" pitchFamily="34" charset="0"/>
              </a:rPr>
              <a:t>香港一家三级精神病诊所记录的病人进食障碍的变化情</a:t>
            </a:r>
            <a:r>
              <a:rPr lang="zh-CN" altLang="en-US" sz="1500" dirty="0" smtClean="0">
                <a:latin typeface="Calibri" pitchFamily="34" charset="0"/>
                <a:ea typeface="宋体" pitchFamily="2" charset="-122"/>
                <a:cs typeface="Calibri" pitchFamily="34" charset="0"/>
              </a:rPr>
              <a:t>况 </a:t>
            </a:r>
            <a:r>
              <a:rPr lang="en-US" altLang="zh-CN" sz="1500" dirty="0" smtClean="0">
                <a:latin typeface="Calibri" pitchFamily="34" charset="0"/>
                <a:ea typeface="宋体" pitchFamily="2" charset="-122"/>
                <a:cs typeface="Calibri" pitchFamily="34" charset="0"/>
              </a:rPr>
              <a:t>(1987-2007)</a:t>
            </a:r>
            <a:endParaRPr lang="en-US" altLang="zh-CN" sz="1500" dirty="0">
              <a:latin typeface="Calibri" pitchFamily="34" charset="0"/>
              <a:ea typeface="宋体" pitchFamily="2" charset="-122"/>
              <a:cs typeface="Calibri" pitchFamily="34" charset="0"/>
            </a:endParaRPr>
          </a:p>
          <a:p>
            <a:pPr eaLnBrk="1"/>
            <a:r>
              <a:rPr lang="en-US" altLang="zh-CN" sz="1500" dirty="0">
                <a:latin typeface="Calibri" pitchFamily="34" charset="0"/>
                <a:ea typeface="宋体" pitchFamily="2" charset="-122"/>
                <a:cs typeface="Calibri" pitchFamily="34" charset="0"/>
              </a:rPr>
              <a:t>Sing Lee </a:t>
            </a:r>
            <a:r>
              <a:rPr lang="zh-CN" altLang="en-US" sz="1500" dirty="0">
                <a:latin typeface="Calibri" pitchFamily="34" charset="0"/>
                <a:ea typeface="宋体" pitchFamily="2" charset="-122"/>
                <a:cs typeface="Calibri" pitchFamily="34" charset="0"/>
              </a:rPr>
              <a:t>内外全科医学</a:t>
            </a:r>
            <a:r>
              <a:rPr lang="zh-CN" altLang="en-US" sz="1500" dirty="0" smtClean="0">
                <a:latin typeface="Calibri" pitchFamily="34" charset="0"/>
                <a:ea typeface="宋体" pitchFamily="2" charset="-122"/>
                <a:cs typeface="Calibri" pitchFamily="34" charset="0"/>
              </a:rPr>
              <a:t>士</a:t>
            </a:r>
            <a:r>
              <a:rPr lang="zh-CN" altLang="en-US" sz="1500" dirty="0">
                <a:latin typeface="Calibri" pitchFamily="34" charset="0"/>
                <a:ea typeface="宋体" pitchFamily="2" charset="-122"/>
                <a:cs typeface="Calibri" pitchFamily="34" charset="0"/>
              </a:rPr>
              <a:t>、</a:t>
            </a:r>
            <a:r>
              <a:rPr lang="en-US" altLang="zh-CN" sz="1500" dirty="0" smtClean="0">
                <a:latin typeface="Calibri" pitchFamily="34" charset="0"/>
                <a:ea typeface="宋体" pitchFamily="2" charset="-122"/>
                <a:cs typeface="Calibri" pitchFamily="34" charset="0"/>
              </a:rPr>
              <a:t>King </a:t>
            </a:r>
            <a:r>
              <a:rPr lang="en-US" altLang="zh-CN" sz="1500" dirty="0">
                <a:latin typeface="Calibri" pitchFamily="34" charset="0"/>
                <a:ea typeface="宋体" pitchFamily="2" charset="-122"/>
                <a:cs typeface="Calibri" pitchFamily="34" charset="0"/>
              </a:rPr>
              <a:t>Lam Ng</a:t>
            </a:r>
            <a:r>
              <a:rPr lang="zh-CN" altLang="en-US" sz="1500" dirty="0">
                <a:latin typeface="Calibri" pitchFamily="34" charset="0"/>
                <a:ea typeface="宋体" pitchFamily="2" charset="-122"/>
                <a:cs typeface="Calibri" pitchFamily="34" charset="0"/>
              </a:rPr>
              <a:t>社会学学</a:t>
            </a:r>
            <a:r>
              <a:rPr lang="zh-CN" altLang="en-US" sz="1500" dirty="0" smtClean="0">
                <a:latin typeface="Calibri" pitchFamily="34" charset="0"/>
                <a:ea typeface="宋体" pitchFamily="2" charset="-122"/>
                <a:cs typeface="Calibri" pitchFamily="34" charset="0"/>
              </a:rPr>
              <a:t>士、</a:t>
            </a:r>
            <a:r>
              <a:rPr lang="en-US" altLang="zh-CN" sz="1500" dirty="0" smtClean="0">
                <a:latin typeface="Calibri" pitchFamily="34" charset="0"/>
                <a:ea typeface="宋体" pitchFamily="2" charset="-122"/>
                <a:cs typeface="Calibri" pitchFamily="34" charset="0"/>
              </a:rPr>
              <a:t>Kathleen </a:t>
            </a:r>
            <a:r>
              <a:rPr lang="en-US" altLang="zh-CN" sz="1500" dirty="0">
                <a:latin typeface="Calibri" pitchFamily="34" charset="0"/>
                <a:ea typeface="宋体" pitchFamily="2" charset="-122"/>
                <a:cs typeface="Calibri" pitchFamily="34" charset="0"/>
              </a:rPr>
              <a:t>Kwok</a:t>
            </a:r>
            <a:r>
              <a:rPr lang="zh-CN" altLang="en-US" sz="1500" dirty="0">
                <a:latin typeface="Calibri" pitchFamily="34" charset="0"/>
                <a:ea typeface="宋体" pitchFamily="2" charset="-122"/>
                <a:cs typeface="Calibri" pitchFamily="34" charset="0"/>
              </a:rPr>
              <a:t>社会学硕</a:t>
            </a:r>
            <a:r>
              <a:rPr lang="zh-CN" altLang="en-US" sz="1500" dirty="0" smtClean="0">
                <a:latin typeface="Calibri" pitchFamily="34" charset="0"/>
                <a:ea typeface="宋体" pitchFamily="2" charset="-122"/>
                <a:cs typeface="Calibri" pitchFamily="34" charset="0"/>
              </a:rPr>
              <a:t>士</a:t>
            </a:r>
            <a:r>
              <a:rPr lang="zh-TW" altLang="en-US" sz="1500" dirty="0" smtClean="0">
                <a:latin typeface="Calibri" pitchFamily="34" charset="0"/>
                <a:ea typeface="宋体" pitchFamily="2" charset="-122"/>
                <a:cs typeface="Calibri" pitchFamily="34" charset="0"/>
              </a:rPr>
              <a:t>、</a:t>
            </a:r>
            <a:r>
              <a:rPr lang="en-US" altLang="zh-TW" sz="1500" dirty="0">
                <a:latin typeface="Calibri" pitchFamily="34" charset="0"/>
                <a:ea typeface="新細明體" panose="02020500000000000000" pitchFamily="18" charset="-120"/>
                <a:cs typeface="Calibri" pitchFamily="34" charset="0"/>
              </a:rPr>
              <a:t> Corina Fung </a:t>
            </a:r>
            <a:r>
              <a:rPr lang="zh-TW" altLang="en-US" sz="1500" dirty="0">
                <a:latin typeface="Calibri" pitchFamily="34" charset="0"/>
                <a:ea typeface="新細明體" panose="02020500000000000000" pitchFamily="18" charset="-120"/>
                <a:cs typeface="Calibri" pitchFamily="34" charset="0"/>
              </a:rPr>
              <a:t>博士</a:t>
            </a:r>
            <a:endParaRPr lang="en-US" altLang="zh-CN" sz="1500" dirty="0" smtClean="0">
              <a:latin typeface="Calibri" pitchFamily="34" charset="0"/>
              <a:ea typeface="宋体" pitchFamily="2" charset="-122"/>
              <a:cs typeface="Calibri" pitchFamily="34" charset="0"/>
            </a:endParaRPr>
          </a:p>
          <a:p>
            <a:pPr eaLnBrk="1"/>
            <a:r>
              <a:rPr lang="zh-CN" altLang="en-US" sz="1500" b="1" dirty="0" smtClean="0">
                <a:latin typeface="Calibri" pitchFamily="34" charset="0"/>
                <a:ea typeface="宋体" pitchFamily="2" charset="-122"/>
                <a:cs typeface="Calibri" pitchFamily="34" charset="0"/>
              </a:rPr>
              <a:t>摘要</a:t>
            </a:r>
            <a:endParaRPr lang="en-US" altLang="zh-CN" sz="1500" b="1" dirty="0">
              <a:latin typeface="Calibri" pitchFamily="34" charset="0"/>
              <a:ea typeface="宋体" pitchFamily="2" charset="-122"/>
              <a:cs typeface="Calibri" pitchFamily="34" charset="0"/>
            </a:endParaRPr>
          </a:p>
          <a:p>
            <a:pPr eaLnBrk="1"/>
            <a:r>
              <a:rPr lang="zh-CN" altLang="en-US" sz="1500" b="1" dirty="0">
                <a:latin typeface="Calibri" pitchFamily="34" charset="0"/>
                <a:ea typeface="宋体" pitchFamily="2" charset="-122"/>
                <a:cs typeface="Calibri" pitchFamily="34" charset="0"/>
              </a:rPr>
              <a:t>目标：</a:t>
            </a:r>
            <a:endParaRPr lang="en-US" altLang="zh-CN" sz="1500" b="1" dirty="0">
              <a:latin typeface="Calibri" pitchFamily="34" charset="0"/>
              <a:ea typeface="宋体" pitchFamily="2" charset="-122"/>
              <a:cs typeface="Calibri" pitchFamily="34" charset="0"/>
            </a:endParaRPr>
          </a:p>
          <a:p>
            <a:pPr eaLnBrk="1"/>
            <a:r>
              <a:rPr lang="zh-CN" altLang="en-US" sz="1500" dirty="0">
                <a:latin typeface="Calibri" pitchFamily="34" charset="0"/>
                <a:ea typeface="宋体" pitchFamily="2" charset="-122"/>
                <a:cs typeface="Calibri" pitchFamily="34" charset="0"/>
              </a:rPr>
              <a:t>考察</a:t>
            </a:r>
            <a:r>
              <a:rPr lang="en-US" altLang="zh-CN" sz="1500" dirty="0">
                <a:latin typeface="Calibri" pitchFamily="34" charset="0"/>
                <a:ea typeface="宋体" pitchFamily="2" charset="-122"/>
                <a:cs typeface="Calibri" pitchFamily="34" charset="0"/>
              </a:rPr>
              <a:t>1987</a:t>
            </a:r>
            <a:r>
              <a:rPr lang="zh-CN" altLang="en-US" sz="1500" dirty="0">
                <a:latin typeface="Calibri" pitchFamily="34" charset="0"/>
                <a:ea typeface="宋体" pitchFamily="2" charset="-122"/>
                <a:cs typeface="Calibri" pitchFamily="34" charset="0"/>
              </a:rPr>
              <a:t>年到</a:t>
            </a:r>
            <a:r>
              <a:rPr lang="en-US" altLang="zh-CN" sz="1500" dirty="0">
                <a:latin typeface="Calibri" pitchFamily="34" charset="0"/>
                <a:ea typeface="宋体" pitchFamily="2" charset="-122"/>
                <a:cs typeface="Calibri" pitchFamily="34" charset="0"/>
              </a:rPr>
              <a:t>2007</a:t>
            </a:r>
            <a:r>
              <a:rPr lang="zh-CN" altLang="en-US" sz="1500" dirty="0">
                <a:latin typeface="Calibri" pitchFamily="34" charset="0"/>
                <a:ea typeface="宋体" pitchFamily="2" charset="-122"/>
                <a:cs typeface="Calibri" pitchFamily="34" charset="0"/>
              </a:rPr>
              <a:t>年在香港一家三级精神病诊所的中国进食障碍病人的临床表现。</a:t>
            </a:r>
            <a:endParaRPr lang="en-US" altLang="zh-CN" sz="1500" dirty="0">
              <a:latin typeface="Calibri" pitchFamily="34" charset="0"/>
              <a:ea typeface="宋体" pitchFamily="2" charset="-122"/>
              <a:cs typeface="Calibri" pitchFamily="34" charset="0"/>
            </a:endParaRPr>
          </a:p>
          <a:p>
            <a:pPr eaLnBrk="1"/>
            <a:r>
              <a:rPr lang="zh-CN" altLang="en-US" sz="1500" b="1" dirty="0">
                <a:latin typeface="Calibri" pitchFamily="34" charset="0"/>
                <a:ea typeface="宋体" pitchFamily="2" charset="-122"/>
                <a:cs typeface="Calibri" pitchFamily="34" charset="0"/>
              </a:rPr>
              <a:t>方法：</a:t>
            </a:r>
            <a:endParaRPr lang="en-US" altLang="zh-CN" sz="1500" b="1" dirty="0">
              <a:latin typeface="Calibri" pitchFamily="34" charset="0"/>
              <a:ea typeface="宋体" pitchFamily="2" charset="-122"/>
              <a:cs typeface="Calibri" pitchFamily="34" charset="0"/>
            </a:endParaRPr>
          </a:p>
          <a:p>
            <a:pPr eaLnBrk="1"/>
            <a:r>
              <a:rPr lang="zh-CN" altLang="en-US" sz="1500" dirty="0">
                <a:latin typeface="Calibri" pitchFamily="34" charset="0"/>
                <a:ea typeface="宋体" pitchFamily="2" charset="-122"/>
                <a:cs typeface="Calibri" pitchFamily="34" charset="0"/>
              </a:rPr>
              <a:t>进食障碍专家利用标准</a:t>
            </a:r>
            <a:r>
              <a:rPr lang="zh-CN" altLang="en-US" sz="1500" dirty="0" smtClean="0">
                <a:latin typeface="Calibri" pitchFamily="34" charset="0"/>
                <a:ea typeface="宋体" pitchFamily="2" charset="-122"/>
                <a:cs typeface="Calibri" pitchFamily="34" charset="0"/>
              </a:rPr>
              <a:t>的收纳面</a:t>
            </a:r>
            <a:r>
              <a:rPr lang="zh-CN" altLang="en-US" sz="1500" dirty="0">
                <a:latin typeface="Calibri" pitchFamily="34" charset="0"/>
                <a:ea typeface="宋体" pitchFamily="2" charset="-122"/>
                <a:cs typeface="Calibri" pitchFamily="34" charset="0"/>
              </a:rPr>
              <a:t>谈获取</a:t>
            </a:r>
            <a:r>
              <a:rPr lang="en-US" altLang="zh-CN" sz="1500" dirty="0">
                <a:latin typeface="Calibri" pitchFamily="34" charset="0"/>
                <a:ea typeface="宋体" pitchFamily="2" charset="-122"/>
                <a:cs typeface="Calibri" pitchFamily="34" charset="0"/>
              </a:rPr>
              <a:t>195</a:t>
            </a:r>
            <a:r>
              <a:rPr lang="zh-CN" altLang="en-US" sz="1500" dirty="0" smtClean="0">
                <a:latin typeface="Calibri" pitchFamily="34" charset="0"/>
                <a:ea typeface="宋体" pitchFamily="2" charset="-122"/>
                <a:cs typeface="Calibri" pitchFamily="34" charset="0"/>
              </a:rPr>
              <a:t>名患者（排名不分先后）的</a:t>
            </a:r>
            <a:r>
              <a:rPr lang="zh-CN" altLang="en-US" sz="1500" dirty="0">
                <a:latin typeface="Calibri" pitchFamily="34" charset="0"/>
                <a:ea typeface="宋体" pitchFamily="2" charset="-122"/>
                <a:cs typeface="Calibri" pitchFamily="34" charset="0"/>
              </a:rPr>
              <a:t>数据。对</a:t>
            </a:r>
            <a:r>
              <a:rPr lang="en-US" altLang="zh-CN" sz="1500" dirty="0">
                <a:latin typeface="Calibri" pitchFamily="34" charset="0"/>
                <a:ea typeface="宋体" pitchFamily="2" charset="-122"/>
                <a:cs typeface="Calibri" pitchFamily="34" charset="0"/>
              </a:rPr>
              <a:t>1987-1997</a:t>
            </a:r>
            <a:r>
              <a:rPr lang="zh-CN" altLang="en-US" sz="1500" dirty="0">
                <a:latin typeface="Calibri" pitchFamily="34" charset="0"/>
                <a:ea typeface="宋体" pitchFamily="2" charset="-122"/>
                <a:cs typeface="Calibri" pitchFamily="34" charset="0"/>
              </a:rPr>
              <a:t>年间的病人（</a:t>
            </a:r>
            <a:r>
              <a:rPr lang="en-US" altLang="zh-CN" sz="1500" dirty="0">
                <a:latin typeface="Calibri" pitchFamily="34" charset="0"/>
                <a:ea typeface="宋体" pitchFamily="2" charset="-122"/>
                <a:cs typeface="Calibri" pitchFamily="34" charset="0"/>
              </a:rPr>
              <a:t>n=67</a:t>
            </a:r>
            <a:r>
              <a:rPr lang="zh-CN" altLang="en-US" sz="1500" dirty="0" smtClean="0">
                <a:latin typeface="Calibri" pitchFamily="34" charset="0"/>
                <a:ea typeface="宋体" pitchFamily="2" charset="-122"/>
                <a:cs typeface="Calibri" pitchFamily="34" charset="0"/>
              </a:rPr>
              <a:t>）、</a:t>
            </a:r>
            <a:r>
              <a:rPr lang="en-US" altLang="zh-CN" sz="1500" dirty="0" smtClean="0">
                <a:latin typeface="Calibri" pitchFamily="34" charset="0"/>
                <a:ea typeface="宋体" pitchFamily="2" charset="-122"/>
                <a:cs typeface="Calibri" pitchFamily="34" charset="0"/>
              </a:rPr>
              <a:t>1998-2007</a:t>
            </a:r>
            <a:r>
              <a:rPr lang="zh-CN" altLang="en-US" sz="1500" dirty="0">
                <a:latin typeface="Calibri" pitchFamily="34" charset="0"/>
                <a:ea typeface="宋体" pitchFamily="2" charset="-122"/>
                <a:cs typeface="Calibri" pitchFamily="34" charset="0"/>
              </a:rPr>
              <a:t>年间的病人（</a:t>
            </a:r>
            <a:r>
              <a:rPr lang="en-US" altLang="zh-CN" sz="1500" dirty="0">
                <a:latin typeface="Calibri" pitchFamily="34" charset="0"/>
                <a:ea typeface="宋体" pitchFamily="2" charset="-122"/>
                <a:cs typeface="Calibri" pitchFamily="34" charset="0"/>
              </a:rPr>
              <a:t>n=128</a:t>
            </a:r>
            <a:r>
              <a:rPr lang="zh-CN" altLang="en-US" sz="1500" dirty="0" smtClean="0">
                <a:latin typeface="Calibri" pitchFamily="34" charset="0"/>
                <a:ea typeface="宋体" pitchFamily="2" charset="-122"/>
                <a:cs typeface="Calibri" pitchFamily="34" charset="0"/>
              </a:rPr>
              <a:t>）、对</a:t>
            </a:r>
            <a:r>
              <a:rPr lang="zh-CN" altLang="en-US" sz="1500" dirty="0">
                <a:latin typeface="Calibri" pitchFamily="34" charset="0"/>
                <a:ea typeface="宋体" pitchFamily="2" charset="-122"/>
                <a:cs typeface="Calibri" pitchFamily="34" charset="0"/>
              </a:rPr>
              <a:t>脂肪满怀恐惧的（</a:t>
            </a:r>
            <a:r>
              <a:rPr lang="en-US" altLang="zh-CN" sz="1500" dirty="0">
                <a:latin typeface="Calibri" pitchFamily="34" charset="0"/>
                <a:ea typeface="宋体" pitchFamily="2" charset="-122"/>
                <a:cs typeface="Calibri" pitchFamily="34" charset="0"/>
              </a:rPr>
              <a:t>n=76</a:t>
            </a:r>
            <a:r>
              <a:rPr lang="zh-CN" altLang="en-US" sz="1500" dirty="0">
                <a:latin typeface="Calibri" pitchFamily="34" charset="0"/>
                <a:ea typeface="宋体" pitchFamily="2" charset="-122"/>
                <a:cs typeface="Calibri" pitchFamily="34" charset="0"/>
              </a:rPr>
              <a:t>）和对脂肪并不满怀恐惧（</a:t>
            </a:r>
            <a:r>
              <a:rPr lang="en-US" altLang="zh-CN" sz="1500" dirty="0">
                <a:latin typeface="Calibri" pitchFamily="34" charset="0"/>
                <a:ea typeface="宋体" pitchFamily="2" charset="-122"/>
                <a:cs typeface="Calibri" pitchFamily="34" charset="0"/>
              </a:rPr>
              <a:t>n=39</a:t>
            </a:r>
            <a:r>
              <a:rPr lang="zh-CN" altLang="en-US" sz="1500" dirty="0">
                <a:latin typeface="Calibri" pitchFamily="34" charset="0"/>
                <a:ea typeface="宋体" pitchFamily="2" charset="-122"/>
                <a:cs typeface="Calibri" pitchFamily="34" charset="0"/>
              </a:rPr>
              <a:t>）的厌食症病人进行了比较。</a:t>
            </a:r>
            <a:endParaRPr lang="en-US" altLang="zh-CN" sz="1500" dirty="0">
              <a:latin typeface="Calibri" pitchFamily="34" charset="0"/>
              <a:ea typeface="宋体" pitchFamily="2" charset="-122"/>
              <a:cs typeface="Calibri" pitchFamily="34" charset="0"/>
            </a:endParaRPr>
          </a:p>
          <a:p>
            <a:pPr eaLnBrk="1"/>
            <a:r>
              <a:rPr lang="zh-CN" altLang="en-US" sz="1500" b="1" dirty="0">
                <a:latin typeface="Calibri" pitchFamily="34" charset="0"/>
                <a:ea typeface="宋体" pitchFamily="2" charset="-122"/>
                <a:cs typeface="Calibri" pitchFamily="34" charset="0"/>
              </a:rPr>
              <a:t>结果：</a:t>
            </a:r>
            <a:endParaRPr lang="en-US" altLang="zh-CN" sz="1500" b="1" dirty="0">
              <a:latin typeface="Calibri" pitchFamily="34" charset="0"/>
              <a:ea typeface="宋体" pitchFamily="2" charset="-122"/>
              <a:cs typeface="Calibri" pitchFamily="34" charset="0"/>
            </a:endParaRPr>
          </a:p>
          <a:p>
            <a:pPr eaLnBrk="1"/>
            <a:r>
              <a:rPr lang="zh-CN" altLang="en-US" sz="1500" dirty="0">
                <a:latin typeface="Calibri" pitchFamily="34" charset="0"/>
                <a:ea typeface="宋体" pitchFamily="2" charset="-122"/>
                <a:cs typeface="Calibri" pitchFamily="34" charset="0"/>
              </a:rPr>
              <a:t>病人主要是单身（</a:t>
            </a:r>
            <a:r>
              <a:rPr lang="en-US" altLang="zh-CN" sz="1500" dirty="0">
                <a:latin typeface="Calibri" pitchFamily="34" charset="0"/>
                <a:ea typeface="宋体" pitchFamily="2" charset="-122"/>
                <a:cs typeface="Calibri" pitchFamily="34" charset="0"/>
              </a:rPr>
              <a:t>91.8%</a:t>
            </a:r>
            <a:r>
              <a:rPr lang="zh-CN" altLang="en-US" sz="1500" dirty="0">
                <a:latin typeface="Calibri" pitchFamily="34" charset="0"/>
                <a:ea typeface="宋体" pitchFamily="2" charset="-122"/>
                <a:cs typeface="Calibri" pitchFamily="34" charset="0"/>
              </a:rPr>
              <a:t>）、女性（</a:t>
            </a:r>
            <a:r>
              <a:rPr lang="en-US" altLang="zh-CN" sz="1500" dirty="0">
                <a:latin typeface="Calibri" pitchFamily="34" charset="0"/>
                <a:ea typeface="宋体" pitchFamily="2" charset="-122"/>
                <a:cs typeface="Calibri" pitchFamily="34" charset="0"/>
              </a:rPr>
              <a:t>99.0%</a:t>
            </a:r>
            <a:r>
              <a:rPr lang="zh-CN" altLang="en-US" sz="1500" dirty="0">
                <a:latin typeface="Calibri" pitchFamily="34" charset="0"/>
                <a:ea typeface="宋体" pitchFamily="2" charset="-122"/>
                <a:cs typeface="Calibri" pitchFamily="34" charset="0"/>
              </a:rPr>
              <a:t>）、</a:t>
            </a:r>
            <a:r>
              <a:rPr lang="en-US" altLang="zh-CN" sz="1500" dirty="0">
                <a:latin typeface="Calibri" pitchFamily="34" charset="0"/>
                <a:ea typeface="宋体" pitchFamily="2" charset="-122"/>
                <a:cs typeface="Calibri" pitchFamily="34" charset="0"/>
              </a:rPr>
              <a:t>20</a:t>
            </a:r>
            <a:r>
              <a:rPr lang="zh-CN" altLang="en-US" sz="1500" dirty="0">
                <a:latin typeface="Calibri" pitchFamily="34" charset="0"/>
                <a:ea typeface="宋体" pitchFamily="2" charset="-122"/>
                <a:cs typeface="Calibri" pitchFamily="34" charset="0"/>
              </a:rPr>
              <a:t>出头且患有神经性厌食症（</a:t>
            </a:r>
            <a:r>
              <a:rPr lang="en-US" altLang="zh-CN" sz="1500" dirty="0">
                <a:latin typeface="Calibri" pitchFamily="34" charset="0"/>
                <a:ea typeface="宋体" pitchFamily="2" charset="-122"/>
                <a:cs typeface="Calibri" pitchFamily="34" charset="0"/>
              </a:rPr>
              <a:t>n=115</a:t>
            </a:r>
            <a:r>
              <a:rPr lang="zh-CN" altLang="en-US" sz="1500" dirty="0">
                <a:latin typeface="Calibri" pitchFamily="34" charset="0"/>
                <a:ea typeface="宋体" pitchFamily="2" charset="-122"/>
                <a:cs typeface="Calibri" pitchFamily="34" charset="0"/>
              </a:rPr>
              <a:t>；</a:t>
            </a:r>
            <a:r>
              <a:rPr lang="en-US" altLang="zh-CN" sz="1500" dirty="0">
                <a:latin typeface="Calibri" pitchFamily="34" charset="0"/>
                <a:ea typeface="宋体" pitchFamily="2" charset="-122"/>
                <a:cs typeface="Calibri" pitchFamily="34" charset="0"/>
              </a:rPr>
              <a:t>59.0%</a:t>
            </a:r>
            <a:r>
              <a:rPr lang="zh-CN" altLang="en-US" sz="1500" dirty="0">
                <a:latin typeface="Calibri" pitchFamily="34" charset="0"/>
                <a:ea typeface="宋体" pitchFamily="2" charset="-122"/>
                <a:cs typeface="Calibri" pitchFamily="34" charset="0"/>
              </a:rPr>
              <a:t>）或暴食症（</a:t>
            </a:r>
            <a:r>
              <a:rPr lang="en-US" altLang="zh-CN" sz="1500" dirty="0">
                <a:latin typeface="Calibri" pitchFamily="34" charset="0"/>
                <a:ea typeface="宋体" pitchFamily="2" charset="-122"/>
                <a:cs typeface="Calibri" pitchFamily="34" charset="0"/>
              </a:rPr>
              <a:t>n=78</a:t>
            </a:r>
            <a:r>
              <a:rPr lang="zh-CN" altLang="en-US" sz="1500" dirty="0">
                <a:latin typeface="Calibri" pitchFamily="34" charset="0"/>
                <a:ea typeface="宋体" pitchFamily="2" charset="-122"/>
                <a:cs typeface="Calibri" pitchFamily="34" charset="0"/>
              </a:rPr>
              <a:t>；</a:t>
            </a:r>
            <a:r>
              <a:rPr lang="en-US" altLang="zh-CN" sz="1500" dirty="0">
                <a:latin typeface="Calibri" pitchFamily="34" charset="0"/>
                <a:ea typeface="宋体" pitchFamily="2" charset="-122"/>
                <a:cs typeface="Calibri" pitchFamily="34" charset="0"/>
              </a:rPr>
              <a:t>40.0%</a:t>
            </a:r>
            <a:r>
              <a:rPr lang="zh-CN" altLang="en-US" sz="1500" dirty="0">
                <a:latin typeface="Calibri" pitchFamily="34" charset="0"/>
                <a:ea typeface="宋体" pitchFamily="2" charset="-122"/>
                <a:cs typeface="Calibri" pitchFamily="34" charset="0"/>
              </a:rPr>
              <a:t>）。这两个时间段相比较，病人的数量翻了一番。神经性暴食症变的更为常见，而神经性厌食症呈现出越来越多的对脂肪满怀恐惧的情况。与对脂肪满怀恐惧的厌食症病人相比，对脂肪并不满怀恐惧的厌食症病人发病前体重低得多、对体型的不满意更少、控制体重行为更少、</a:t>
            </a:r>
            <a:r>
              <a:rPr lang="en-US" altLang="zh-CN" sz="1500" dirty="0">
                <a:latin typeface="Calibri" pitchFamily="34" charset="0"/>
                <a:ea typeface="宋体" pitchFamily="2" charset="-122"/>
                <a:cs typeface="Calibri" pitchFamily="34" charset="0"/>
              </a:rPr>
              <a:t>EAT-26</a:t>
            </a:r>
            <a:r>
              <a:rPr lang="zh-CN" altLang="en-US" sz="1500" dirty="0">
                <a:latin typeface="Calibri" pitchFamily="34" charset="0"/>
                <a:ea typeface="宋体" pitchFamily="2" charset="-122"/>
                <a:cs typeface="Calibri" pitchFamily="34" charset="0"/>
              </a:rPr>
              <a:t>分数更低</a:t>
            </a:r>
            <a:r>
              <a:rPr lang="zh-CN" altLang="en-US" sz="1500" dirty="0" smtClean="0">
                <a:latin typeface="Calibri" pitchFamily="34" charset="0"/>
                <a:ea typeface="宋体" pitchFamily="2" charset="-122"/>
                <a:cs typeface="Calibri" pitchFamily="34" charset="0"/>
              </a:rPr>
              <a:t>。</a:t>
            </a:r>
            <a:r>
              <a:rPr lang="en-US" altLang="zh-CN" sz="1500" dirty="0" smtClean="0">
                <a:latin typeface="Calibri" pitchFamily="34" charset="0"/>
                <a:ea typeface="宋体" pitchFamily="2" charset="-122"/>
                <a:cs typeface="Calibri" pitchFamily="34" charset="0"/>
              </a:rPr>
              <a:t/>
            </a:r>
            <a:br>
              <a:rPr lang="en-US" altLang="zh-CN" sz="1500" dirty="0" smtClean="0">
                <a:latin typeface="Calibri" pitchFamily="34" charset="0"/>
                <a:ea typeface="宋体" pitchFamily="2" charset="-122"/>
                <a:cs typeface="Calibri" pitchFamily="34" charset="0"/>
              </a:rPr>
            </a:br>
            <a:endParaRPr lang="en-US" altLang="zh-CN" sz="1500" dirty="0">
              <a:latin typeface="Calibri" pitchFamily="34" charset="0"/>
              <a:ea typeface="宋体" pitchFamily="2" charset="-122"/>
              <a:cs typeface="Calibri" pitchFamily="34" charset="0"/>
            </a:endParaRPr>
          </a:p>
          <a:p>
            <a:r>
              <a:rPr lang="zh-CN" altLang="en-US" sz="1500" b="1" dirty="0">
                <a:latin typeface="Calibri" pitchFamily="34" charset="0"/>
                <a:ea typeface="宋体" pitchFamily="2" charset="-122"/>
                <a:cs typeface="Calibri" pitchFamily="34" charset="0"/>
              </a:rPr>
              <a:t>讨论</a:t>
            </a:r>
            <a:r>
              <a:rPr lang="zh-CN" altLang="en-US" sz="1500" dirty="0">
                <a:latin typeface="Calibri" pitchFamily="34" charset="0"/>
                <a:ea typeface="宋体" pitchFamily="2" charset="-122"/>
                <a:cs typeface="Calibri" pitchFamily="34" charset="0"/>
              </a:rPr>
              <a:t>：</a:t>
            </a:r>
            <a:endParaRPr lang="en-US" altLang="zh-CN" sz="1500" dirty="0">
              <a:latin typeface="Calibri" pitchFamily="34" charset="0"/>
              <a:ea typeface="宋体" pitchFamily="2" charset="-122"/>
              <a:cs typeface="Calibri" pitchFamily="34" charset="0"/>
            </a:endParaRPr>
          </a:p>
          <a:p>
            <a:r>
              <a:rPr lang="zh-CN" altLang="en-US" sz="1500" dirty="0">
                <a:latin typeface="Calibri" pitchFamily="34" charset="0"/>
                <a:ea typeface="宋体" pitchFamily="2" charset="-122"/>
                <a:cs typeface="Calibri" pitchFamily="34" charset="0"/>
              </a:rPr>
              <a:t>香港进食障碍的临床表现越来越与西方国家的相符 。</a:t>
            </a:r>
          </a:p>
        </p:txBody>
      </p:sp>
    </p:spTree>
    <p:extLst>
      <p:ext uri="{BB962C8B-B14F-4D97-AF65-F5344CB8AC3E}">
        <p14:creationId xmlns:p14="http://schemas.microsoft.com/office/powerpoint/2010/main" val="3686613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94" name="Title 1"/>
          <p:cNvSpPr>
            <a:spLocks noGrp="1"/>
          </p:cNvSpPr>
          <p:nvPr>
            <p:ph type="title"/>
          </p:nvPr>
        </p:nvSpPr>
        <p:spPr/>
        <p:txBody>
          <a:bodyPr/>
          <a:lstStyle/>
          <a:p>
            <a:r>
              <a:rPr lang="zh-CN" altLang="en-US" b="1" dirty="0" smtClean="0">
                <a:latin typeface="宋体" pitchFamily="2" charset="-122"/>
                <a:ea typeface="宋体" pitchFamily="2" charset="-122"/>
              </a:rPr>
              <a:t>你知道吗？</a:t>
            </a:r>
            <a:endParaRPr lang="en-US" dirty="0">
              <a:latin typeface="宋体" pitchFamily="2" charset="-122"/>
              <a:ea typeface="宋体" pitchFamily="2" charset="-122"/>
            </a:endParaRPr>
          </a:p>
        </p:txBody>
      </p:sp>
      <p:sp>
        <p:nvSpPr>
          <p:cNvPr id="1048895" name="內容版面配置區 2"/>
          <p:cNvSpPr>
            <a:spLocks noGrp="1"/>
          </p:cNvSpPr>
          <p:nvPr>
            <p:ph idx="1"/>
          </p:nvPr>
        </p:nvSpPr>
        <p:spPr/>
        <p:txBody>
          <a:bodyPr/>
          <a:lstStyle/>
          <a:p>
            <a:endParaRPr lang="zh-HK" altLang="en-US" dirty="0">
              <a:latin typeface="宋体" pitchFamily="2" charset="-122"/>
              <a:ea typeface="宋体" pitchFamily="2" charset="-122"/>
            </a:endParaRPr>
          </a:p>
        </p:txBody>
      </p:sp>
      <p:pic>
        <p:nvPicPr>
          <p:cNvPr id="2097241" name="Picture 2" descr="Picture 2"/>
          <p:cNvPicPr>
            <a:picLocks noChangeAspect="1"/>
          </p:cNvPicPr>
          <p:nvPr/>
        </p:nvPicPr>
        <p:blipFill>
          <a:blip r:embed="rId3" cstate="print"/>
          <a:srcRect/>
          <a:stretch>
            <a:fillRect/>
          </a:stretch>
        </p:blipFill>
        <p:spPr>
          <a:xfrm>
            <a:off x="114300" y="1319235"/>
            <a:ext cx="4457702" cy="2786064"/>
          </a:xfrm>
          <a:prstGeom prst="rect">
            <a:avLst/>
          </a:prstGeom>
          <a:ln w="12700">
            <a:miter lim="400000"/>
          </a:ln>
        </p:spPr>
      </p:pic>
      <p:sp>
        <p:nvSpPr>
          <p:cNvPr id="1048896" name="Rectangle 4"/>
          <p:cNvSpPr/>
          <p:nvPr/>
        </p:nvSpPr>
        <p:spPr>
          <a:xfrm>
            <a:off x="-2" y="6426895"/>
            <a:ext cx="9013347" cy="249584"/>
          </a:xfrm>
          <a:prstGeom prst="rect">
            <a:avLst/>
          </a:prstGeom>
          <a:ln w="12700">
            <a:miter lim="400000"/>
          </a:ln>
        </p:spPr>
        <p:txBody>
          <a:bodyPr lIns="32145" tIns="32145" rIns="32145" bIns="32145">
            <a:spAutoFit/>
          </a:bodyPr>
          <a:lstStyle>
            <a:lvl1pPr algn="l">
              <a:defRPr sz="1600" i="1">
                <a:latin typeface="Roboto"/>
                <a:ea typeface="Roboto"/>
                <a:cs typeface="Roboto"/>
                <a:sym typeface="Roboto"/>
              </a:defRPr>
            </a:lvl1pPr>
          </a:lstStyle>
          <a:p>
            <a:r>
              <a:rPr sz="1125" dirty="0" err="1">
                <a:latin typeface="宋体" pitchFamily="2" charset="-122"/>
                <a:ea typeface="宋体" pitchFamily="2" charset="-122"/>
              </a:rPr>
              <a:t>Sungot-Borgen</a:t>
            </a:r>
            <a:r>
              <a:rPr sz="1125" dirty="0">
                <a:latin typeface="宋体" pitchFamily="2" charset="-122"/>
                <a:ea typeface="宋体" pitchFamily="2" charset="-122"/>
              </a:rPr>
              <a:t>, J. </a:t>
            </a:r>
            <a:r>
              <a:rPr lang="zh-CN" altLang="en-US" sz="1125" dirty="0" smtClean="0">
                <a:latin typeface="宋体" pitchFamily="2" charset="-122"/>
                <a:ea typeface="宋体" pitchFamily="2" charset="-122"/>
              </a:rPr>
              <a:t>和</a:t>
            </a:r>
            <a:r>
              <a:rPr sz="1125" dirty="0" smtClean="0">
                <a:latin typeface="宋体" pitchFamily="2" charset="-122"/>
                <a:ea typeface="宋体" pitchFamily="2" charset="-122"/>
              </a:rPr>
              <a:t> </a:t>
            </a:r>
            <a:r>
              <a:rPr sz="1125" dirty="0" err="1">
                <a:latin typeface="宋体" pitchFamily="2" charset="-122"/>
                <a:ea typeface="宋体" pitchFamily="2" charset="-122"/>
              </a:rPr>
              <a:t>Torstveit</a:t>
            </a:r>
            <a:r>
              <a:rPr sz="1125" dirty="0">
                <a:latin typeface="宋体" pitchFamily="2" charset="-122"/>
                <a:ea typeface="宋体" pitchFamily="2" charset="-122"/>
              </a:rPr>
              <a:t>, M.K. (</a:t>
            </a:r>
            <a:r>
              <a:rPr sz="1125" dirty="0" smtClean="0">
                <a:latin typeface="宋体" pitchFamily="2" charset="-122"/>
                <a:ea typeface="宋体" pitchFamily="2" charset="-122"/>
              </a:rPr>
              <a:t>2004)</a:t>
            </a:r>
            <a:r>
              <a:rPr lang="zh-CN" altLang="en-US" sz="1125" dirty="0" smtClean="0">
                <a:latin typeface="宋体" pitchFamily="2" charset="-122"/>
                <a:ea typeface="宋体" pitchFamily="2" charset="-122"/>
              </a:rPr>
              <a:t>。</a:t>
            </a:r>
            <a:r>
              <a:rPr lang="zh-CN" altLang="en-US" sz="1200" i="0" dirty="0" smtClean="0"/>
              <a:t>精英</a:t>
            </a:r>
            <a:r>
              <a:rPr lang="zh-CN" altLang="en-US" sz="1200" i="0" dirty="0"/>
              <a:t>运动员饮食失调的患病率高于普通人群。运动医学临床杂志，</a:t>
            </a:r>
            <a:r>
              <a:rPr lang="en-US" altLang="zh-CN" sz="1200" i="0" dirty="0"/>
              <a:t>14(1)</a:t>
            </a:r>
            <a:r>
              <a:rPr lang="zh-CN" altLang="en-US" sz="1200" i="0" dirty="0"/>
              <a:t>，</a:t>
            </a:r>
            <a:r>
              <a:rPr lang="en-US" altLang="zh-CN" sz="1200" i="0" dirty="0"/>
              <a:t>25-32</a:t>
            </a:r>
            <a:r>
              <a:rPr lang="zh-CN" altLang="en-US" sz="1200" i="0" dirty="0"/>
              <a:t>。</a:t>
            </a:r>
            <a:endParaRPr sz="1125" dirty="0">
              <a:latin typeface="宋体" pitchFamily="2" charset="-122"/>
              <a:ea typeface="宋体" pitchFamily="2" charset="-122"/>
            </a:endParaRPr>
          </a:p>
        </p:txBody>
      </p:sp>
      <p:sp>
        <p:nvSpPr>
          <p:cNvPr id="1048897" name="Rectangle 5"/>
          <p:cNvSpPr/>
          <p:nvPr/>
        </p:nvSpPr>
        <p:spPr>
          <a:xfrm>
            <a:off x="538835" y="4353261"/>
            <a:ext cx="7935672" cy="895915"/>
          </a:xfrm>
          <a:prstGeom prst="rect">
            <a:avLst/>
          </a:prstGeom>
          <a:gradFill>
            <a:gsLst>
              <a:gs pos="0">
                <a:schemeClr val="accent3">
                  <a:hueOff val="-315697"/>
                  <a:satOff val="28301"/>
                  <a:lumOff val="26265"/>
                </a:schemeClr>
              </a:gs>
              <a:gs pos="35000">
                <a:srgbClr val="FFEBC8"/>
              </a:gs>
              <a:gs pos="100000">
                <a:schemeClr val="accent3">
                  <a:hueOff val="-401520"/>
                  <a:satOff val="28301"/>
                  <a:lumOff val="37416"/>
                </a:schemeClr>
              </a:gs>
            </a:gsLst>
            <a:lin ang="16200000"/>
          </a:gradFill>
          <a:ln>
            <a:solidFill>
              <a:srgbClr val="E0B644"/>
            </a:solidFill>
          </a:ln>
        </p:spPr>
        <p:txBody>
          <a:bodyPr lIns="32145" tIns="32145" rIns="32145" bIns="32145">
            <a:spAutoFit/>
          </a:bodyPr>
          <a:lstStyle/>
          <a:p>
            <a:pPr>
              <a:defRPr>
                <a:latin typeface="Roboto"/>
                <a:ea typeface="Roboto"/>
                <a:cs typeface="Roboto"/>
                <a:sym typeface="Roboto"/>
              </a:defRPr>
            </a:pPr>
            <a:r>
              <a:rPr lang="zh-CN" altLang="en-US" dirty="0" smtClean="0">
                <a:latin typeface="宋体" pitchFamily="2" charset="-122"/>
                <a:ea typeface="宋体" pitchFamily="2" charset="-122"/>
              </a:rPr>
              <a:t>进行美学运动项目（例如</a:t>
            </a:r>
            <a:r>
              <a:rPr lang="zh-CN" altLang="en-US" u="sng" dirty="0" smtClean="0">
                <a:latin typeface="宋体" pitchFamily="2" charset="-122"/>
                <a:ea typeface="宋体" pitchFamily="2" charset="-122"/>
              </a:rPr>
              <a:t>舞蹈</a:t>
            </a:r>
            <a:r>
              <a:rPr lang="zh-CN" altLang="en-US" dirty="0" smtClean="0">
                <a:latin typeface="宋体" pitchFamily="2" charset="-122"/>
                <a:ea typeface="宋体" pitchFamily="2" charset="-122"/>
              </a:rPr>
              <a:t>、体操和花样滑冰）竞技的女性运动员患进食障碍的风险最高。进行体重类和耐力体育项目竞技的运动员患进食障碍的风险也有所增加。</a:t>
            </a:r>
            <a:endParaRPr dirty="0">
              <a:latin typeface="宋体" pitchFamily="2" charset="-122"/>
              <a:ea typeface="宋体" pitchFamily="2" charset="-122"/>
            </a:endParaRPr>
          </a:p>
        </p:txBody>
      </p:sp>
      <p:pic>
        <p:nvPicPr>
          <p:cNvPr id="2097242" name="Picture 3" descr="Picture 3"/>
          <p:cNvPicPr>
            <a:picLocks noChangeAspect="1"/>
          </p:cNvPicPr>
          <p:nvPr/>
        </p:nvPicPr>
        <p:blipFill>
          <a:blip r:embed="rId4" cstate="print"/>
          <a:srcRect/>
          <a:stretch>
            <a:fillRect/>
          </a:stretch>
        </p:blipFill>
        <p:spPr>
          <a:xfrm>
            <a:off x="4327607" y="1319235"/>
            <a:ext cx="4816394" cy="3000377"/>
          </a:xfrm>
          <a:prstGeom prst="rect">
            <a:avLst/>
          </a:prstGeom>
          <a:ln w="12700">
            <a:miter lim="400000"/>
          </a:ln>
        </p:spPr>
      </p:pic>
    </p:spTree>
    <p:extLst>
      <p:ext uri="{BB962C8B-B14F-4D97-AF65-F5344CB8AC3E}">
        <p14:creationId xmlns:p14="http://schemas.microsoft.com/office/powerpoint/2010/main" val="22001262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01" name="Anorexia Nervosa"/>
          <p:cNvSpPr>
            <a:spLocks noGrp="1"/>
          </p:cNvSpPr>
          <p:nvPr>
            <p:ph type="title"/>
          </p:nvPr>
        </p:nvSpPr>
        <p:spPr/>
        <p:txBody>
          <a:bodyPr/>
          <a:lstStyle/>
          <a:p>
            <a:r>
              <a:rPr lang="zh-CN" altLang="en-US" dirty="0" smtClean="0">
                <a:latin typeface="Calibri" pitchFamily="34" charset="0"/>
                <a:ea typeface="宋体" pitchFamily="2" charset="-122"/>
                <a:cs typeface="Calibri" pitchFamily="34" charset="0"/>
              </a:rPr>
              <a:t>神经性厌食症</a:t>
            </a:r>
            <a:endParaRPr lang="en-US" dirty="0">
              <a:latin typeface="Calibri" pitchFamily="34" charset="0"/>
              <a:ea typeface="宋体" pitchFamily="2" charset="-122"/>
              <a:cs typeface="Calibri" pitchFamily="34" charset="0"/>
            </a:endParaRPr>
          </a:p>
        </p:txBody>
      </p:sp>
      <p:sp>
        <p:nvSpPr>
          <p:cNvPr id="1048902" name="Description…"/>
          <p:cNvSpPr>
            <a:spLocks noGrp="1"/>
          </p:cNvSpPr>
          <p:nvPr>
            <p:ph idx="1"/>
          </p:nvPr>
        </p:nvSpPr>
        <p:spPr>
          <a:xfrm>
            <a:off x="152400" y="1022322"/>
            <a:ext cx="6477000" cy="4525963"/>
          </a:xfrm>
        </p:spPr>
        <p:txBody>
          <a:bodyPr/>
          <a:lstStyle/>
          <a:p>
            <a:r>
              <a:rPr lang="zh-CN" altLang="en-US" sz="2400" dirty="0" smtClean="0">
                <a:latin typeface="Calibri" pitchFamily="34" charset="0"/>
                <a:ea typeface="宋体" pitchFamily="2" charset="-122"/>
                <a:cs typeface="Calibri" pitchFamily="34" charset="0"/>
              </a:rPr>
              <a:t>特点</a:t>
            </a:r>
            <a:r>
              <a:rPr lang="en-US" altLang="zh-CN" sz="2400" dirty="0" smtClean="0">
                <a:latin typeface="Calibri" pitchFamily="34" charset="0"/>
                <a:ea typeface="宋体" pitchFamily="2" charset="-122"/>
                <a:cs typeface="Calibri" pitchFamily="34" charset="0"/>
              </a:rPr>
              <a:t>/</a:t>
            </a:r>
            <a:r>
              <a:rPr lang="zh-CN" altLang="en-US" sz="2400" dirty="0" smtClean="0">
                <a:latin typeface="Calibri" pitchFamily="34" charset="0"/>
                <a:ea typeface="宋体" pitchFamily="2" charset="-122"/>
                <a:cs typeface="Calibri" pitchFamily="34" charset="0"/>
              </a:rPr>
              <a:t>症状</a:t>
            </a:r>
            <a:endParaRPr lang="en-US" sz="2400" dirty="0">
              <a:latin typeface="Calibri" pitchFamily="34" charset="0"/>
              <a:ea typeface="宋体" pitchFamily="2" charset="-122"/>
              <a:cs typeface="Calibri" pitchFamily="34" charset="0"/>
            </a:endParaRPr>
          </a:p>
          <a:p>
            <a:pPr lvl="1"/>
            <a:r>
              <a:rPr lang="zh-CN" altLang="en-US" sz="2000" dirty="0" smtClean="0">
                <a:latin typeface="Calibri" pitchFamily="34" charset="0"/>
                <a:ea typeface="宋体" pitchFamily="2" charset="-122"/>
                <a:cs typeface="Calibri" pitchFamily="34" charset="0"/>
              </a:rPr>
              <a:t>过度减重</a:t>
            </a:r>
            <a:endParaRPr lang="en-US" sz="2000" dirty="0">
              <a:latin typeface="Calibri" pitchFamily="34" charset="0"/>
              <a:ea typeface="宋体" pitchFamily="2" charset="-122"/>
              <a:cs typeface="Calibri" pitchFamily="34" charset="0"/>
            </a:endParaRPr>
          </a:p>
          <a:p>
            <a:pPr lvl="1"/>
            <a:r>
              <a:rPr lang="zh-CN" altLang="en-US" sz="2000" dirty="0" smtClean="0">
                <a:latin typeface="Calibri" pitchFamily="34" charset="0"/>
                <a:ea typeface="宋体" pitchFamily="2" charset="-122"/>
                <a:cs typeface="Calibri" pitchFamily="34" charset="0"/>
              </a:rPr>
              <a:t>自我饥饿</a:t>
            </a:r>
            <a:endParaRPr lang="en-US" sz="2000" dirty="0" smtClean="0">
              <a:latin typeface="Calibri" pitchFamily="34" charset="0"/>
              <a:ea typeface="宋体" pitchFamily="2" charset="-122"/>
              <a:cs typeface="Calibri" pitchFamily="34" charset="0"/>
            </a:endParaRPr>
          </a:p>
          <a:p>
            <a:pPr lvl="1"/>
            <a:r>
              <a:rPr lang="zh-CN" altLang="en-US" sz="2000" dirty="0" smtClean="0">
                <a:latin typeface="Calibri" pitchFamily="34" charset="0"/>
                <a:ea typeface="宋体" pitchFamily="2" charset="-122"/>
                <a:cs typeface="Calibri" pitchFamily="34" charset="0"/>
              </a:rPr>
              <a:t>对食物很专注，进行性限制所有类别的食物</a:t>
            </a:r>
            <a:endParaRPr lang="en-US" sz="2000" dirty="0">
              <a:latin typeface="Calibri" pitchFamily="34" charset="0"/>
              <a:ea typeface="宋体" pitchFamily="2" charset="-122"/>
              <a:cs typeface="Calibri" pitchFamily="34" charset="0"/>
            </a:endParaRPr>
          </a:p>
          <a:p>
            <a:pPr lvl="1"/>
            <a:r>
              <a:rPr lang="zh-CN" altLang="en-US" sz="2000" dirty="0" smtClean="0">
                <a:latin typeface="Calibri" pitchFamily="34" charset="0"/>
                <a:ea typeface="宋体" pitchFamily="2" charset="-122"/>
                <a:cs typeface="Calibri" pitchFamily="34" charset="0"/>
              </a:rPr>
              <a:t>担心增重或变“胖”</a:t>
            </a:r>
            <a:endParaRPr lang="en-US" sz="2000" dirty="0">
              <a:latin typeface="Calibri" pitchFamily="34" charset="0"/>
              <a:ea typeface="宋体" pitchFamily="2" charset="-122"/>
              <a:cs typeface="Calibri" pitchFamily="34" charset="0"/>
            </a:endParaRPr>
          </a:p>
          <a:p>
            <a:pPr lvl="1"/>
            <a:r>
              <a:rPr lang="zh-CN" altLang="en-US" sz="2000" dirty="0" smtClean="0">
                <a:latin typeface="Calibri" pitchFamily="34" charset="0"/>
                <a:ea typeface="宋体" pitchFamily="2" charset="-122"/>
                <a:cs typeface="Calibri" pitchFamily="34" charset="0"/>
              </a:rPr>
              <a:t>不承认饥饿</a:t>
            </a:r>
            <a:endParaRPr lang="en-US" sz="2000" dirty="0">
              <a:latin typeface="Calibri" pitchFamily="34" charset="0"/>
              <a:ea typeface="宋体" pitchFamily="2" charset="-122"/>
              <a:cs typeface="Calibri" pitchFamily="34" charset="0"/>
            </a:endParaRPr>
          </a:p>
          <a:p>
            <a:pPr lvl="1"/>
            <a:r>
              <a:rPr lang="zh-CN" altLang="en-US" sz="2000" dirty="0">
                <a:latin typeface="Calibri" pitchFamily="34" charset="0"/>
                <a:ea typeface="宋体" pitchFamily="2" charset="-122"/>
                <a:cs typeface="Calibri" pitchFamily="34" charset="0"/>
              </a:rPr>
              <a:t>为</a:t>
            </a:r>
            <a:r>
              <a:rPr lang="zh-CN" altLang="en-US" sz="2000" dirty="0" smtClean="0">
                <a:latin typeface="Calibri" pitchFamily="34" charset="0"/>
                <a:ea typeface="宋体" pitchFamily="2" charset="-122"/>
                <a:cs typeface="Calibri" pitchFamily="34" charset="0"/>
              </a:rPr>
              <a:t>避免进餐有一致的借口</a:t>
            </a:r>
            <a:endParaRPr lang="en-US" sz="2000" dirty="0">
              <a:latin typeface="Calibri" pitchFamily="34" charset="0"/>
              <a:ea typeface="宋体" pitchFamily="2" charset="-122"/>
              <a:cs typeface="Calibri" pitchFamily="34" charset="0"/>
            </a:endParaRPr>
          </a:p>
          <a:p>
            <a:pPr lvl="1"/>
            <a:r>
              <a:rPr lang="zh-CN" altLang="en-US" sz="2000" dirty="0" smtClean="0">
                <a:latin typeface="Calibri" pitchFamily="34" charset="0"/>
                <a:ea typeface="宋体" pitchFamily="2" charset="-122"/>
                <a:cs typeface="Calibri" pitchFamily="34" charset="0"/>
              </a:rPr>
              <a:t>过度、严格的运动方式来“燃烧”卡路里</a:t>
            </a:r>
            <a:endParaRPr lang="en-US" sz="2000" dirty="0">
              <a:latin typeface="Calibri" pitchFamily="34" charset="0"/>
              <a:ea typeface="宋体" pitchFamily="2" charset="-122"/>
              <a:cs typeface="Calibri" pitchFamily="34" charset="0"/>
            </a:endParaRPr>
          </a:p>
          <a:p>
            <a:pPr lvl="1"/>
            <a:r>
              <a:rPr lang="zh-CN" altLang="en-US" sz="2000" dirty="0" smtClean="0">
                <a:latin typeface="Calibri" pitchFamily="34" charset="0"/>
                <a:ea typeface="宋体" pitchFamily="2" charset="-122"/>
                <a:cs typeface="Calibri" pitchFamily="34" charset="0"/>
              </a:rPr>
              <a:t>疏远朋友，避免在群体面前进食</a:t>
            </a:r>
            <a:endParaRPr lang="en-US" sz="2000" dirty="0">
              <a:latin typeface="Calibri" pitchFamily="34" charset="0"/>
              <a:ea typeface="宋体" pitchFamily="2" charset="-122"/>
              <a:cs typeface="Calibri" pitchFamily="34" charset="0"/>
            </a:endParaRPr>
          </a:p>
          <a:p>
            <a:pPr lvl="1"/>
            <a:r>
              <a:rPr lang="zh-CN" altLang="en-US" sz="2000" dirty="0" smtClean="0">
                <a:latin typeface="Calibri" pitchFamily="34" charset="0"/>
                <a:ea typeface="宋体" pitchFamily="2" charset="-122"/>
                <a:cs typeface="Calibri" pitchFamily="34" charset="0"/>
              </a:rPr>
              <a:t>即使体重不足，也对增重或变“胖”有强烈的恐惧</a:t>
            </a:r>
            <a:endParaRPr lang="en-US" altLang="zh-HK" sz="2000" dirty="0">
              <a:latin typeface="Calibri" pitchFamily="34" charset="0"/>
              <a:ea typeface="宋体" pitchFamily="2" charset="-122"/>
              <a:cs typeface="Calibri" pitchFamily="34" charset="0"/>
            </a:endParaRPr>
          </a:p>
          <a:p>
            <a:pPr lvl="1"/>
            <a:r>
              <a:rPr lang="zh-CN" altLang="en-US" sz="2000" dirty="0" smtClean="0">
                <a:latin typeface="Calibri" pitchFamily="34" charset="0"/>
                <a:ea typeface="宋体" pitchFamily="2" charset="-122"/>
                <a:cs typeface="Calibri" pitchFamily="34" charset="0"/>
              </a:rPr>
              <a:t>女孩和青春期后的女性停经</a:t>
            </a:r>
            <a:endParaRPr lang="en-US" sz="2000" dirty="0">
              <a:latin typeface="Calibri" pitchFamily="34" charset="0"/>
              <a:ea typeface="宋体" pitchFamily="2" charset="-122"/>
              <a:cs typeface="Calibri" pitchFamily="34" charset="0"/>
            </a:endParaRPr>
          </a:p>
        </p:txBody>
      </p:sp>
      <p:pic>
        <p:nvPicPr>
          <p:cNvPr id="2097243" name="Picture 4" descr="Picture 4"/>
          <p:cNvPicPr>
            <a:picLocks noChangeAspect="1"/>
          </p:cNvPicPr>
          <p:nvPr/>
        </p:nvPicPr>
        <p:blipFill>
          <a:blip r:embed="rId3"/>
          <a:stretch>
            <a:fillRect/>
          </a:stretch>
        </p:blipFill>
        <p:spPr>
          <a:xfrm>
            <a:off x="6729384" y="976284"/>
            <a:ext cx="2262216" cy="2262216"/>
          </a:xfrm>
          <a:prstGeom prst="rect">
            <a:avLst/>
          </a:prstGeom>
          <a:ln w="12700">
            <a:miter lim="400000"/>
          </a:ln>
        </p:spPr>
      </p:pic>
      <p:pic>
        <p:nvPicPr>
          <p:cNvPr id="2097244" name="Picture 2" descr="Picture 2"/>
          <p:cNvPicPr>
            <a:picLocks noChangeAspect="1"/>
          </p:cNvPicPr>
          <p:nvPr/>
        </p:nvPicPr>
        <p:blipFill>
          <a:blip r:embed="rId4" cstate="print"/>
          <a:stretch>
            <a:fillRect/>
          </a:stretch>
        </p:blipFill>
        <p:spPr>
          <a:xfrm>
            <a:off x="6469945" y="3680619"/>
            <a:ext cx="2483555" cy="1397000"/>
          </a:xfrm>
          <a:prstGeom prst="rect">
            <a:avLst/>
          </a:prstGeom>
          <a:ln w="12700">
            <a:miter lim="400000"/>
          </a:ln>
        </p:spPr>
      </p:pic>
    </p:spTree>
    <p:extLst>
      <p:ext uri="{BB962C8B-B14F-4D97-AF65-F5344CB8AC3E}">
        <p14:creationId xmlns:p14="http://schemas.microsoft.com/office/powerpoint/2010/main" val="6144229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06" name="Health Consequences of Anorexia Nervosa"/>
          <p:cNvSpPr>
            <a:spLocks noGrp="1"/>
          </p:cNvSpPr>
          <p:nvPr>
            <p:ph type="title"/>
          </p:nvPr>
        </p:nvSpPr>
        <p:spPr/>
        <p:txBody>
          <a:bodyPr/>
          <a:lstStyle>
            <a:lvl1pPr>
              <a:defRPr sz="4400"/>
            </a:lvl1pPr>
          </a:lstStyle>
          <a:p>
            <a:r>
              <a:rPr lang="zh-CN" altLang="en-US" dirty="0" smtClean="0">
                <a:latin typeface="Calibri" pitchFamily="34" charset="0"/>
                <a:ea typeface="宋体" pitchFamily="2" charset="-122"/>
                <a:cs typeface="Calibri" pitchFamily="34" charset="0"/>
              </a:rPr>
              <a:t>对健康的影响</a:t>
            </a:r>
            <a:endParaRPr lang="en-US" dirty="0">
              <a:latin typeface="Calibri" pitchFamily="34" charset="0"/>
              <a:ea typeface="宋体" pitchFamily="2" charset="-122"/>
              <a:cs typeface="Calibri" pitchFamily="34" charset="0"/>
            </a:endParaRPr>
          </a:p>
        </p:txBody>
      </p:sp>
      <p:sp>
        <p:nvSpPr>
          <p:cNvPr id="1048907" name="Abnormally slow heart rate and low blood pressure, which mean that the heart muscle is changing. The risk for heart failure rises as heart rate and blood pressure levels sink lower and lower.…"/>
          <p:cNvSpPr>
            <a:spLocks noGrp="1"/>
          </p:cNvSpPr>
          <p:nvPr>
            <p:ph idx="1"/>
          </p:nvPr>
        </p:nvSpPr>
        <p:spPr/>
        <p:txBody>
          <a:bodyPr/>
          <a:lstStyle/>
          <a:p>
            <a:r>
              <a:rPr lang="zh-CN" altLang="en-US" dirty="0" smtClean="0">
                <a:latin typeface="Calibri" pitchFamily="34" charset="0"/>
                <a:ea typeface="宋体" pitchFamily="2" charset="-122"/>
                <a:cs typeface="Calibri" pitchFamily="34" charset="0"/>
              </a:rPr>
              <a:t>心率慢，血压低</a:t>
            </a:r>
            <a:r>
              <a:rPr lang="en-US" dirty="0" smtClean="0">
                <a:latin typeface="Calibri" pitchFamily="34" charset="0"/>
                <a:ea typeface="宋体" pitchFamily="2" charset="-122"/>
                <a:cs typeface="Calibri" pitchFamily="34" charset="0"/>
              </a:rPr>
              <a:t>-&gt;</a:t>
            </a:r>
            <a:r>
              <a:rPr lang="zh-CN" altLang="en-US" dirty="0" smtClean="0">
                <a:latin typeface="Calibri" pitchFamily="34" charset="0"/>
                <a:ea typeface="宋体" pitchFamily="2" charset="-122"/>
                <a:cs typeface="Calibri" pitchFamily="34" charset="0"/>
              </a:rPr>
              <a:t>心力衰竭的风险上升</a:t>
            </a:r>
            <a:endParaRPr lang="en-US" dirty="0">
              <a:latin typeface="Calibri" pitchFamily="34" charset="0"/>
              <a:ea typeface="宋体" pitchFamily="2" charset="-122"/>
              <a:cs typeface="Calibri" pitchFamily="34" charset="0"/>
            </a:endParaRPr>
          </a:p>
          <a:p>
            <a:r>
              <a:rPr lang="zh-CN" altLang="en-US" dirty="0" smtClean="0">
                <a:latin typeface="Calibri" pitchFamily="34" charset="0"/>
                <a:ea typeface="宋体" pitchFamily="2" charset="-122"/>
                <a:cs typeface="Calibri" pitchFamily="34" charset="0"/>
              </a:rPr>
              <a:t>骨密度降低（骨质疏松症），</a:t>
            </a:r>
            <a:endParaRPr lang="en-US" altLang="zh-CN" dirty="0" smtClean="0">
              <a:latin typeface="Calibri" pitchFamily="34" charset="0"/>
              <a:ea typeface="宋体" pitchFamily="2" charset="-122"/>
              <a:cs typeface="Calibri" pitchFamily="34" charset="0"/>
            </a:endParaRPr>
          </a:p>
          <a:p>
            <a:pPr>
              <a:buNone/>
            </a:pPr>
            <a:r>
              <a:rPr lang="en-US" altLang="zh-CN" dirty="0" smtClean="0">
                <a:latin typeface="Calibri" pitchFamily="34" charset="0"/>
                <a:ea typeface="宋体" pitchFamily="2" charset="-122"/>
                <a:cs typeface="Calibri" pitchFamily="34" charset="0"/>
              </a:rPr>
              <a:t>    </a:t>
            </a:r>
            <a:r>
              <a:rPr lang="zh-CN" altLang="en-US" dirty="0" smtClean="0">
                <a:latin typeface="Calibri" pitchFamily="34" charset="0"/>
                <a:ea typeface="宋体" pitchFamily="2" charset="-122"/>
                <a:cs typeface="Calibri" pitchFamily="34" charset="0"/>
              </a:rPr>
              <a:t>导致骨骼干、脆。</a:t>
            </a:r>
            <a:endParaRPr lang="en-US" altLang="zh-CN" dirty="0" smtClean="0">
              <a:latin typeface="Calibri" pitchFamily="34" charset="0"/>
              <a:ea typeface="宋体" pitchFamily="2" charset="-122"/>
              <a:cs typeface="Calibri" pitchFamily="34" charset="0"/>
            </a:endParaRPr>
          </a:p>
          <a:p>
            <a:r>
              <a:rPr lang="zh-CN" altLang="en-US" dirty="0" smtClean="0">
                <a:latin typeface="Calibri" pitchFamily="34" charset="0"/>
                <a:ea typeface="宋体" pitchFamily="2" charset="-122"/>
                <a:cs typeface="Calibri" pitchFamily="34" charset="0"/>
              </a:rPr>
              <a:t>肌肉丢失和肌无力。</a:t>
            </a:r>
            <a:endParaRPr lang="en-US" dirty="0">
              <a:latin typeface="Calibri" pitchFamily="34" charset="0"/>
              <a:ea typeface="宋体" pitchFamily="2" charset="-122"/>
              <a:cs typeface="Calibri" pitchFamily="34" charset="0"/>
            </a:endParaRPr>
          </a:p>
          <a:p>
            <a:r>
              <a:rPr lang="zh-CN" altLang="en-US" dirty="0" smtClean="0">
                <a:latin typeface="Calibri" pitchFamily="34" charset="0"/>
                <a:ea typeface="宋体" pitchFamily="2" charset="-122"/>
                <a:cs typeface="Calibri" pitchFamily="34" charset="0"/>
              </a:rPr>
              <a:t>严重脱水，可能导致肾衰竭。</a:t>
            </a:r>
            <a:endParaRPr lang="en-US" dirty="0">
              <a:latin typeface="Calibri" pitchFamily="34" charset="0"/>
              <a:ea typeface="宋体" pitchFamily="2" charset="-122"/>
              <a:cs typeface="Calibri" pitchFamily="34" charset="0"/>
            </a:endParaRPr>
          </a:p>
          <a:p>
            <a:r>
              <a:rPr lang="zh-CN" altLang="en-US" dirty="0" smtClean="0">
                <a:latin typeface="Calibri" pitchFamily="34" charset="0"/>
                <a:ea typeface="宋体" pitchFamily="2" charset="-122"/>
                <a:cs typeface="Calibri" pitchFamily="34" charset="0"/>
              </a:rPr>
              <a:t>头晕、疲劳和浑身无力。</a:t>
            </a:r>
            <a:endParaRPr lang="en-US" dirty="0">
              <a:latin typeface="Calibri" pitchFamily="34" charset="0"/>
              <a:ea typeface="宋体" pitchFamily="2" charset="-122"/>
              <a:cs typeface="Calibri" pitchFamily="34" charset="0"/>
            </a:endParaRPr>
          </a:p>
          <a:p>
            <a:r>
              <a:rPr lang="zh-CN" altLang="en-US" dirty="0">
                <a:latin typeface="Calibri" pitchFamily="34" charset="0"/>
                <a:ea typeface="宋体" pitchFamily="2" charset="-122"/>
                <a:cs typeface="Calibri" pitchFamily="34" charset="0"/>
              </a:rPr>
              <a:t>外表</a:t>
            </a:r>
            <a:r>
              <a:rPr lang="zh-CN" altLang="en-US" dirty="0" smtClean="0">
                <a:latin typeface="Calibri" pitchFamily="34" charset="0"/>
                <a:ea typeface="宋体" pitchFamily="2" charset="-122"/>
                <a:cs typeface="Calibri" pitchFamily="34" charset="0"/>
              </a:rPr>
              <a:t>差</a:t>
            </a:r>
            <a:r>
              <a:rPr lang="en-US" dirty="0" smtClean="0">
                <a:latin typeface="Calibri" pitchFamily="34" charset="0"/>
                <a:ea typeface="宋体" pitchFamily="2" charset="-122"/>
                <a:cs typeface="Calibri" pitchFamily="34" charset="0"/>
              </a:rPr>
              <a:t>-&gt; </a:t>
            </a:r>
            <a:r>
              <a:rPr lang="zh-CN" altLang="en-US" dirty="0" smtClean="0">
                <a:latin typeface="Calibri" pitchFamily="34" charset="0"/>
                <a:ea typeface="宋体" pitchFamily="2" charset="-122"/>
                <a:cs typeface="Calibri" pitchFamily="34" charset="0"/>
              </a:rPr>
              <a:t>自尊心弱</a:t>
            </a:r>
            <a:endParaRPr lang="en-US" dirty="0">
              <a:latin typeface="Calibri" pitchFamily="34" charset="0"/>
              <a:ea typeface="宋体" pitchFamily="2" charset="-122"/>
              <a:cs typeface="Calibri" pitchFamily="34" charset="0"/>
            </a:endParaRPr>
          </a:p>
        </p:txBody>
      </p:sp>
      <p:pic>
        <p:nvPicPr>
          <p:cNvPr id="2097245" name="Picture 2" descr="Picture 2"/>
          <p:cNvPicPr>
            <a:picLocks noChangeAspect="1"/>
          </p:cNvPicPr>
          <p:nvPr/>
        </p:nvPicPr>
        <p:blipFill>
          <a:blip r:embed="rId3"/>
          <a:stretch>
            <a:fillRect/>
          </a:stretch>
        </p:blipFill>
        <p:spPr>
          <a:xfrm>
            <a:off x="6623751" y="2265233"/>
            <a:ext cx="2060061" cy="1158785"/>
          </a:xfrm>
          <a:prstGeom prst="rect">
            <a:avLst/>
          </a:prstGeom>
          <a:ln w="12700">
            <a:miter lim="400000"/>
          </a:ln>
        </p:spPr>
      </p:pic>
      <p:pic>
        <p:nvPicPr>
          <p:cNvPr id="2097246" name="Picture 4" descr="Picture 4"/>
          <p:cNvPicPr>
            <a:picLocks noChangeAspect="1"/>
          </p:cNvPicPr>
          <p:nvPr/>
        </p:nvPicPr>
        <p:blipFill>
          <a:blip r:embed="rId4"/>
          <a:stretch>
            <a:fillRect/>
          </a:stretch>
        </p:blipFill>
        <p:spPr>
          <a:xfrm>
            <a:off x="6130230" y="4263665"/>
            <a:ext cx="3013770" cy="1004592"/>
          </a:xfrm>
          <a:prstGeom prst="rect">
            <a:avLst/>
          </a:prstGeom>
          <a:ln w="12700">
            <a:miter lim="400000"/>
          </a:ln>
        </p:spPr>
      </p:pic>
    </p:spTree>
    <p:extLst>
      <p:ext uri="{BB962C8B-B14F-4D97-AF65-F5344CB8AC3E}">
        <p14:creationId xmlns:p14="http://schemas.microsoft.com/office/powerpoint/2010/main" val="3422522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1" name="Description"/>
          <p:cNvSpPr>
            <a:spLocks noGrp="1"/>
          </p:cNvSpPr>
          <p:nvPr>
            <p:ph type="title"/>
          </p:nvPr>
        </p:nvSpPr>
        <p:spPr/>
        <p:txBody>
          <a:bodyPr/>
          <a:lstStyle/>
          <a:p>
            <a:r>
              <a:rPr lang="zh-CN" altLang="en-US" dirty="0" smtClean="0">
                <a:latin typeface="Calibri" pitchFamily="34" charset="0"/>
                <a:ea typeface="宋体" pitchFamily="2" charset="-122"/>
                <a:cs typeface="Calibri" pitchFamily="34" charset="0"/>
              </a:rPr>
              <a:t>神经性暴食症</a:t>
            </a:r>
            <a:endParaRPr lang="en-US" dirty="0">
              <a:latin typeface="Calibri" pitchFamily="34" charset="0"/>
              <a:ea typeface="宋体" pitchFamily="2" charset="-122"/>
              <a:cs typeface="Calibri" pitchFamily="34" charset="0"/>
            </a:endParaRPr>
          </a:p>
        </p:txBody>
      </p:sp>
      <p:sp>
        <p:nvSpPr>
          <p:cNvPr id="1048912" name="Recurrent episodes of binge eating. An episode of binge eating is characterized by both of the following:…"/>
          <p:cNvSpPr>
            <a:spLocks noGrp="1"/>
          </p:cNvSpPr>
          <p:nvPr>
            <p:ph idx="1"/>
          </p:nvPr>
        </p:nvSpPr>
        <p:spPr/>
        <p:txBody>
          <a:bodyPr/>
          <a:lstStyle/>
          <a:p>
            <a:r>
              <a:rPr lang="zh-CN" altLang="en-US" dirty="0" smtClean="0">
                <a:latin typeface="Calibri" pitchFamily="34" charset="0"/>
                <a:ea typeface="宋体" pitchFamily="2" charset="-122"/>
                <a:cs typeface="Calibri" pitchFamily="34" charset="0"/>
              </a:rPr>
              <a:t>暴食反复发作</a:t>
            </a:r>
            <a:endParaRPr lang="en-US" dirty="0">
              <a:latin typeface="Calibri" pitchFamily="34" charset="0"/>
              <a:ea typeface="宋体" pitchFamily="2" charset="-122"/>
              <a:cs typeface="Calibri" pitchFamily="34" charset="0"/>
            </a:endParaRPr>
          </a:p>
          <a:p>
            <a:pPr eaLnBrk="1"/>
            <a:r>
              <a:rPr lang="zh-CN" altLang="en-US" dirty="0" smtClean="0">
                <a:latin typeface="Calibri" pitchFamily="34" charset="0"/>
                <a:ea typeface="宋体" pitchFamily="2" charset="-122"/>
                <a:cs typeface="Calibri" pitchFamily="34" charset="0"/>
              </a:rPr>
              <a:t>暴食的 一次发作是以下列两点作为特征的：</a:t>
            </a:r>
            <a:endParaRPr lang="en-US" dirty="0">
              <a:latin typeface="Calibri" pitchFamily="34" charset="0"/>
              <a:ea typeface="宋体" pitchFamily="2" charset="-122"/>
              <a:cs typeface="Calibri" pitchFamily="34" charset="0"/>
            </a:endParaRPr>
          </a:p>
          <a:p>
            <a:pPr lvl="1"/>
            <a:r>
              <a:rPr lang="en-US" dirty="0">
                <a:latin typeface="Calibri" pitchFamily="34" charset="0"/>
                <a:ea typeface="宋体" pitchFamily="2" charset="-122"/>
                <a:cs typeface="Calibri" pitchFamily="34" charset="0"/>
              </a:rPr>
              <a:t>	</a:t>
            </a:r>
            <a:r>
              <a:rPr lang="zh-CN" altLang="en-US" dirty="0" smtClean="0">
                <a:latin typeface="Calibri" pitchFamily="34" charset="0"/>
                <a:ea typeface="宋体" pitchFamily="2" charset="-122"/>
                <a:cs typeface="Calibri" pitchFamily="34" charset="0"/>
              </a:rPr>
              <a:t>在不连续的时间段内（例如，在任一</a:t>
            </a:r>
            <a:r>
              <a:rPr lang="en-US" altLang="zh-CN" dirty="0" smtClean="0">
                <a:latin typeface="Calibri" pitchFamily="34" charset="0"/>
                <a:ea typeface="宋体" pitchFamily="2" charset="-122"/>
                <a:cs typeface="Calibri" pitchFamily="34" charset="0"/>
              </a:rPr>
              <a:t>2</a:t>
            </a:r>
            <a:r>
              <a:rPr lang="zh-CN" altLang="en-US" dirty="0" smtClean="0">
                <a:latin typeface="Calibri" pitchFamily="34" charset="0"/>
                <a:ea typeface="宋体" pitchFamily="2" charset="-122"/>
                <a:cs typeface="Calibri" pitchFamily="34" charset="0"/>
              </a:rPr>
              <a:t>小时时间段内）进食</a:t>
            </a:r>
            <a:endParaRPr lang="en-US" dirty="0">
              <a:latin typeface="Calibri" pitchFamily="34" charset="0"/>
              <a:ea typeface="宋体" pitchFamily="2" charset="-122"/>
              <a:cs typeface="Calibri" pitchFamily="34" charset="0"/>
            </a:endParaRPr>
          </a:p>
        </p:txBody>
      </p:sp>
      <p:pic>
        <p:nvPicPr>
          <p:cNvPr id="2097247" name="Picture 2" descr="Picture 2"/>
          <p:cNvPicPr>
            <a:picLocks noChangeAspect="1"/>
          </p:cNvPicPr>
          <p:nvPr/>
        </p:nvPicPr>
        <p:blipFill>
          <a:blip r:embed="rId3" cstate="print"/>
          <a:stretch>
            <a:fillRect/>
          </a:stretch>
        </p:blipFill>
        <p:spPr>
          <a:xfrm>
            <a:off x="5105400" y="3927085"/>
            <a:ext cx="2932105" cy="2199078"/>
          </a:xfrm>
          <a:prstGeom prst="rect">
            <a:avLst/>
          </a:prstGeom>
          <a:ln w="12700">
            <a:miter lim="400000"/>
          </a:ln>
        </p:spPr>
      </p:pic>
      <p:pic>
        <p:nvPicPr>
          <p:cNvPr id="2097248" name="Picture 2" descr="Picture 2"/>
          <p:cNvPicPr>
            <a:picLocks noChangeAspect="1"/>
          </p:cNvPicPr>
          <p:nvPr/>
        </p:nvPicPr>
        <p:blipFill>
          <a:blip r:embed="rId4" cstate="print"/>
          <a:stretch>
            <a:fillRect/>
          </a:stretch>
        </p:blipFill>
        <p:spPr>
          <a:xfrm>
            <a:off x="685800" y="4421522"/>
            <a:ext cx="4001260" cy="1849103"/>
          </a:xfrm>
          <a:prstGeom prst="rect">
            <a:avLst/>
          </a:prstGeom>
          <a:ln w="12700">
            <a:miter lim="400000"/>
          </a:ln>
        </p:spPr>
      </p:pic>
    </p:spTree>
    <p:extLst>
      <p:ext uri="{BB962C8B-B14F-4D97-AF65-F5344CB8AC3E}">
        <p14:creationId xmlns:p14="http://schemas.microsoft.com/office/powerpoint/2010/main" val="1275514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6" name="Symptoms"/>
          <p:cNvSpPr>
            <a:spLocks noGrp="1"/>
          </p:cNvSpPr>
          <p:nvPr>
            <p:ph type="title"/>
          </p:nvPr>
        </p:nvSpPr>
        <p:spPr/>
        <p:txBody>
          <a:bodyPr/>
          <a:lstStyle/>
          <a:p>
            <a:r>
              <a:rPr lang="zh-CN" altLang="en-US" dirty="0" smtClean="0">
                <a:latin typeface="宋体" pitchFamily="2" charset="-122"/>
                <a:ea typeface="宋体" pitchFamily="2" charset="-122"/>
              </a:rPr>
              <a:t>神经性暴食症</a:t>
            </a:r>
            <a:endParaRPr lang="en-US" dirty="0">
              <a:latin typeface="宋体" pitchFamily="2" charset="-122"/>
              <a:ea typeface="宋体" pitchFamily="2" charset="-122"/>
            </a:endParaRPr>
          </a:p>
        </p:txBody>
      </p:sp>
      <p:sp>
        <p:nvSpPr>
          <p:cNvPr id="1048917" name="Eating large amounts of food uncontrollably (binging)…"/>
          <p:cNvSpPr>
            <a:spLocks noGrp="1"/>
          </p:cNvSpPr>
          <p:nvPr>
            <p:ph idx="1"/>
          </p:nvPr>
        </p:nvSpPr>
        <p:spPr/>
        <p:txBody>
          <a:bodyPr/>
          <a:lstStyle/>
          <a:p>
            <a:pPr eaLnBrk="1"/>
            <a:r>
              <a:rPr lang="zh-CN" altLang="en-US" dirty="0" smtClean="0">
                <a:latin typeface="宋体" pitchFamily="2" charset="-122"/>
                <a:ea typeface="宋体" pitchFamily="2" charset="-122"/>
              </a:rPr>
              <a:t>特点</a:t>
            </a:r>
            <a:r>
              <a:rPr lang="en-US" altLang="zh-CN" dirty="0" smtClean="0">
                <a:latin typeface="宋体" pitchFamily="2" charset="-122"/>
                <a:ea typeface="宋体" pitchFamily="2" charset="-122"/>
              </a:rPr>
              <a:t>/</a:t>
            </a:r>
            <a:r>
              <a:rPr lang="zh-CN" altLang="en-US" dirty="0" smtClean="0">
                <a:latin typeface="宋体" pitchFamily="2" charset="-122"/>
                <a:ea typeface="宋体" pitchFamily="2" charset="-122"/>
              </a:rPr>
              <a:t>症状</a:t>
            </a:r>
            <a:endParaRPr lang="en-US" dirty="0">
              <a:latin typeface="宋体" pitchFamily="2" charset="-122"/>
              <a:ea typeface="宋体" pitchFamily="2" charset="-122"/>
            </a:endParaRPr>
          </a:p>
          <a:p>
            <a:pPr lvl="1" eaLnBrk="1"/>
            <a:r>
              <a:rPr lang="zh-CN" altLang="en-US" sz="2000" dirty="0" smtClean="0">
                <a:latin typeface="宋体" pitchFamily="2" charset="-122"/>
                <a:ea typeface="宋体" pitchFamily="2" charset="-122"/>
              </a:rPr>
              <a:t>不受控制地进食大量食物（暴食）</a:t>
            </a:r>
            <a:endParaRPr lang="en-US" sz="2000" dirty="0">
              <a:latin typeface="宋体" pitchFamily="2" charset="-122"/>
              <a:ea typeface="宋体" pitchFamily="2" charset="-122"/>
            </a:endParaRPr>
          </a:p>
          <a:p>
            <a:pPr lvl="1" eaLnBrk="1"/>
            <a:r>
              <a:rPr lang="zh-CN" altLang="en-US" sz="2000" dirty="0" smtClean="0">
                <a:latin typeface="宋体" pitchFamily="2" charset="-122"/>
                <a:ea typeface="宋体" pitchFamily="2" charset="-122"/>
              </a:rPr>
              <a:t>呕吐、使用泻药或使用其他方式来</a:t>
            </a:r>
            <a:r>
              <a:rPr lang="zh-CN" altLang="en-US" sz="2000" dirty="0">
                <a:latin typeface="宋体" pitchFamily="2" charset="-122"/>
                <a:ea typeface="宋体" pitchFamily="2" charset="-122"/>
              </a:rPr>
              <a:t>排除</a:t>
            </a:r>
            <a:r>
              <a:rPr lang="zh-CN" altLang="en-US" sz="2000" dirty="0" smtClean="0">
                <a:latin typeface="宋体" pitchFamily="2" charset="-122"/>
                <a:ea typeface="宋体" pitchFamily="2" charset="-122"/>
              </a:rPr>
              <a:t>食物（净化）</a:t>
            </a:r>
            <a:endParaRPr lang="en-US" sz="2000" dirty="0">
              <a:latin typeface="宋体" pitchFamily="2" charset="-122"/>
              <a:ea typeface="宋体" pitchFamily="2" charset="-122"/>
            </a:endParaRPr>
          </a:p>
          <a:p>
            <a:pPr lvl="1" eaLnBrk="1"/>
            <a:r>
              <a:rPr lang="zh-CN" altLang="en-US" sz="2000" dirty="0" smtClean="0">
                <a:latin typeface="宋体" pitchFamily="2" charset="-122"/>
                <a:ea typeface="宋体" pitchFamily="2" charset="-122"/>
              </a:rPr>
              <a:t>过度关注体重</a:t>
            </a:r>
            <a:endParaRPr lang="en-US" sz="2000" dirty="0">
              <a:latin typeface="宋体" pitchFamily="2" charset="-122"/>
              <a:ea typeface="宋体" pitchFamily="2" charset="-122"/>
            </a:endParaRPr>
          </a:p>
          <a:p>
            <a:pPr lvl="1" eaLnBrk="1"/>
            <a:r>
              <a:rPr lang="zh-CN" altLang="en-US" sz="2000" dirty="0" smtClean="0">
                <a:latin typeface="宋体" pitchFamily="2" charset="-122"/>
                <a:ea typeface="宋体" pitchFamily="2" charset="-122"/>
              </a:rPr>
              <a:t>抑郁或情绪变化</a:t>
            </a:r>
            <a:endParaRPr lang="en-US" sz="2000" dirty="0">
              <a:latin typeface="宋体" pitchFamily="2" charset="-122"/>
              <a:ea typeface="宋体" pitchFamily="2" charset="-122"/>
            </a:endParaRPr>
          </a:p>
          <a:p>
            <a:pPr lvl="1" eaLnBrk="1"/>
            <a:r>
              <a:rPr lang="zh-CN" altLang="en-US" sz="2000" dirty="0" smtClean="0">
                <a:latin typeface="宋体" pitchFamily="2" charset="-122"/>
                <a:ea typeface="宋体" pitchFamily="2" charset="-122"/>
              </a:rPr>
              <a:t>月经周期不规律</a:t>
            </a:r>
            <a:endParaRPr lang="en-US" sz="2000" dirty="0">
              <a:latin typeface="宋体" pitchFamily="2" charset="-122"/>
              <a:ea typeface="宋体" pitchFamily="2" charset="-122"/>
            </a:endParaRPr>
          </a:p>
          <a:p>
            <a:pPr lvl="1" eaLnBrk="1"/>
            <a:r>
              <a:rPr lang="zh-CN" altLang="en-US" sz="2000" dirty="0" smtClean="0">
                <a:latin typeface="宋体" pitchFamily="2" charset="-122"/>
                <a:ea typeface="宋体" pitchFamily="2" charset="-122"/>
              </a:rPr>
              <a:t>不正常的牙齿问题、脸颊或腺体肿胀、胃灼热或腹胀（胃胀）</a:t>
            </a:r>
            <a:endParaRPr lang="en-US" sz="2000" dirty="0">
              <a:latin typeface="宋体" pitchFamily="2" charset="-122"/>
              <a:ea typeface="宋体" pitchFamily="2" charset="-122"/>
            </a:endParaRPr>
          </a:p>
          <a:p>
            <a:pPr lvl="1" eaLnBrk="1"/>
            <a:r>
              <a:rPr lang="zh-CN" altLang="en-US" sz="2000" dirty="0" smtClean="0">
                <a:latin typeface="宋体" pitchFamily="2" charset="-122"/>
                <a:ea typeface="宋体" pitchFamily="2" charset="-122"/>
              </a:rPr>
              <a:t>脸颊或下巴区域不正常肿胀</a:t>
            </a:r>
            <a:endParaRPr lang="en-US" sz="2000" dirty="0">
              <a:latin typeface="宋体" pitchFamily="2" charset="-122"/>
              <a:ea typeface="宋体" pitchFamily="2" charset="-122"/>
            </a:endParaRPr>
          </a:p>
          <a:p>
            <a:pPr lvl="1" eaLnBrk="1"/>
            <a:r>
              <a:rPr lang="zh-CN" altLang="en-US" sz="2000" dirty="0" smtClean="0">
                <a:latin typeface="宋体" pitchFamily="2" charset="-122"/>
                <a:ea typeface="宋体" pitchFamily="2" charset="-122"/>
              </a:rPr>
              <a:t>手背和指关节上因催吐而形成的胼胝</a:t>
            </a:r>
            <a:endParaRPr lang="en-US" sz="2000" dirty="0">
              <a:latin typeface="宋体" pitchFamily="2" charset="-122"/>
              <a:ea typeface="宋体" pitchFamily="2" charset="-122"/>
            </a:endParaRPr>
          </a:p>
          <a:p>
            <a:pPr lvl="1" eaLnBrk="1"/>
            <a:r>
              <a:rPr lang="zh-CN" altLang="en-US" sz="2000" dirty="0" smtClean="0">
                <a:latin typeface="宋体" pitchFamily="2" charset="-122"/>
                <a:ea typeface="宋体" pitchFamily="2" charset="-122"/>
              </a:rPr>
              <a:t>牙齿脱色或染色</a:t>
            </a:r>
            <a:endParaRPr lang="en-US" sz="2000" dirty="0">
              <a:latin typeface="宋体" pitchFamily="2" charset="-122"/>
              <a:ea typeface="宋体" pitchFamily="2" charset="-122"/>
            </a:endParaRPr>
          </a:p>
          <a:p>
            <a:pPr eaLnBrk="1"/>
            <a:r>
              <a:rPr lang="zh-CN" altLang="en-US" dirty="0" smtClean="0">
                <a:latin typeface="宋体" pitchFamily="2" charset="-122"/>
                <a:ea typeface="宋体" pitchFamily="2" charset="-122"/>
              </a:rPr>
              <a:t>男性发病率大约是女性发病率的十分之一。</a:t>
            </a:r>
            <a:endParaRPr lang="en-US" dirty="0">
              <a:latin typeface="宋体" pitchFamily="2" charset="-122"/>
              <a:ea typeface="宋体" pitchFamily="2" charset="-122"/>
            </a:endParaRPr>
          </a:p>
        </p:txBody>
      </p:sp>
    </p:spTree>
    <p:extLst>
      <p:ext uri="{BB962C8B-B14F-4D97-AF65-F5344CB8AC3E}">
        <p14:creationId xmlns:p14="http://schemas.microsoft.com/office/powerpoint/2010/main" val="15171538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1" name="Health Consequences of Bulimia Nervosa:"/>
          <p:cNvSpPr>
            <a:spLocks noGrp="1"/>
          </p:cNvSpPr>
          <p:nvPr>
            <p:ph type="title"/>
          </p:nvPr>
        </p:nvSpPr>
        <p:spPr>
          <a:xfrm>
            <a:off x="882221" y="297429"/>
            <a:ext cx="8229600" cy="1143000"/>
          </a:xfrm>
        </p:spPr>
        <p:txBody>
          <a:bodyPr/>
          <a:lstStyle>
            <a:lvl1pPr>
              <a:defRPr sz="4400"/>
            </a:lvl1pPr>
          </a:lstStyle>
          <a:p>
            <a:r>
              <a:rPr lang="zh-CN" altLang="en-US" dirty="0" smtClean="0">
                <a:latin typeface="宋体" pitchFamily="2" charset="-122"/>
                <a:ea typeface="宋体" pitchFamily="2" charset="-122"/>
              </a:rPr>
              <a:t>神经性暴食症对健康的影响：</a:t>
            </a:r>
            <a:endParaRPr lang="en-US" dirty="0">
              <a:latin typeface="宋体" pitchFamily="2" charset="-122"/>
              <a:ea typeface="宋体" pitchFamily="2" charset="-122"/>
            </a:endParaRPr>
          </a:p>
        </p:txBody>
      </p:sp>
      <p:sp>
        <p:nvSpPr>
          <p:cNvPr id="1048922" name="Causes electrolyte imbalances that can lead to irregular heartbeats and possibly heart failure and death. Electrolyte imbalance is caused by dehydration and loss of potassium and sodium from the body as a result of purging behaviors.…"/>
          <p:cNvSpPr>
            <a:spLocks noGrp="1"/>
          </p:cNvSpPr>
          <p:nvPr>
            <p:ph idx="1"/>
          </p:nvPr>
        </p:nvSpPr>
        <p:spPr>
          <a:xfrm>
            <a:off x="457200" y="1417638"/>
            <a:ext cx="8229600" cy="4525963"/>
          </a:xfrm>
        </p:spPr>
        <p:txBody>
          <a:bodyPr/>
          <a:lstStyle/>
          <a:p>
            <a:r>
              <a:rPr lang="zh-CN" altLang="en-US" sz="3000" dirty="0" smtClean="0">
                <a:latin typeface="宋体" pitchFamily="2" charset="-122"/>
                <a:ea typeface="宋体" pitchFamily="2" charset="-122"/>
              </a:rPr>
              <a:t>导致电解质紊乱，可能导致心跳不规律及可能发生心力衰竭和死亡。</a:t>
            </a:r>
            <a:endParaRPr lang="en-US" sz="3000" dirty="0">
              <a:latin typeface="宋体" pitchFamily="2" charset="-122"/>
              <a:ea typeface="宋体" pitchFamily="2" charset="-122"/>
            </a:endParaRPr>
          </a:p>
          <a:p>
            <a:r>
              <a:rPr lang="zh-CN" altLang="en-US" sz="3000" dirty="0" smtClean="0">
                <a:latin typeface="宋体" pitchFamily="2" charset="-122"/>
                <a:ea typeface="宋体" pitchFamily="2" charset="-122"/>
              </a:rPr>
              <a:t>电解质紊乱是由净化行为带来的脱水和身体丧失钾和钠造成的。</a:t>
            </a:r>
            <a:endParaRPr lang="en-US" sz="3000" dirty="0">
              <a:latin typeface="宋体" pitchFamily="2" charset="-122"/>
              <a:ea typeface="宋体" pitchFamily="2" charset="-122"/>
            </a:endParaRPr>
          </a:p>
          <a:p>
            <a:pPr eaLnBrk="1"/>
            <a:r>
              <a:rPr lang="zh-CN" altLang="en-US" sz="3000" dirty="0" smtClean="0">
                <a:latin typeface="宋体" pitchFamily="2" charset="-122"/>
                <a:ea typeface="宋体" pitchFamily="2" charset="-122"/>
              </a:rPr>
              <a:t>经常呕吐导致的食管炎症并可能</a:t>
            </a:r>
            <a:r>
              <a:rPr lang="zh-CN" altLang="en-US" sz="3000" dirty="0">
                <a:latin typeface="宋体" pitchFamily="2" charset="-122"/>
                <a:ea typeface="宋体" pitchFamily="2" charset="-122"/>
              </a:rPr>
              <a:t>发生食管撕裂</a:t>
            </a:r>
            <a:r>
              <a:rPr lang="zh-CN" altLang="en-US" sz="3000" dirty="0" smtClean="0">
                <a:latin typeface="宋体" pitchFamily="2" charset="-122"/>
                <a:ea typeface="宋体" pitchFamily="2" charset="-122"/>
              </a:rPr>
              <a:t>。</a:t>
            </a:r>
            <a:endParaRPr lang="en-US" sz="3000" dirty="0">
              <a:latin typeface="宋体" pitchFamily="2" charset="-122"/>
              <a:ea typeface="宋体" pitchFamily="2" charset="-122"/>
            </a:endParaRPr>
          </a:p>
          <a:p>
            <a:r>
              <a:rPr lang="zh-CN" altLang="en-US" sz="3000" dirty="0" smtClean="0">
                <a:latin typeface="宋体" pitchFamily="2" charset="-122"/>
                <a:ea typeface="宋体" pitchFamily="2" charset="-122"/>
              </a:rPr>
              <a:t>龋齿 </a:t>
            </a:r>
            <a:endParaRPr lang="en-US" altLang="zh-CN" sz="3000" dirty="0" smtClean="0">
              <a:latin typeface="宋体" pitchFamily="2" charset="-122"/>
              <a:ea typeface="宋体" pitchFamily="2" charset="-122"/>
            </a:endParaRPr>
          </a:p>
          <a:p>
            <a:r>
              <a:rPr lang="zh-CN" altLang="en-US" sz="3000" dirty="0" smtClean="0">
                <a:latin typeface="宋体" pitchFamily="2" charset="-122"/>
                <a:ea typeface="宋体" pitchFamily="2" charset="-122"/>
              </a:rPr>
              <a:t>由于滥用泻药而导致的长期不规律排便和便秘。</a:t>
            </a:r>
            <a:endParaRPr lang="en-US" sz="3000" dirty="0">
              <a:latin typeface="宋体" pitchFamily="2" charset="-122"/>
              <a:ea typeface="宋体" pitchFamily="2" charset="-122"/>
            </a:endParaRPr>
          </a:p>
          <a:p>
            <a:r>
              <a:rPr lang="zh-CN" altLang="en-US" sz="3000" dirty="0" smtClean="0">
                <a:latin typeface="宋体" pitchFamily="2" charset="-122"/>
                <a:ea typeface="宋体" pitchFamily="2" charset="-122"/>
              </a:rPr>
              <a:t>胃破裂</a:t>
            </a:r>
            <a:endParaRPr lang="en-US" sz="3000" dirty="0">
              <a:latin typeface="宋体" pitchFamily="2" charset="-122"/>
              <a:ea typeface="宋体" pitchFamily="2" charset="-122"/>
            </a:endParaRPr>
          </a:p>
        </p:txBody>
      </p:sp>
    </p:spTree>
    <p:extLst>
      <p:ext uri="{BB962C8B-B14F-4D97-AF65-F5344CB8AC3E}">
        <p14:creationId xmlns:p14="http://schemas.microsoft.com/office/powerpoint/2010/main" val="3131164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CN" altLang="en-US" dirty="0" smtClean="0">
                <a:latin typeface="宋体" pitchFamily="2" charset="-122"/>
                <a:ea typeface="宋体" pitchFamily="2" charset="-122"/>
              </a:rPr>
              <a:t>什么是体重控制？</a:t>
            </a:r>
            <a:endParaRPr lang="zh-HK" altLang="en-US" dirty="0">
              <a:latin typeface="宋体" pitchFamily="2" charset="-122"/>
              <a:ea typeface="宋体" pitchFamily="2" charset="-122"/>
            </a:endParaRPr>
          </a:p>
        </p:txBody>
      </p:sp>
      <p:sp>
        <p:nvSpPr>
          <p:cNvPr id="3" name="內容版面配置區 2"/>
          <p:cNvSpPr>
            <a:spLocks noGrp="1"/>
          </p:cNvSpPr>
          <p:nvPr>
            <p:ph idx="1"/>
          </p:nvPr>
        </p:nvSpPr>
        <p:spPr/>
        <p:txBody>
          <a:bodyPr/>
          <a:lstStyle/>
          <a:p>
            <a:r>
              <a:rPr lang="zh-CN" altLang="en-US" dirty="0" smtClean="0">
                <a:latin typeface="宋体" pitchFamily="2" charset="-122"/>
                <a:ea typeface="宋体" pitchFamily="2" charset="-122"/>
              </a:rPr>
              <a:t>根据个人的年龄、性别和身高，调整长期的生活方式来维持健康的体重的过程。</a:t>
            </a:r>
            <a:endParaRPr lang="en-US" altLang="zh-HK" dirty="0">
              <a:latin typeface="宋体" pitchFamily="2" charset="-122"/>
              <a:ea typeface="宋体" pitchFamily="2" charset="-122"/>
            </a:endParaRPr>
          </a:p>
          <a:p>
            <a:r>
              <a:rPr lang="zh-CN" altLang="en-US" dirty="0" smtClean="0">
                <a:latin typeface="宋体" pitchFamily="2" charset="-122"/>
                <a:ea typeface="宋体" pitchFamily="2" charset="-122"/>
              </a:rPr>
              <a:t>达到最佳的体成分</a:t>
            </a:r>
            <a:endParaRPr lang="en-US" altLang="zh-HK" dirty="0">
              <a:latin typeface="宋体" pitchFamily="2" charset="-122"/>
              <a:ea typeface="宋体" pitchFamily="2" charset="-122"/>
            </a:endParaRPr>
          </a:p>
          <a:p>
            <a:pPr marL="0" indent="0" algn="r">
              <a:buNone/>
            </a:pPr>
            <a:r>
              <a:rPr lang="zh-CN" altLang="en-US" sz="1600" dirty="0" smtClean="0">
                <a:latin typeface="宋体" pitchFamily="2" charset="-122"/>
                <a:ea typeface="宋体" pitchFamily="2" charset="-122"/>
              </a:rPr>
              <a:t>  节选自国际科学杂志</a:t>
            </a:r>
            <a:r>
              <a:rPr lang="en-US" altLang="zh-CN" sz="1600" dirty="0" smtClean="0">
                <a:latin typeface="宋体" pitchFamily="2" charset="-122"/>
                <a:ea typeface="宋体" pitchFamily="2" charset="-122"/>
              </a:rPr>
              <a:t>《</a:t>
            </a:r>
            <a:r>
              <a:rPr lang="zh-CN" altLang="en-US" sz="1600" dirty="0" smtClean="0">
                <a:latin typeface="宋体" pitchFamily="2" charset="-122"/>
                <a:ea typeface="宋体" pitchFamily="2" charset="-122"/>
              </a:rPr>
              <a:t>自然</a:t>
            </a:r>
            <a:r>
              <a:rPr lang="en-US" altLang="zh-CN" sz="1600" dirty="0" smtClean="0">
                <a:latin typeface="宋体" pitchFamily="2" charset="-122"/>
                <a:ea typeface="宋体" pitchFamily="2" charset="-122"/>
              </a:rPr>
              <a:t>》</a:t>
            </a:r>
            <a:r>
              <a:rPr lang="zh-CN" altLang="en-US" sz="1600" dirty="0" smtClean="0">
                <a:latin typeface="宋体" pitchFamily="2" charset="-122"/>
                <a:ea typeface="宋体" pitchFamily="2" charset="-122"/>
              </a:rPr>
              <a:t>及</a:t>
            </a:r>
            <a:r>
              <a:rPr lang="en-US" altLang="zh-HK" sz="1600" dirty="0" err="1" smtClean="0">
                <a:latin typeface="Calibri" pitchFamily="34" charset="0"/>
                <a:ea typeface="宋体" pitchFamily="2" charset="-122"/>
                <a:cs typeface="Calibri" pitchFamily="34" charset="0"/>
              </a:rPr>
              <a:t>Sundgot-Borgen</a:t>
            </a:r>
            <a:r>
              <a:rPr lang="zh-CN" altLang="en-US" sz="1600" dirty="0" smtClean="0">
                <a:latin typeface="Calibri" pitchFamily="34" charset="0"/>
                <a:ea typeface="宋体" pitchFamily="2" charset="-122"/>
                <a:cs typeface="Calibri" pitchFamily="34" charset="0"/>
              </a:rPr>
              <a:t>等人</a:t>
            </a:r>
            <a:r>
              <a:rPr lang="en-US" altLang="zh-HK" sz="1600" dirty="0" smtClean="0">
                <a:latin typeface="Calibri" pitchFamily="34" charset="0"/>
                <a:ea typeface="宋体" pitchFamily="2" charset="-122"/>
                <a:cs typeface="Calibri" pitchFamily="34" charset="0"/>
              </a:rPr>
              <a:t>(</a:t>
            </a:r>
            <a:r>
              <a:rPr lang="en-US" altLang="zh-HK" sz="1600" dirty="0">
                <a:latin typeface="Calibri" pitchFamily="34" charset="0"/>
                <a:ea typeface="宋体" pitchFamily="2" charset="-122"/>
                <a:cs typeface="Calibri" pitchFamily="34" charset="0"/>
              </a:rPr>
              <a:t>2013)  </a:t>
            </a:r>
            <a:endParaRPr lang="zh-HK" altLang="en-US" sz="1600" dirty="0">
              <a:latin typeface="Calibri" pitchFamily="34" charset="0"/>
              <a:ea typeface="宋体" pitchFamily="2" charset="-122"/>
              <a:cs typeface="Calibri" pitchFamily="34" charset="0"/>
            </a:endParaRPr>
          </a:p>
        </p:txBody>
      </p:sp>
    </p:spTree>
    <p:extLst>
      <p:ext uri="{BB962C8B-B14F-4D97-AF65-F5344CB8AC3E}">
        <p14:creationId xmlns:p14="http://schemas.microsoft.com/office/powerpoint/2010/main" val="4079781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6" name="Onset often associated with a stressful life event:"/>
          <p:cNvSpPr>
            <a:spLocks noGrp="1"/>
          </p:cNvSpPr>
          <p:nvPr>
            <p:ph type="title"/>
          </p:nvPr>
        </p:nvSpPr>
        <p:spPr>
          <a:xfrm>
            <a:off x="179512" y="762000"/>
            <a:ext cx="8964488" cy="1143000"/>
          </a:xfrm>
        </p:spPr>
        <p:txBody>
          <a:bodyPr/>
          <a:lstStyle/>
          <a:p>
            <a:r>
              <a:rPr lang="zh-CN" altLang="en-US" sz="4200" dirty="0" smtClean="0">
                <a:latin typeface="宋体" pitchFamily="2" charset="-122"/>
                <a:ea typeface="宋体" pitchFamily="2" charset="-122"/>
              </a:rPr>
              <a:t>发病经常与有压力的生活事件有关：</a:t>
            </a:r>
            <a:endParaRPr lang="en-US" sz="4200" dirty="0">
              <a:latin typeface="宋体" pitchFamily="2" charset="-122"/>
              <a:ea typeface="宋体" pitchFamily="2" charset="-122"/>
            </a:endParaRPr>
          </a:p>
        </p:txBody>
      </p:sp>
      <p:sp>
        <p:nvSpPr>
          <p:cNvPr id="1048927" name="leaving home for college…"/>
          <p:cNvSpPr>
            <a:spLocks noGrp="1"/>
          </p:cNvSpPr>
          <p:nvPr>
            <p:ph idx="1"/>
          </p:nvPr>
        </p:nvSpPr>
        <p:spPr>
          <a:xfrm>
            <a:off x="609600" y="2332037"/>
            <a:ext cx="8229600" cy="4525963"/>
          </a:xfrm>
        </p:spPr>
        <p:txBody>
          <a:bodyPr/>
          <a:lstStyle/>
          <a:p>
            <a:r>
              <a:rPr lang="zh-CN" altLang="en-US" dirty="0" smtClean="0">
                <a:latin typeface="宋体" pitchFamily="2" charset="-122"/>
                <a:ea typeface="宋体" pitchFamily="2" charset="-122"/>
              </a:rPr>
              <a:t>离家上大学</a:t>
            </a:r>
            <a:endParaRPr lang="en-US" dirty="0">
              <a:latin typeface="宋体" pitchFamily="2" charset="-122"/>
              <a:ea typeface="宋体" pitchFamily="2" charset="-122"/>
            </a:endParaRPr>
          </a:p>
          <a:p>
            <a:r>
              <a:rPr lang="zh-CN" altLang="en-US" dirty="0" smtClean="0">
                <a:latin typeface="宋体" pitchFamily="2" charset="-122"/>
                <a:ea typeface="宋体" pitchFamily="2" charset="-122"/>
              </a:rPr>
              <a:t>亲密关系的结束或破裂</a:t>
            </a:r>
            <a:endParaRPr lang="en-US" dirty="0">
              <a:latin typeface="宋体" pitchFamily="2" charset="-122"/>
              <a:ea typeface="宋体" pitchFamily="2" charset="-122"/>
            </a:endParaRPr>
          </a:p>
          <a:p>
            <a:r>
              <a:rPr lang="zh-CN" altLang="en-US" dirty="0" smtClean="0">
                <a:latin typeface="宋体" pitchFamily="2" charset="-122"/>
                <a:ea typeface="宋体" pitchFamily="2" charset="-122"/>
              </a:rPr>
              <a:t>家庭问题</a:t>
            </a:r>
            <a:endParaRPr lang="en-US" dirty="0">
              <a:latin typeface="宋体" pitchFamily="2" charset="-122"/>
              <a:ea typeface="宋体" pitchFamily="2" charset="-122"/>
            </a:endParaRPr>
          </a:p>
          <a:p>
            <a:r>
              <a:rPr lang="zh-CN" altLang="en-US" dirty="0" smtClean="0">
                <a:latin typeface="宋体" pitchFamily="2" charset="-122"/>
                <a:ea typeface="宋体" pitchFamily="2" charset="-122"/>
              </a:rPr>
              <a:t>身体虐待</a:t>
            </a:r>
            <a:endParaRPr lang="en-US" altLang="zh-CN" dirty="0" smtClean="0">
              <a:latin typeface="宋体" pitchFamily="2" charset="-122"/>
              <a:ea typeface="宋体" pitchFamily="2" charset="-122"/>
            </a:endParaRPr>
          </a:p>
          <a:p>
            <a:r>
              <a:rPr lang="zh-CN" altLang="en-US" dirty="0" smtClean="0">
                <a:latin typeface="宋体" pitchFamily="2" charset="-122"/>
                <a:ea typeface="宋体" pitchFamily="2" charset="-122"/>
              </a:rPr>
              <a:t>性虐待</a:t>
            </a:r>
            <a:endParaRPr lang="en-US" dirty="0">
              <a:latin typeface="宋体" pitchFamily="2" charset="-122"/>
              <a:ea typeface="宋体" pitchFamily="2" charset="-122"/>
            </a:endParaRPr>
          </a:p>
        </p:txBody>
      </p:sp>
    </p:spTree>
    <p:extLst>
      <p:ext uri="{BB962C8B-B14F-4D97-AF65-F5344CB8AC3E}">
        <p14:creationId xmlns:p14="http://schemas.microsoft.com/office/powerpoint/2010/main" val="2842826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31" name="Causes of Eating Disorders"/>
          <p:cNvSpPr>
            <a:spLocks noGrp="1"/>
          </p:cNvSpPr>
          <p:nvPr>
            <p:ph type="title"/>
          </p:nvPr>
        </p:nvSpPr>
        <p:spPr/>
        <p:txBody>
          <a:bodyPr/>
          <a:lstStyle/>
          <a:p>
            <a:r>
              <a:rPr lang="zh-CN" altLang="en-US" dirty="0" smtClean="0">
                <a:latin typeface="宋体" pitchFamily="2" charset="-122"/>
                <a:ea typeface="宋体" pitchFamily="2" charset="-122"/>
              </a:rPr>
              <a:t>进食障碍的原因</a:t>
            </a:r>
            <a:endParaRPr lang="en-US" dirty="0">
              <a:latin typeface="宋体" pitchFamily="2" charset="-122"/>
              <a:ea typeface="宋体" pitchFamily="2" charset="-122"/>
            </a:endParaRPr>
          </a:p>
        </p:txBody>
      </p:sp>
      <p:sp>
        <p:nvSpPr>
          <p:cNvPr id="1048932" name="Personality Traits…"/>
          <p:cNvSpPr>
            <a:spLocks noGrp="1"/>
          </p:cNvSpPr>
          <p:nvPr>
            <p:ph idx="1"/>
          </p:nvPr>
        </p:nvSpPr>
        <p:spPr/>
        <p:txBody>
          <a:bodyPr/>
          <a:lstStyle/>
          <a:p>
            <a:r>
              <a:rPr lang="zh-CN" altLang="en-US" dirty="0" smtClean="0">
                <a:latin typeface="宋体" pitchFamily="2" charset="-122"/>
                <a:ea typeface="宋体" pitchFamily="2" charset="-122"/>
              </a:rPr>
              <a:t>人物特点</a:t>
            </a:r>
            <a:endParaRPr lang="en-US" dirty="0">
              <a:latin typeface="宋体" pitchFamily="2" charset="-122"/>
              <a:ea typeface="宋体" pitchFamily="2" charset="-122"/>
            </a:endParaRPr>
          </a:p>
          <a:p>
            <a:pPr lvl="1"/>
            <a:r>
              <a:rPr lang="zh-CN" altLang="en-US" dirty="0" smtClean="0">
                <a:latin typeface="宋体" pitchFamily="2" charset="-122"/>
                <a:ea typeface="宋体" pitchFamily="2" charset="-122"/>
              </a:rPr>
              <a:t>好学生</a:t>
            </a:r>
            <a:endParaRPr lang="en-US" altLang="zh-HK" dirty="0">
              <a:latin typeface="宋体" pitchFamily="2" charset="-122"/>
              <a:ea typeface="宋体" pitchFamily="2" charset="-122"/>
            </a:endParaRPr>
          </a:p>
          <a:p>
            <a:pPr lvl="1"/>
            <a:r>
              <a:rPr lang="zh-CN" altLang="en-US" dirty="0" smtClean="0">
                <a:latin typeface="宋体" pitchFamily="2" charset="-122"/>
                <a:ea typeface="宋体" pitchFamily="2" charset="-122"/>
              </a:rPr>
              <a:t>优秀运动员</a:t>
            </a:r>
            <a:endParaRPr lang="en-US" dirty="0">
              <a:latin typeface="宋体" pitchFamily="2" charset="-122"/>
              <a:ea typeface="宋体" pitchFamily="2" charset="-122"/>
            </a:endParaRPr>
          </a:p>
          <a:p>
            <a:r>
              <a:rPr lang="zh-CN" altLang="en-US" dirty="0" smtClean="0">
                <a:latin typeface="宋体" pitchFamily="2" charset="-122"/>
                <a:ea typeface="宋体" pitchFamily="2" charset="-122"/>
              </a:rPr>
              <a:t>遗传</a:t>
            </a:r>
            <a:endParaRPr lang="en-US" dirty="0">
              <a:latin typeface="宋体" pitchFamily="2" charset="-122"/>
              <a:ea typeface="宋体" pitchFamily="2" charset="-122"/>
            </a:endParaRPr>
          </a:p>
          <a:p>
            <a:r>
              <a:rPr lang="zh-CN" altLang="en-US" dirty="0" smtClean="0">
                <a:latin typeface="宋体" pitchFamily="2" charset="-122"/>
                <a:ea typeface="宋体" pitchFamily="2" charset="-122"/>
              </a:rPr>
              <a:t>环境影响</a:t>
            </a:r>
            <a:endParaRPr lang="en-US" dirty="0">
              <a:latin typeface="宋体" pitchFamily="2" charset="-122"/>
              <a:ea typeface="宋体" pitchFamily="2" charset="-122"/>
            </a:endParaRPr>
          </a:p>
          <a:p>
            <a:r>
              <a:rPr lang="zh-CN" altLang="en-US" dirty="0" smtClean="0">
                <a:latin typeface="宋体" pitchFamily="2" charset="-122"/>
                <a:ea typeface="宋体" pitchFamily="2" charset="-122"/>
              </a:rPr>
              <a:t>生物化学</a:t>
            </a:r>
            <a:endParaRPr lang="en-US" dirty="0">
              <a:latin typeface="宋体" pitchFamily="2" charset="-122"/>
              <a:ea typeface="宋体" pitchFamily="2" charset="-122"/>
            </a:endParaRPr>
          </a:p>
        </p:txBody>
      </p:sp>
    </p:spTree>
    <p:extLst>
      <p:ext uri="{BB962C8B-B14F-4D97-AF65-F5344CB8AC3E}">
        <p14:creationId xmlns:p14="http://schemas.microsoft.com/office/powerpoint/2010/main" val="13631537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36" name="Title 1"/>
          <p:cNvSpPr>
            <a:spLocks noGrp="1"/>
          </p:cNvSpPr>
          <p:nvPr>
            <p:ph type="title"/>
          </p:nvPr>
        </p:nvSpPr>
        <p:spPr>
          <a:prstGeom prst="rect">
            <a:avLst/>
          </a:prstGeom>
        </p:spPr>
        <p:txBody>
          <a:bodyPr/>
          <a:lstStyle/>
          <a:p>
            <a:r>
              <a:rPr lang="zh-CN" altLang="en-US" dirty="0" smtClean="0"/>
              <a:t>我们能做什么？</a:t>
            </a:r>
            <a:endParaRPr dirty="0"/>
          </a:p>
        </p:txBody>
      </p:sp>
      <p:sp>
        <p:nvSpPr>
          <p:cNvPr id="1048937" name="內容版面配置區 1"/>
          <p:cNvSpPr>
            <a:spLocks noGrp="1"/>
          </p:cNvSpPr>
          <p:nvPr>
            <p:ph idx="1"/>
          </p:nvPr>
        </p:nvSpPr>
        <p:spPr/>
        <p:txBody>
          <a:bodyPr/>
          <a:lstStyle/>
          <a:p>
            <a:pPr marL="0" indent="0">
              <a:buNone/>
            </a:pPr>
            <a:endParaRPr lang="zh-HK" altLang="en-US" dirty="0"/>
          </a:p>
        </p:txBody>
      </p:sp>
      <p:pic>
        <p:nvPicPr>
          <p:cNvPr id="2097249" name="Picture 2" descr="Picture 2"/>
          <p:cNvPicPr>
            <a:picLocks noChangeAspect="1"/>
          </p:cNvPicPr>
          <p:nvPr/>
        </p:nvPicPr>
        <p:blipFill>
          <a:blip r:embed="rId3" cstate="print"/>
          <a:srcRect b="15426"/>
          <a:stretch>
            <a:fillRect/>
          </a:stretch>
        </p:blipFill>
        <p:spPr>
          <a:xfrm>
            <a:off x="2811677" y="2219966"/>
            <a:ext cx="3554501" cy="3887940"/>
          </a:xfrm>
          <a:prstGeom prst="rect">
            <a:avLst/>
          </a:prstGeom>
          <a:ln w="12700">
            <a:miter lim="400000"/>
          </a:ln>
        </p:spPr>
      </p:pic>
      <p:sp>
        <p:nvSpPr>
          <p:cNvPr id="5" name="文字方塊 4"/>
          <p:cNvSpPr txBox="1"/>
          <p:nvPr/>
        </p:nvSpPr>
        <p:spPr>
          <a:xfrm>
            <a:off x="2908366" y="3686882"/>
            <a:ext cx="3319818" cy="954107"/>
          </a:xfrm>
          <a:prstGeom prst="rect">
            <a:avLst/>
          </a:prstGeom>
          <a:solidFill>
            <a:srgbClr val="C6D9F1"/>
          </a:solidFill>
        </p:spPr>
        <p:txBody>
          <a:bodyPr wrap="square" rtlCol="0">
            <a:spAutoFit/>
          </a:bodyPr>
          <a:lstStyle/>
          <a:p>
            <a:r>
              <a:rPr lang="zh-CN" altLang="en-US" sz="2800" dirty="0">
                <a:latin typeface="SimSun" panose="02010600030101010101" pitchFamily="2" charset="-122"/>
                <a:ea typeface="SimSun" panose="02010600030101010101" pitchFamily="2" charset="-122"/>
              </a:rPr>
              <a:t>你能预</a:t>
            </a:r>
            <a:r>
              <a:rPr lang="zh-CN" altLang="en-US" sz="2800" dirty="0" smtClean="0">
                <a:latin typeface="SimSun" panose="02010600030101010101" pitchFamily="2" charset="-122"/>
                <a:ea typeface="SimSun" panose="02010600030101010101" pitchFamily="2" charset="-122"/>
              </a:rPr>
              <a:t>测</a:t>
            </a:r>
            <a:r>
              <a:rPr lang="zh-CN" altLang="en-US" sz="2800" dirty="0">
                <a:latin typeface="SimSun" panose="02010600030101010101" pitchFamily="2" charset="-122"/>
                <a:ea typeface="SimSun" panose="02010600030101010101" pitchFamily="2" charset="-122"/>
              </a:rPr>
              <a:t>的话</a:t>
            </a:r>
            <a:r>
              <a:rPr lang="zh-TW" altLang="en-US" sz="2800" dirty="0" smtClean="0">
                <a:latin typeface="SimSun" panose="02010600030101010101" pitchFamily="2" charset="-122"/>
                <a:ea typeface="SimSun" panose="02010600030101010101" pitchFamily="2" charset="-122"/>
              </a:rPr>
              <a:t>，</a:t>
            </a:r>
            <a:endParaRPr lang="en-US" altLang="zh-TW" sz="2800" dirty="0">
              <a:latin typeface="SimSun" panose="02010600030101010101" pitchFamily="2" charset="-122"/>
              <a:ea typeface="SimSun" panose="02010600030101010101" pitchFamily="2" charset="-122"/>
            </a:endParaRPr>
          </a:p>
          <a:p>
            <a:r>
              <a:rPr lang="zh-CN" altLang="en-US" sz="2800" dirty="0" smtClean="0">
                <a:latin typeface="SimSun" panose="02010600030101010101" pitchFamily="2" charset="-122"/>
                <a:ea typeface="SimSun" panose="02010600030101010101" pitchFamily="2" charset="-122"/>
              </a:rPr>
              <a:t>就能预防</a:t>
            </a:r>
            <a:endParaRPr lang="zh-HK" altLang="en-US" sz="28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008496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41" name="Speech Bubble: Rectangle 14"/>
          <p:cNvSpPr/>
          <p:nvPr/>
        </p:nvSpPr>
        <p:spPr>
          <a:xfrm>
            <a:off x="4807674" y="2676881"/>
            <a:ext cx="3311383" cy="778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3144"/>
                </a:lnTo>
                <a:lnTo>
                  <a:pt x="18000" y="13144"/>
                </a:lnTo>
                <a:lnTo>
                  <a:pt x="19797" y="21600"/>
                </a:lnTo>
                <a:lnTo>
                  <a:pt x="12600" y="13144"/>
                </a:lnTo>
                <a:lnTo>
                  <a:pt x="0" y="13144"/>
                </a:lnTo>
                <a:lnTo>
                  <a:pt x="0" y="7667"/>
                </a:lnTo>
                <a:close/>
              </a:path>
            </a:pathLst>
          </a:custGeom>
          <a:blipFill>
            <a:blip r:embed="rId3"/>
          </a:blipFill>
          <a:ln w="12700">
            <a:miter lim="400000"/>
          </a:ln>
        </p:spPr>
        <p:txBody>
          <a:bodyPr lIns="35719" tIns="35719" rIns="35719" bIns="35719" anchor="ctr"/>
          <a:lstStyle/>
          <a:p>
            <a:pPr>
              <a:defRPr>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a:latin typeface="Calibri" pitchFamily="34" charset="0"/>
              <a:ea typeface="宋体" pitchFamily="2" charset="-122"/>
              <a:cs typeface="Calibri" pitchFamily="34" charset="0"/>
            </a:endParaRPr>
          </a:p>
        </p:txBody>
      </p:sp>
      <p:sp>
        <p:nvSpPr>
          <p:cNvPr id="1048942" name="Speech Bubble: Rectangle 15"/>
          <p:cNvSpPr/>
          <p:nvPr/>
        </p:nvSpPr>
        <p:spPr>
          <a:xfrm>
            <a:off x="4677668" y="3430353"/>
            <a:ext cx="3311383" cy="778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3144"/>
                </a:lnTo>
                <a:lnTo>
                  <a:pt x="18000" y="13144"/>
                </a:lnTo>
                <a:lnTo>
                  <a:pt x="19797" y="21600"/>
                </a:lnTo>
                <a:lnTo>
                  <a:pt x="12600" y="13144"/>
                </a:lnTo>
                <a:lnTo>
                  <a:pt x="0" y="13144"/>
                </a:lnTo>
                <a:lnTo>
                  <a:pt x="0" y="7667"/>
                </a:lnTo>
                <a:close/>
              </a:path>
            </a:pathLst>
          </a:custGeom>
          <a:blipFill>
            <a:blip r:embed="rId3"/>
          </a:blipFill>
          <a:ln w="12700">
            <a:miter lim="400000"/>
          </a:ln>
        </p:spPr>
        <p:txBody>
          <a:bodyPr lIns="35719" tIns="35719" rIns="35719" bIns="35719" anchor="ctr"/>
          <a:lstStyle/>
          <a:p>
            <a:pPr>
              <a:defRPr>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a:latin typeface="Calibri" pitchFamily="34" charset="0"/>
              <a:ea typeface="宋体" pitchFamily="2" charset="-122"/>
              <a:cs typeface="Calibri" pitchFamily="34" charset="0"/>
            </a:endParaRPr>
          </a:p>
        </p:txBody>
      </p:sp>
      <p:sp>
        <p:nvSpPr>
          <p:cNvPr id="1048943" name="Speech Bubble: Rectangle 16"/>
          <p:cNvSpPr/>
          <p:nvPr/>
        </p:nvSpPr>
        <p:spPr>
          <a:xfrm>
            <a:off x="4134913" y="5257855"/>
            <a:ext cx="4796074" cy="778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3144"/>
                </a:lnTo>
                <a:lnTo>
                  <a:pt x="18000" y="13144"/>
                </a:lnTo>
                <a:lnTo>
                  <a:pt x="19797" y="21600"/>
                </a:lnTo>
                <a:lnTo>
                  <a:pt x="12600" y="13144"/>
                </a:lnTo>
                <a:lnTo>
                  <a:pt x="0" y="13144"/>
                </a:lnTo>
                <a:lnTo>
                  <a:pt x="0" y="7667"/>
                </a:lnTo>
                <a:close/>
              </a:path>
            </a:pathLst>
          </a:custGeom>
          <a:blipFill>
            <a:blip r:embed="rId3"/>
          </a:blipFill>
          <a:ln w="12700">
            <a:miter lim="400000"/>
          </a:ln>
        </p:spPr>
        <p:txBody>
          <a:bodyPr lIns="35719" tIns="35719" rIns="35719" bIns="35719" anchor="ctr"/>
          <a:lstStyle/>
          <a:p>
            <a:pPr>
              <a:defRPr>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a:latin typeface="Calibri" pitchFamily="34" charset="0"/>
              <a:ea typeface="宋体" pitchFamily="2" charset="-122"/>
              <a:cs typeface="Calibri" pitchFamily="34" charset="0"/>
            </a:endParaRPr>
          </a:p>
        </p:txBody>
      </p:sp>
      <p:sp>
        <p:nvSpPr>
          <p:cNvPr id="1048944" name="Speech Bubble: Rectangle 13"/>
          <p:cNvSpPr/>
          <p:nvPr/>
        </p:nvSpPr>
        <p:spPr>
          <a:xfrm>
            <a:off x="221078" y="4713129"/>
            <a:ext cx="8176504" cy="731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3984"/>
                </a:lnTo>
                <a:lnTo>
                  <a:pt x="9000" y="13984"/>
                </a:lnTo>
                <a:lnTo>
                  <a:pt x="2945" y="21600"/>
                </a:lnTo>
                <a:lnTo>
                  <a:pt x="3600" y="13984"/>
                </a:lnTo>
                <a:lnTo>
                  <a:pt x="0" y="13984"/>
                </a:lnTo>
                <a:lnTo>
                  <a:pt x="0" y="8157"/>
                </a:lnTo>
                <a:close/>
              </a:path>
            </a:pathLst>
          </a:custGeom>
          <a:blipFill>
            <a:blip r:embed="rId3"/>
          </a:blipFill>
          <a:ln w="12700">
            <a:miter lim="400000"/>
          </a:ln>
        </p:spPr>
        <p:txBody>
          <a:bodyPr lIns="35719" tIns="35719" rIns="35719" bIns="35719" anchor="ctr"/>
          <a:lstStyle/>
          <a:p>
            <a:pPr>
              <a:defRPr>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a:latin typeface="Calibri" pitchFamily="34" charset="0"/>
              <a:ea typeface="宋体" pitchFamily="2" charset="-122"/>
              <a:cs typeface="Calibri" pitchFamily="34" charset="0"/>
            </a:endParaRPr>
          </a:p>
        </p:txBody>
      </p:sp>
      <p:sp>
        <p:nvSpPr>
          <p:cNvPr id="1048945" name="Speech Bubble: Rectangle 12"/>
          <p:cNvSpPr/>
          <p:nvPr/>
        </p:nvSpPr>
        <p:spPr>
          <a:xfrm>
            <a:off x="193374" y="3996776"/>
            <a:ext cx="8176504" cy="7315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3984"/>
                </a:lnTo>
                <a:lnTo>
                  <a:pt x="9000" y="13984"/>
                </a:lnTo>
                <a:lnTo>
                  <a:pt x="2945" y="21600"/>
                </a:lnTo>
                <a:lnTo>
                  <a:pt x="3600" y="13984"/>
                </a:lnTo>
                <a:lnTo>
                  <a:pt x="0" y="13984"/>
                </a:lnTo>
                <a:lnTo>
                  <a:pt x="0" y="8157"/>
                </a:lnTo>
                <a:close/>
              </a:path>
            </a:pathLst>
          </a:custGeom>
          <a:blipFill>
            <a:blip r:embed="rId3"/>
          </a:blipFill>
          <a:ln w="12700">
            <a:miter lim="400000"/>
          </a:ln>
        </p:spPr>
        <p:txBody>
          <a:bodyPr lIns="35719" tIns="35719" rIns="35719" bIns="35719" anchor="ctr"/>
          <a:lstStyle/>
          <a:p>
            <a:pPr>
              <a:defRPr>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a:latin typeface="Calibri" pitchFamily="34" charset="0"/>
              <a:ea typeface="宋体" pitchFamily="2" charset="-122"/>
              <a:cs typeface="Calibri" pitchFamily="34" charset="0"/>
            </a:endParaRPr>
          </a:p>
        </p:txBody>
      </p:sp>
      <p:sp>
        <p:nvSpPr>
          <p:cNvPr id="1048946" name="Speech Bubble: Rectangle 11"/>
          <p:cNvSpPr/>
          <p:nvPr/>
        </p:nvSpPr>
        <p:spPr>
          <a:xfrm>
            <a:off x="823530" y="2813924"/>
            <a:ext cx="3311383" cy="731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3984"/>
                </a:lnTo>
                <a:lnTo>
                  <a:pt x="9000" y="13984"/>
                </a:lnTo>
                <a:lnTo>
                  <a:pt x="2945" y="21600"/>
                </a:lnTo>
                <a:lnTo>
                  <a:pt x="3600" y="13984"/>
                </a:lnTo>
                <a:lnTo>
                  <a:pt x="0" y="13984"/>
                </a:lnTo>
                <a:lnTo>
                  <a:pt x="0" y="8157"/>
                </a:lnTo>
                <a:close/>
              </a:path>
            </a:pathLst>
          </a:custGeom>
          <a:blipFill>
            <a:blip r:embed="rId3"/>
          </a:blipFill>
          <a:ln w="12700">
            <a:miter lim="400000"/>
          </a:ln>
        </p:spPr>
        <p:txBody>
          <a:bodyPr lIns="35719" tIns="35719" rIns="35719" bIns="35719" anchor="ctr"/>
          <a:lstStyle/>
          <a:p>
            <a:pPr>
              <a:defRPr>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a:latin typeface="Calibri" pitchFamily="34" charset="0"/>
              <a:ea typeface="宋体" pitchFamily="2" charset="-122"/>
              <a:cs typeface="Calibri" pitchFamily="34" charset="0"/>
            </a:endParaRPr>
          </a:p>
        </p:txBody>
      </p:sp>
      <p:sp>
        <p:nvSpPr>
          <p:cNvPr id="1048947" name="Speech Bubble: Rectangle 1"/>
          <p:cNvSpPr/>
          <p:nvPr/>
        </p:nvSpPr>
        <p:spPr>
          <a:xfrm>
            <a:off x="455901" y="2063080"/>
            <a:ext cx="3311383" cy="7315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3984"/>
                </a:lnTo>
                <a:lnTo>
                  <a:pt x="9000" y="13984"/>
                </a:lnTo>
                <a:lnTo>
                  <a:pt x="2945" y="21600"/>
                </a:lnTo>
                <a:lnTo>
                  <a:pt x="3600" y="13984"/>
                </a:lnTo>
                <a:lnTo>
                  <a:pt x="0" y="13984"/>
                </a:lnTo>
                <a:lnTo>
                  <a:pt x="0" y="8157"/>
                </a:lnTo>
                <a:close/>
              </a:path>
            </a:pathLst>
          </a:custGeom>
          <a:blipFill>
            <a:blip r:embed="rId3"/>
          </a:blipFill>
          <a:ln w="12700">
            <a:miter lim="400000"/>
          </a:ln>
        </p:spPr>
        <p:txBody>
          <a:bodyPr lIns="35719" tIns="35719" rIns="35719" bIns="35719" anchor="ctr"/>
          <a:lstStyle/>
          <a:p>
            <a:pPr>
              <a:defRPr>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a:latin typeface="Calibri" pitchFamily="34" charset="0"/>
              <a:ea typeface="宋体" pitchFamily="2" charset="-122"/>
              <a:cs typeface="Calibri" pitchFamily="34" charset="0"/>
            </a:endParaRPr>
          </a:p>
        </p:txBody>
      </p:sp>
      <p:sp>
        <p:nvSpPr>
          <p:cNvPr id="1048948" name="Red flags"/>
          <p:cNvSpPr>
            <a:spLocks noGrp="1"/>
          </p:cNvSpPr>
          <p:nvPr>
            <p:ph type="title"/>
          </p:nvPr>
        </p:nvSpPr>
        <p:spPr>
          <a:prstGeom prst="rect">
            <a:avLst/>
          </a:prstGeom>
        </p:spPr>
        <p:txBody>
          <a:bodyPr/>
          <a:lstStyle>
            <a:lvl1pPr>
              <a:defRPr>
                <a:solidFill>
                  <a:srgbClr val="FF0000"/>
                </a:solidFill>
              </a:defRPr>
            </a:lvl1pPr>
          </a:lstStyle>
          <a:p>
            <a:r>
              <a:rPr lang="zh-CN" altLang="en-US" dirty="0" smtClean="0">
                <a:latin typeface="Calibri" pitchFamily="34" charset="0"/>
                <a:ea typeface="宋体" pitchFamily="2" charset="-122"/>
                <a:cs typeface="Calibri" pitchFamily="34" charset="0"/>
              </a:rPr>
              <a:t>注意危险信号！</a:t>
            </a:r>
            <a:endParaRPr dirty="0">
              <a:latin typeface="Calibri" pitchFamily="34" charset="0"/>
              <a:ea typeface="宋体" pitchFamily="2" charset="-122"/>
              <a:cs typeface="Calibri" pitchFamily="34" charset="0"/>
            </a:endParaRPr>
          </a:p>
        </p:txBody>
      </p:sp>
      <p:sp>
        <p:nvSpPr>
          <p:cNvPr id="1048949" name="內容版面配置區 1"/>
          <p:cNvSpPr>
            <a:spLocks noGrp="1"/>
          </p:cNvSpPr>
          <p:nvPr>
            <p:ph idx="1"/>
          </p:nvPr>
        </p:nvSpPr>
        <p:spPr/>
        <p:txBody>
          <a:bodyPr/>
          <a:lstStyle/>
          <a:p>
            <a:endParaRPr lang="zh-HK" altLang="en-US">
              <a:latin typeface="Calibri" pitchFamily="34" charset="0"/>
              <a:ea typeface="宋体" pitchFamily="2" charset="-122"/>
              <a:cs typeface="Calibri" pitchFamily="34" charset="0"/>
            </a:endParaRPr>
          </a:p>
        </p:txBody>
      </p:sp>
      <p:sp>
        <p:nvSpPr>
          <p:cNvPr id="1048950" name="Extracted from Garner et al 1982.…"/>
          <p:cNvSpPr/>
          <p:nvPr/>
        </p:nvSpPr>
        <p:spPr>
          <a:xfrm>
            <a:off x="1016618" y="6001828"/>
            <a:ext cx="7096084" cy="591380"/>
          </a:xfrm>
          <a:prstGeom prst="rect">
            <a:avLst/>
          </a:prstGeom>
          <a:ln w="12700">
            <a:miter lim="400000"/>
          </a:ln>
        </p:spPr>
        <p:txBody>
          <a:bodyPr lIns="35719" tIns="35719" rIns="35719" bIns="35719" anchor="ctr">
            <a:spAutoFit/>
          </a:bodyPr>
          <a:lstStyle/>
          <a:p>
            <a:pPr algn="l">
              <a:defRPr sz="2400">
                <a:solidFill>
                  <a:srgbClr val="006288"/>
                </a:solidFill>
                <a:latin typeface="Georgia"/>
                <a:ea typeface="Georgia"/>
                <a:cs typeface="Georgia"/>
                <a:sym typeface="Georgia"/>
              </a:defRPr>
            </a:pPr>
            <a:r>
              <a:rPr lang="zh-CN" altLang="en-US" sz="1687" dirty="0" smtClean="0">
                <a:latin typeface="Calibri" pitchFamily="34" charset="0"/>
                <a:ea typeface="宋体" pitchFamily="2" charset="-122"/>
                <a:cs typeface="Calibri" pitchFamily="34" charset="0"/>
              </a:rPr>
              <a:t>节选自</a:t>
            </a:r>
            <a:r>
              <a:rPr sz="1687" dirty="0" smtClean="0">
                <a:latin typeface="Calibri" pitchFamily="34" charset="0"/>
                <a:ea typeface="宋体" pitchFamily="2" charset="-122"/>
                <a:cs typeface="Calibri" pitchFamily="34" charset="0"/>
              </a:rPr>
              <a:t>Garner </a:t>
            </a:r>
            <a:r>
              <a:rPr lang="zh-CN" altLang="en-US" sz="1687" dirty="0" smtClean="0">
                <a:latin typeface="Calibri" pitchFamily="34" charset="0"/>
                <a:ea typeface="宋体" pitchFamily="2" charset="-122"/>
                <a:cs typeface="Calibri" pitchFamily="34" charset="0"/>
              </a:rPr>
              <a:t>等人</a:t>
            </a:r>
            <a:r>
              <a:rPr sz="1687" dirty="0" smtClean="0">
                <a:latin typeface="Calibri" pitchFamily="34" charset="0"/>
                <a:ea typeface="宋体" pitchFamily="2" charset="-122"/>
                <a:cs typeface="Calibri" pitchFamily="34" charset="0"/>
              </a:rPr>
              <a:t>1982</a:t>
            </a:r>
            <a:r>
              <a:rPr lang="zh-CN" altLang="en-US" sz="1687" dirty="0">
                <a:latin typeface="Calibri" pitchFamily="34" charset="0"/>
                <a:ea typeface="宋体" pitchFamily="2" charset="-122"/>
                <a:cs typeface="Calibri" pitchFamily="34" charset="0"/>
              </a:rPr>
              <a:t>。</a:t>
            </a:r>
            <a:r>
              <a:rPr sz="1687" dirty="0" smtClean="0">
                <a:latin typeface="Calibri" pitchFamily="34" charset="0"/>
                <a:ea typeface="宋体" pitchFamily="2" charset="-122"/>
                <a:cs typeface="Calibri" pitchFamily="34" charset="0"/>
              </a:rPr>
              <a:t> </a:t>
            </a:r>
            <a:endParaRPr sz="1687" dirty="0">
              <a:latin typeface="Calibri" pitchFamily="34" charset="0"/>
              <a:ea typeface="宋体" pitchFamily="2" charset="-122"/>
              <a:cs typeface="Calibri" pitchFamily="34" charset="0"/>
            </a:endParaRPr>
          </a:p>
          <a:p>
            <a:pPr algn="l">
              <a:defRPr sz="2400">
                <a:solidFill>
                  <a:srgbClr val="006288"/>
                </a:solidFill>
                <a:latin typeface="Georgia"/>
                <a:ea typeface="Georgia"/>
                <a:cs typeface="Georgia"/>
                <a:sym typeface="Georgia"/>
              </a:defRPr>
            </a:pPr>
            <a:r>
              <a:rPr lang="zh-CN" altLang="en-US" sz="1687" dirty="0" smtClean="0">
                <a:latin typeface="Calibri" pitchFamily="34" charset="0"/>
                <a:ea typeface="宋体" pitchFamily="2" charset="-122"/>
                <a:cs typeface="Calibri" pitchFamily="34" charset="0"/>
              </a:rPr>
              <a:t>参见 </a:t>
            </a:r>
            <a:r>
              <a:rPr sz="1687" dirty="0" smtClean="0">
                <a:latin typeface="Calibri" pitchFamily="34" charset="0"/>
                <a:ea typeface="宋体" pitchFamily="2" charset="-122"/>
                <a:cs typeface="Calibri" pitchFamily="34" charset="0"/>
              </a:rPr>
              <a:t>https</a:t>
            </a:r>
            <a:r>
              <a:rPr sz="1687" dirty="0">
                <a:latin typeface="Calibri" pitchFamily="34" charset="0"/>
                <a:ea typeface="宋体" pitchFamily="2" charset="-122"/>
                <a:cs typeface="Calibri" pitchFamily="34" charset="0"/>
              </a:rPr>
              <a:t>://psychology-tools.com/eat-26/</a:t>
            </a:r>
          </a:p>
        </p:txBody>
      </p:sp>
      <p:sp>
        <p:nvSpPr>
          <p:cNvPr id="1048951" name="I avoid eating when I am hungry"/>
          <p:cNvSpPr/>
          <p:nvPr/>
        </p:nvSpPr>
        <p:spPr>
          <a:xfrm>
            <a:off x="975846" y="2906729"/>
            <a:ext cx="3333487" cy="331758"/>
          </a:xfrm>
          <a:prstGeom prst="rect">
            <a:avLst/>
          </a:prstGeom>
          <a:ln w="12700">
            <a:miter lim="400000"/>
          </a:ln>
        </p:spPr>
        <p:txBody>
          <a:bodyPr lIns="35719" tIns="35719" rIns="35719" bIns="35719" anchor="ctr">
            <a:spAutoFit/>
          </a:bodyPr>
          <a:lstStyle>
            <a:lvl1pPr defTabSz="457200">
              <a:defRPr sz="2400"/>
            </a:lvl1pPr>
          </a:lstStyle>
          <a:p>
            <a:r>
              <a:rPr lang="zh-CN" altLang="en-US" sz="1687" dirty="0" smtClean="0">
                <a:latin typeface="Calibri" pitchFamily="34" charset="0"/>
                <a:ea typeface="宋体" pitchFamily="2" charset="-122"/>
                <a:cs typeface="Calibri" pitchFamily="34" charset="0"/>
              </a:rPr>
              <a:t>饥饿的时候我也避免进食</a:t>
            </a:r>
            <a:endParaRPr sz="1687" dirty="0">
              <a:latin typeface="Calibri" pitchFamily="34" charset="0"/>
              <a:ea typeface="宋体" pitchFamily="2" charset="-122"/>
              <a:cs typeface="Calibri" pitchFamily="34" charset="0"/>
            </a:endParaRPr>
          </a:p>
        </p:txBody>
      </p:sp>
      <p:sp>
        <p:nvSpPr>
          <p:cNvPr id="1048952" name="I cut my food into small pieces"/>
          <p:cNvSpPr/>
          <p:nvPr/>
        </p:nvSpPr>
        <p:spPr>
          <a:xfrm>
            <a:off x="4817717" y="3561701"/>
            <a:ext cx="2236190" cy="331758"/>
          </a:xfrm>
          <a:prstGeom prst="rect">
            <a:avLst/>
          </a:prstGeom>
          <a:ln w="12700">
            <a:miter lim="400000"/>
          </a:ln>
        </p:spPr>
        <p:txBody>
          <a:bodyPr wrap="none" lIns="35719" tIns="35719" rIns="35719" bIns="35719" anchor="ctr">
            <a:spAutoFit/>
          </a:bodyPr>
          <a:lstStyle>
            <a:lvl1pPr defTabSz="457200">
              <a:defRPr sz="2400"/>
            </a:lvl1pPr>
          </a:lstStyle>
          <a:p>
            <a:r>
              <a:rPr lang="zh-CN" altLang="en-US" sz="1687" dirty="0" smtClean="0">
                <a:latin typeface="Calibri" pitchFamily="34" charset="0"/>
                <a:ea typeface="宋体" pitchFamily="2" charset="-122"/>
                <a:cs typeface="Calibri" pitchFamily="34" charset="0"/>
              </a:rPr>
              <a:t>我将我的食物切成小块</a:t>
            </a:r>
            <a:endParaRPr sz="1687" dirty="0">
              <a:latin typeface="Calibri" pitchFamily="34" charset="0"/>
              <a:ea typeface="宋体" pitchFamily="2" charset="-122"/>
              <a:cs typeface="Calibri" pitchFamily="34" charset="0"/>
            </a:endParaRPr>
          </a:p>
        </p:txBody>
      </p:sp>
      <p:sp>
        <p:nvSpPr>
          <p:cNvPr id="1048953" name="I particularly avoid food with a high carbohydrate content (i.e. bread, rice, potatoes, etc.)"/>
          <p:cNvSpPr/>
          <p:nvPr/>
        </p:nvSpPr>
        <p:spPr>
          <a:xfrm>
            <a:off x="237324" y="4698641"/>
            <a:ext cx="6347893" cy="331758"/>
          </a:xfrm>
          <a:prstGeom prst="rect">
            <a:avLst/>
          </a:prstGeom>
          <a:ln w="12700">
            <a:miter lim="400000"/>
          </a:ln>
        </p:spPr>
        <p:txBody>
          <a:bodyPr wrap="none" lIns="35719" tIns="35719" rIns="35719" bIns="35719" anchor="ctr">
            <a:spAutoFit/>
          </a:bodyPr>
          <a:lstStyle>
            <a:lvl1pPr defTabSz="457200">
              <a:defRPr sz="2400"/>
            </a:lvl1pPr>
          </a:lstStyle>
          <a:p>
            <a:r>
              <a:rPr lang="zh-CN" altLang="en-US" sz="1687" dirty="0" smtClean="0">
                <a:latin typeface="Calibri" pitchFamily="34" charset="0"/>
                <a:ea typeface="宋体" pitchFamily="2" charset="-122"/>
                <a:cs typeface="Calibri" pitchFamily="34" charset="0"/>
              </a:rPr>
              <a:t>我尤其避免吃高碳水化合物含量的食物（</a:t>
            </a:r>
            <a:r>
              <a:rPr lang="zh-CN" altLang="en-US" sz="1687" dirty="0">
                <a:latin typeface="Calibri" pitchFamily="34" charset="0"/>
                <a:ea typeface="宋体" pitchFamily="2" charset="-122"/>
                <a:cs typeface="Calibri" pitchFamily="34" charset="0"/>
              </a:rPr>
              <a:t>即</a:t>
            </a:r>
            <a:r>
              <a:rPr lang="zh-CN" altLang="en-US" sz="1687" dirty="0" smtClean="0">
                <a:latin typeface="Calibri" pitchFamily="34" charset="0"/>
                <a:ea typeface="宋体" pitchFamily="2" charset="-122"/>
                <a:cs typeface="Calibri" pitchFamily="34" charset="0"/>
              </a:rPr>
              <a:t>面包、米饭、土豆等）</a:t>
            </a:r>
            <a:endParaRPr sz="1687" dirty="0">
              <a:latin typeface="Calibri" pitchFamily="34" charset="0"/>
              <a:ea typeface="宋体" pitchFamily="2" charset="-122"/>
              <a:cs typeface="Calibri" pitchFamily="34" charset="0"/>
            </a:endParaRPr>
          </a:p>
        </p:txBody>
      </p:sp>
      <p:sp>
        <p:nvSpPr>
          <p:cNvPr id="1048954" name="I vomit after I have eaten."/>
          <p:cNvSpPr/>
          <p:nvPr/>
        </p:nvSpPr>
        <p:spPr>
          <a:xfrm>
            <a:off x="5113009" y="2780702"/>
            <a:ext cx="2999693" cy="331758"/>
          </a:xfrm>
          <a:prstGeom prst="rect">
            <a:avLst/>
          </a:prstGeom>
          <a:ln w="12700">
            <a:miter lim="400000"/>
          </a:ln>
        </p:spPr>
        <p:txBody>
          <a:bodyPr lIns="35719" tIns="35719" rIns="35719" bIns="35719" anchor="ctr">
            <a:spAutoFit/>
          </a:bodyPr>
          <a:lstStyle>
            <a:lvl1pPr defTabSz="457200">
              <a:defRPr sz="2400"/>
            </a:lvl1pPr>
          </a:lstStyle>
          <a:p>
            <a:r>
              <a:rPr lang="zh-CN" altLang="en-US" sz="1687" dirty="0" smtClean="0">
                <a:latin typeface="Calibri" pitchFamily="34" charset="0"/>
                <a:ea typeface="宋体" pitchFamily="2" charset="-122"/>
                <a:cs typeface="Calibri" pitchFamily="34" charset="0"/>
              </a:rPr>
              <a:t>进食后我会呕吐</a:t>
            </a:r>
            <a:endParaRPr sz="1687" dirty="0">
              <a:latin typeface="Calibri" pitchFamily="34" charset="0"/>
              <a:ea typeface="宋体" pitchFamily="2" charset="-122"/>
              <a:cs typeface="Calibri" pitchFamily="34" charset="0"/>
            </a:endParaRPr>
          </a:p>
        </p:txBody>
      </p:sp>
      <p:sp>
        <p:nvSpPr>
          <p:cNvPr id="1048955" name="I engage in dieting behavior"/>
          <p:cNvSpPr/>
          <p:nvPr/>
        </p:nvSpPr>
        <p:spPr>
          <a:xfrm>
            <a:off x="312813" y="2134001"/>
            <a:ext cx="3597557" cy="331758"/>
          </a:xfrm>
          <a:prstGeom prst="rect">
            <a:avLst/>
          </a:prstGeom>
          <a:ln w="12700">
            <a:miter lim="400000"/>
          </a:ln>
        </p:spPr>
        <p:txBody>
          <a:bodyPr lIns="35719" tIns="35719" rIns="35719" bIns="35719" anchor="ctr">
            <a:spAutoFit/>
          </a:bodyPr>
          <a:lstStyle>
            <a:lvl1pPr defTabSz="457200">
              <a:defRPr sz="2400"/>
            </a:lvl1pPr>
          </a:lstStyle>
          <a:p>
            <a:r>
              <a:rPr lang="zh-CN" altLang="en-US" sz="1687" dirty="0" smtClean="0">
                <a:latin typeface="Calibri" pitchFamily="34" charset="0"/>
                <a:ea typeface="宋体" pitchFamily="2" charset="-122"/>
                <a:cs typeface="Calibri" pitchFamily="34" charset="0"/>
              </a:rPr>
              <a:t>我有节食行为</a:t>
            </a:r>
            <a:endParaRPr sz="1687" dirty="0">
              <a:latin typeface="Calibri" pitchFamily="34" charset="0"/>
              <a:ea typeface="宋体" pitchFamily="2" charset="-122"/>
              <a:cs typeface="Calibri" pitchFamily="34" charset="0"/>
            </a:endParaRPr>
          </a:p>
        </p:txBody>
      </p:sp>
      <p:sp>
        <p:nvSpPr>
          <p:cNvPr id="1048956" name="Ever used laxatives, diet pills or diuretics (water pills) to control your weight or shape?"/>
          <p:cNvSpPr/>
          <p:nvPr/>
        </p:nvSpPr>
        <p:spPr>
          <a:xfrm>
            <a:off x="231114" y="4060283"/>
            <a:ext cx="6122638" cy="331758"/>
          </a:xfrm>
          <a:prstGeom prst="rect">
            <a:avLst/>
          </a:prstGeom>
          <a:ln w="12700">
            <a:miter lim="400000"/>
          </a:ln>
        </p:spPr>
        <p:txBody>
          <a:bodyPr wrap="none" lIns="35719" tIns="35719" rIns="35719" bIns="35719" anchor="ctr">
            <a:spAutoFit/>
          </a:bodyPr>
          <a:lstStyle>
            <a:lvl1pPr defTabSz="457200">
              <a:defRPr sz="2400"/>
            </a:lvl1pPr>
          </a:lstStyle>
          <a:p>
            <a:r>
              <a:rPr sz="1687" dirty="0" smtClean="0">
                <a:latin typeface="Calibri" pitchFamily="34" charset="0"/>
                <a:ea typeface="宋体" pitchFamily="2" charset="-122"/>
                <a:cs typeface="Calibri" pitchFamily="34" charset="0"/>
              </a:rPr>
              <a:t>I</a:t>
            </a:r>
            <a:r>
              <a:rPr lang="zh-CN" altLang="en-US" sz="1687" dirty="0" smtClean="0">
                <a:latin typeface="Calibri" pitchFamily="34" charset="0"/>
                <a:ea typeface="宋体" pitchFamily="2" charset="-122"/>
                <a:cs typeface="Calibri" pitchFamily="34" charset="0"/>
              </a:rPr>
              <a:t>我正在使用泻药、减肥药或利尿剂（水丸）来控制体重或体型</a:t>
            </a:r>
            <a:endParaRPr sz="1687" dirty="0">
              <a:latin typeface="Calibri" pitchFamily="34" charset="0"/>
              <a:ea typeface="宋体" pitchFamily="2" charset="-122"/>
              <a:cs typeface="Calibri" pitchFamily="34" charset="0"/>
            </a:endParaRPr>
          </a:p>
        </p:txBody>
      </p:sp>
      <p:sp>
        <p:nvSpPr>
          <p:cNvPr id="1048957" name="Lost 20 pounds or more in the past 6 months?"/>
          <p:cNvSpPr/>
          <p:nvPr/>
        </p:nvSpPr>
        <p:spPr>
          <a:xfrm>
            <a:off x="4386685" y="5257887"/>
            <a:ext cx="2774799" cy="331758"/>
          </a:xfrm>
          <a:prstGeom prst="rect">
            <a:avLst/>
          </a:prstGeom>
          <a:ln w="12700">
            <a:miter lim="400000"/>
          </a:ln>
        </p:spPr>
        <p:txBody>
          <a:bodyPr wrap="none" lIns="35719" tIns="35719" rIns="35719" bIns="35719" anchor="ctr">
            <a:spAutoFit/>
          </a:bodyPr>
          <a:lstStyle>
            <a:lvl1pPr defTabSz="457200">
              <a:defRPr sz="2400"/>
            </a:lvl1pPr>
          </a:lstStyle>
          <a:p>
            <a:r>
              <a:rPr lang="zh-CN" altLang="en-US" sz="1687" dirty="0" smtClean="0">
                <a:latin typeface="Calibri" pitchFamily="34" charset="0"/>
                <a:ea typeface="宋体" pitchFamily="2" charset="-122"/>
                <a:cs typeface="Calibri" pitchFamily="34" charset="0"/>
              </a:rPr>
              <a:t>在过去</a:t>
            </a:r>
            <a:r>
              <a:rPr lang="en-US" altLang="zh-CN" sz="1687" dirty="0" smtClean="0">
                <a:latin typeface="Calibri" pitchFamily="34" charset="0"/>
                <a:ea typeface="宋体" pitchFamily="2" charset="-122"/>
                <a:cs typeface="Calibri" pitchFamily="34" charset="0"/>
              </a:rPr>
              <a:t>6</a:t>
            </a:r>
            <a:r>
              <a:rPr lang="zh-CN" altLang="en-US" sz="1687" dirty="0" smtClean="0">
                <a:latin typeface="Calibri" pitchFamily="34" charset="0"/>
                <a:ea typeface="宋体" pitchFamily="2" charset="-122"/>
                <a:cs typeface="Calibri" pitchFamily="34" charset="0"/>
              </a:rPr>
              <a:t>个月减重</a:t>
            </a:r>
            <a:r>
              <a:rPr lang="en-US" altLang="zh-CN" sz="1687" dirty="0" smtClean="0">
                <a:latin typeface="Calibri" pitchFamily="34" charset="0"/>
                <a:ea typeface="宋体" pitchFamily="2" charset="-122"/>
                <a:cs typeface="Calibri" pitchFamily="34" charset="0"/>
              </a:rPr>
              <a:t>20</a:t>
            </a:r>
            <a:r>
              <a:rPr lang="zh-CN" altLang="en-US" sz="1687" dirty="0" smtClean="0">
                <a:latin typeface="Calibri" pitchFamily="34" charset="0"/>
                <a:ea typeface="宋体" pitchFamily="2" charset="-122"/>
                <a:cs typeface="Calibri" pitchFamily="34" charset="0"/>
              </a:rPr>
              <a:t>磅或更多</a:t>
            </a:r>
            <a:endParaRPr sz="1687" dirty="0">
              <a:latin typeface="Calibri" pitchFamily="34" charset="0"/>
              <a:ea typeface="宋体" pitchFamily="2" charset="-122"/>
              <a:cs typeface="Calibri" pitchFamily="34" charset="0"/>
            </a:endParaRPr>
          </a:p>
        </p:txBody>
      </p:sp>
      <p:sp>
        <p:nvSpPr>
          <p:cNvPr id="1048958" name="TextBox 1"/>
          <p:cNvSpPr/>
          <p:nvPr/>
        </p:nvSpPr>
        <p:spPr>
          <a:xfrm>
            <a:off x="892969" y="5490246"/>
            <a:ext cx="2714625" cy="331758"/>
          </a:xfrm>
          <a:prstGeom prst="rect">
            <a:avLst/>
          </a:prstGeom>
          <a:ln w="12700">
            <a:miter lim="400000"/>
          </a:ln>
        </p:spPr>
        <p:txBody>
          <a:bodyPr lIns="35719" tIns="35719" rIns="35719" bIns="35719" anchor="ctr">
            <a:spAutoFit/>
          </a:bodyPr>
          <a:lstStyle>
            <a:lvl1pPr>
              <a:defRPr sz="2400">
                <a:latin typeface="Marker Felt"/>
                <a:ea typeface="Marker Felt"/>
                <a:cs typeface="Marker Felt"/>
                <a:sym typeface="Marker Felt"/>
              </a:defRPr>
            </a:lvl1pPr>
          </a:lstStyle>
          <a:p>
            <a:r>
              <a:rPr lang="en-US" altLang="zh-CN" sz="1687" dirty="0" smtClean="0">
                <a:latin typeface="Calibri" pitchFamily="34" charset="0"/>
                <a:ea typeface="宋体" pitchFamily="2" charset="-122"/>
                <a:cs typeface="Calibri" pitchFamily="34" charset="0"/>
              </a:rPr>
              <a:t>……</a:t>
            </a:r>
            <a:r>
              <a:rPr lang="zh-CN" altLang="en-US" sz="1687" dirty="0" smtClean="0">
                <a:latin typeface="Calibri" pitchFamily="34" charset="0"/>
                <a:ea typeface="宋体" pitchFamily="2" charset="-122"/>
                <a:cs typeface="Calibri" pitchFamily="34" charset="0"/>
              </a:rPr>
              <a:t>以及其他体征和行为</a:t>
            </a:r>
            <a:endParaRPr sz="1687" dirty="0">
              <a:latin typeface="Calibri" pitchFamily="34" charset="0"/>
              <a:ea typeface="宋体" pitchFamily="2" charset="-122"/>
              <a:cs typeface="Calibri" pitchFamily="34" charset="0"/>
            </a:endParaRPr>
          </a:p>
        </p:txBody>
      </p:sp>
    </p:spTree>
    <p:extLst>
      <p:ext uri="{BB962C8B-B14F-4D97-AF65-F5344CB8AC3E}">
        <p14:creationId xmlns:p14="http://schemas.microsoft.com/office/powerpoint/2010/main" val="5850225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62" name="Encounter a suspected Ed/DE student"/>
          <p:cNvSpPr>
            <a:spLocks noGrp="1"/>
          </p:cNvSpPr>
          <p:nvPr>
            <p:ph type="title"/>
          </p:nvPr>
        </p:nvSpPr>
        <p:spPr>
          <a:xfrm>
            <a:off x="472960" y="658868"/>
            <a:ext cx="8686800" cy="1143000"/>
          </a:xfrm>
          <a:prstGeom prst="rect">
            <a:avLst/>
          </a:prstGeom>
        </p:spPr>
        <p:txBody>
          <a:bodyPr/>
          <a:lstStyle/>
          <a:p>
            <a:r>
              <a:rPr lang="zh-CN" altLang="en-US" sz="3600" dirty="0" smtClean="0">
                <a:latin typeface="Calibri" pitchFamily="34" charset="0"/>
                <a:ea typeface="宋体" pitchFamily="2" charset="-122"/>
                <a:cs typeface="Calibri" pitchFamily="34" charset="0"/>
              </a:rPr>
              <a:t>面对一名疑似进食障碍</a:t>
            </a:r>
            <a:r>
              <a:rPr lang="en-US" altLang="zh-CN" sz="3600" dirty="0" smtClean="0">
                <a:latin typeface="Calibri" pitchFamily="34" charset="0"/>
                <a:ea typeface="宋体" pitchFamily="2" charset="-122"/>
                <a:cs typeface="Calibri" pitchFamily="34" charset="0"/>
              </a:rPr>
              <a:t>/</a:t>
            </a:r>
            <a:r>
              <a:rPr lang="zh-CN" altLang="en-US" sz="3600" dirty="0" smtClean="0">
                <a:latin typeface="Calibri" pitchFamily="34" charset="0"/>
                <a:ea typeface="宋体" pitchFamily="2" charset="-122"/>
                <a:cs typeface="Calibri" pitchFamily="34" charset="0"/>
              </a:rPr>
              <a:t>饮食失调的运动员</a:t>
            </a:r>
            <a:endParaRPr sz="3600" dirty="0">
              <a:latin typeface="Calibri" pitchFamily="34" charset="0"/>
              <a:ea typeface="宋体" pitchFamily="2" charset="-122"/>
              <a:cs typeface="Calibri" pitchFamily="34" charset="0"/>
            </a:endParaRPr>
          </a:p>
        </p:txBody>
      </p:sp>
      <p:sp>
        <p:nvSpPr>
          <p:cNvPr id="1048963" name="內容版面配置區 1"/>
          <p:cNvSpPr>
            <a:spLocks noGrp="1"/>
          </p:cNvSpPr>
          <p:nvPr>
            <p:ph idx="1"/>
          </p:nvPr>
        </p:nvSpPr>
        <p:spPr/>
        <p:txBody>
          <a:bodyPr/>
          <a:lstStyle/>
          <a:p>
            <a:endParaRPr lang="zh-HK" altLang="en-US">
              <a:latin typeface="Calibri" pitchFamily="34" charset="0"/>
              <a:ea typeface="宋体" pitchFamily="2" charset="-122"/>
              <a:cs typeface="Calibri" pitchFamily="34" charset="0"/>
            </a:endParaRPr>
          </a:p>
        </p:txBody>
      </p:sp>
      <p:sp>
        <p:nvSpPr>
          <p:cNvPr id="1048964" name="https://m.youtube.com/watch?v=98JsXo5qa1c">
            <a:hlinkClick r:id="" action="ppaction://hlinkshowjump?jump=nextslide"/>
          </p:cNvPr>
          <p:cNvSpPr/>
          <p:nvPr/>
        </p:nvSpPr>
        <p:spPr>
          <a:xfrm>
            <a:off x="1099623" y="5854846"/>
            <a:ext cx="4450385" cy="349135"/>
          </a:xfrm>
          <a:prstGeom prst="rect">
            <a:avLst/>
          </a:prstGeom>
          <a:ln w="12700">
            <a:miter lim="400000"/>
          </a:ln>
        </p:spPr>
        <p:txBody>
          <a:bodyPr wrap="none" lIns="35719" tIns="35719" rIns="35719" bIns="35719" anchor="ctr">
            <a:spAutoFit/>
          </a:bodyPr>
          <a:lstStyle>
            <a:lvl1pPr>
              <a:defRPr>
                <a:solidFill>
                  <a:srgbClr val="006288"/>
                </a:solidFill>
                <a:latin typeface="Georgia"/>
                <a:ea typeface="Georgia"/>
                <a:cs typeface="Georgia"/>
                <a:sym typeface="Georgia"/>
              </a:defRPr>
            </a:lvl1pPr>
          </a:lstStyle>
          <a:p>
            <a:r>
              <a:rPr>
                <a:latin typeface="Calibri" pitchFamily="34" charset="0"/>
                <a:ea typeface="宋体" pitchFamily="2" charset="-122"/>
                <a:cs typeface="Calibri" pitchFamily="34" charset="0"/>
              </a:rPr>
              <a:t>https://m.youtube.com/watch?v=98JsXo5qa1c</a:t>
            </a:r>
          </a:p>
        </p:txBody>
      </p:sp>
      <p:pic>
        <p:nvPicPr>
          <p:cNvPr id="2097250" name="Picture 2" descr="Picture 2"/>
          <p:cNvPicPr>
            <a:picLocks noChangeAspect="1"/>
          </p:cNvPicPr>
          <p:nvPr/>
        </p:nvPicPr>
        <p:blipFill>
          <a:blip r:embed="rId3"/>
          <a:stretch>
            <a:fillRect/>
          </a:stretch>
        </p:blipFill>
        <p:spPr>
          <a:xfrm>
            <a:off x="2572690" y="2003535"/>
            <a:ext cx="4409387" cy="3495601"/>
          </a:xfrm>
          <a:prstGeom prst="rect">
            <a:avLst/>
          </a:prstGeom>
          <a:ln w="12700">
            <a:miter lim="400000"/>
          </a:ln>
        </p:spPr>
      </p:pic>
    </p:spTree>
    <p:extLst>
      <p:ext uri="{BB962C8B-B14F-4D97-AF65-F5344CB8AC3E}">
        <p14:creationId xmlns:p14="http://schemas.microsoft.com/office/powerpoint/2010/main" val="8447171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68" name="Screening Questions"/>
          <p:cNvSpPr>
            <a:spLocks noGrp="1"/>
          </p:cNvSpPr>
          <p:nvPr>
            <p:ph type="title"/>
          </p:nvPr>
        </p:nvSpPr>
        <p:spPr>
          <a:prstGeom prst="rect">
            <a:avLst/>
          </a:prstGeom>
        </p:spPr>
        <p:txBody>
          <a:bodyPr/>
          <a:lstStyle/>
          <a:p>
            <a:r>
              <a:rPr lang="zh-CN" altLang="en-US" dirty="0" smtClean="0">
                <a:latin typeface="Calibri" pitchFamily="34" charset="0"/>
                <a:ea typeface="宋体" pitchFamily="2" charset="-122"/>
                <a:cs typeface="Calibri" pitchFamily="34" charset="0"/>
              </a:rPr>
              <a:t>我该说什么？</a:t>
            </a:r>
            <a:endParaRPr dirty="0">
              <a:latin typeface="Calibri" pitchFamily="34" charset="0"/>
              <a:ea typeface="宋体" pitchFamily="2" charset="-122"/>
              <a:cs typeface="Calibri" pitchFamily="34" charset="0"/>
            </a:endParaRPr>
          </a:p>
        </p:txBody>
      </p:sp>
      <p:sp>
        <p:nvSpPr>
          <p:cNvPr id="1048969" name="Some sample questions to ask during an interview include:…"/>
          <p:cNvSpPr>
            <a:spLocks noGrp="1"/>
          </p:cNvSpPr>
          <p:nvPr>
            <p:ph idx="1"/>
          </p:nvPr>
        </p:nvSpPr>
        <p:spPr>
          <a:prstGeom prst="rect">
            <a:avLst/>
          </a:prstGeom>
        </p:spPr>
        <p:txBody>
          <a:bodyPr>
            <a:normAutofit fontScale="96774" lnSpcReduction="10000"/>
          </a:bodyPr>
          <a:lstStyle/>
          <a:p>
            <a:pPr marL="311033" indent="-311033" defTabSz="390459">
              <a:spcBef>
                <a:spcPts val="562"/>
              </a:spcBef>
              <a:defRPr sz="3500"/>
            </a:pPr>
            <a:r>
              <a:rPr lang="zh-CN" altLang="en-US" dirty="0" smtClean="0">
                <a:latin typeface="Calibri" pitchFamily="34" charset="0"/>
                <a:ea typeface="宋体" pitchFamily="2" charset="-122"/>
                <a:cs typeface="Calibri" pitchFamily="34" charset="0"/>
              </a:rPr>
              <a:t>面谈时可以提问的一些示例问题包括：</a:t>
            </a:r>
            <a:endParaRPr dirty="0">
              <a:latin typeface="Calibri" pitchFamily="34" charset="0"/>
              <a:ea typeface="宋体" pitchFamily="2" charset="-122"/>
              <a:cs typeface="Calibri" pitchFamily="34" charset="0"/>
            </a:endParaRPr>
          </a:p>
          <a:p>
            <a:pPr marL="576139" lvl="1" indent="-270561" defTabSz="390459">
              <a:spcBef>
                <a:spcPts val="0"/>
              </a:spcBef>
              <a:buChar char="–"/>
              <a:defRPr sz="3100"/>
            </a:pPr>
            <a:r>
              <a:rPr lang="zh-CN" altLang="en-US" dirty="0" smtClean="0">
                <a:latin typeface="Calibri" pitchFamily="34" charset="0"/>
                <a:ea typeface="宋体" pitchFamily="2" charset="-122"/>
                <a:cs typeface="Calibri" pitchFamily="34" charset="0"/>
              </a:rPr>
              <a:t>过去一年里，你节食过几次？</a:t>
            </a:r>
            <a:endParaRPr dirty="0">
              <a:latin typeface="Calibri" pitchFamily="34" charset="0"/>
              <a:ea typeface="宋体" pitchFamily="2" charset="-122"/>
              <a:cs typeface="Calibri" pitchFamily="34" charset="0"/>
            </a:endParaRPr>
          </a:p>
          <a:p>
            <a:pPr marL="576139" lvl="1" indent="-270561" defTabSz="390459">
              <a:spcBef>
                <a:spcPts val="0"/>
              </a:spcBef>
              <a:buChar char="–"/>
              <a:defRPr sz="3100"/>
            </a:pPr>
            <a:r>
              <a:rPr lang="zh-CN" altLang="en-US" dirty="0" smtClean="0">
                <a:latin typeface="Calibri" pitchFamily="34" charset="0"/>
                <a:ea typeface="宋体" pitchFamily="2" charset="-122"/>
                <a:cs typeface="Calibri" pitchFamily="34" charset="0"/>
              </a:rPr>
              <a:t>你认为你应该节食吗？</a:t>
            </a:r>
            <a:endParaRPr dirty="0">
              <a:latin typeface="Calibri" pitchFamily="34" charset="0"/>
              <a:ea typeface="宋体" pitchFamily="2" charset="-122"/>
              <a:cs typeface="Calibri" pitchFamily="34" charset="0"/>
            </a:endParaRPr>
          </a:p>
          <a:p>
            <a:pPr marL="576139" lvl="1" indent="-270561" defTabSz="390459">
              <a:spcBef>
                <a:spcPts val="0"/>
              </a:spcBef>
              <a:buChar char="–"/>
              <a:defRPr sz="3100"/>
            </a:pPr>
            <a:r>
              <a:rPr lang="zh-CN" altLang="en-US" dirty="0" smtClean="0">
                <a:latin typeface="Calibri" pitchFamily="34" charset="0"/>
                <a:ea typeface="宋体" pitchFamily="2" charset="-122"/>
                <a:cs typeface="Calibri" pitchFamily="34" charset="0"/>
              </a:rPr>
              <a:t>你是否对你的体型不满意？</a:t>
            </a:r>
            <a:endParaRPr dirty="0">
              <a:latin typeface="Calibri" pitchFamily="34" charset="0"/>
              <a:ea typeface="宋体" pitchFamily="2" charset="-122"/>
              <a:cs typeface="Calibri" pitchFamily="34" charset="0"/>
            </a:endParaRPr>
          </a:p>
          <a:p>
            <a:pPr marL="576139" lvl="1" indent="-270561" defTabSz="390459">
              <a:spcBef>
                <a:spcPts val="0"/>
              </a:spcBef>
              <a:buChar char="–"/>
              <a:defRPr sz="3100"/>
            </a:pPr>
            <a:r>
              <a:rPr lang="zh-CN" altLang="en-US" dirty="0" smtClean="0">
                <a:latin typeface="Calibri" pitchFamily="34" charset="0"/>
                <a:ea typeface="宋体" pitchFamily="2" charset="-122"/>
                <a:cs typeface="Calibri" pitchFamily="34" charset="0"/>
              </a:rPr>
              <a:t>你的体重影响你对自己的看法吗？</a:t>
            </a:r>
            <a:endParaRPr dirty="0">
              <a:latin typeface="Calibri" pitchFamily="34" charset="0"/>
              <a:ea typeface="宋体" pitchFamily="2" charset="-122"/>
              <a:cs typeface="Calibri" pitchFamily="34" charset="0"/>
            </a:endParaRPr>
          </a:p>
          <a:p>
            <a:pPr marL="311033" indent="-311033" defTabSz="390459">
              <a:spcBef>
                <a:spcPts val="562"/>
              </a:spcBef>
              <a:defRPr sz="3500"/>
            </a:pPr>
            <a:r>
              <a:rPr lang="zh-CN" altLang="en-US" dirty="0" smtClean="0">
                <a:latin typeface="Calibri" pitchFamily="34" charset="0"/>
                <a:ea typeface="宋体" pitchFamily="2" charset="-122"/>
                <a:cs typeface="Calibri" pitchFamily="34" charset="0"/>
              </a:rPr>
              <a:t>对这些问题的任何正面的回应都提示应利用一份更为全面的调查问卷进行进一步评价</a:t>
            </a:r>
            <a:endParaRPr dirty="0">
              <a:latin typeface="Calibri" pitchFamily="34" charset="0"/>
              <a:ea typeface="宋体" pitchFamily="2" charset="-122"/>
              <a:cs typeface="Calibri" pitchFamily="34" charset="0"/>
            </a:endParaRPr>
          </a:p>
          <a:p>
            <a:pPr marL="311033" indent="-311033" defTabSz="390459">
              <a:spcBef>
                <a:spcPts val="562"/>
              </a:spcBef>
              <a:defRPr sz="3500"/>
            </a:pPr>
            <a:r>
              <a:rPr lang="zh-CN" altLang="en-US" dirty="0" smtClean="0">
                <a:latin typeface="Calibri" pitchFamily="34" charset="0"/>
                <a:ea typeface="宋体" pitchFamily="2" charset="-122"/>
                <a:cs typeface="Calibri" pitchFamily="34" charset="0"/>
              </a:rPr>
              <a:t>关键是建立自尊，显示出你的支持！</a:t>
            </a:r>
            <a:endParaRPr dirty="0">
              <a:latin typeface="Calibri" pitchFamily="34" charset="0"/>
              <a:ea typeface="宋体" pitchFamily="2" charset="-122"/>
              <a:cs typeface="Calibri" pitchFamily="34" charset="0"/>
            </a:endParaRPr>
          </a:p>
        </p:txBody>
      </p:sp>
    </p:spTree>
    <p:extLst>
      <p:ext uri="{BB962C8B-B14F-4D97-AF65-F5344CB8AC3E}">
        <p14:creationId xmlns:p14="http://schemas.microsoft.com/office/powerpoint/2010/main" val="16365615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73" name="Be careful of saying , or acting"/>
          <p:cNvSpPr>
            <a:spLocks noGrp="1"/>
          </p:cNvSpPr>
          <p:nvPr>
            <p:ph type="title"/>
          </p:nvPr>
        </p:nvSpPr>
        <p:spPr>
          <a:prstGeom prst="rect">
            <a:avLst/>
          </a:prstGeom>
        </p:spPr>
        <p:txBody>
          <a:bodyPr/>
          <a:lstStyle/>
          <a:p>
            <a:r>
              <a:rPr lang="zh-CN" altLang="en-US" dirty="0" smtClean="0">
                <a:latin typeface="宋体" pitchFamily="2" charset="-122"/>
                <a:ea typeface="宋体" pitchFamily="2" charset="-122"/>
              </a:rPr>
              <a:t>注意言行</a:t>
            </a:r>
            <a:endParaRPr dirty="0">
              <a:latin typeface="宋体" pitchFamily="2" charset="-122"/>
              <a:ea typeface="宋体" pitchFamily="2" charset="-122"/>
            </a:endParaRPr>
          </a:p>
        </p:txBody>
      </p:sp>
      <p:sp>
        <p:nvSpPr>
          <p:cNvPr id="1048974" name="Too focus and judgemental on dieting and eating habit…"/>
          <p:cNvSpPr>
            <a:spLocks noGrp="1"/>
          </p:cNvSpPr>
          <p:nvPr>
            <p:ph idx="1"/>
          </p:nvPr>
        </p:nvSpPr>
        <p:spPr>
          <a:prstGeom prst="rect">
            <a:avLst/>
          </a:prstGeom>
        </p:spPr>
        <p:txBody>
          <a:bodyPr/>
          <a:lstStyle/>
          <a:p>
            <a:pPr>
              <a:buBlip>
                <a:blip r:embed="rId3"/>
              </a:buBlip>
            </a:pPr>
            <a:r>
              <a:rPr lang="zh-CN" altLang="en-US" dirty="0" smtClean="0">
                <a:latin typeface="宋体" pitchFamily="2" charset="-122"/>
                <a:ea typeface="宋体" pitchFamily="2" charset="-122"/>
              </a:rPr>
              <a:t>过于关注和指责节食和进食习惯</a:t>
            </a:r>
            <a:endParaRPr dirty="0">
              <a:latin typeface="宋体" pitchFamily="2" charset="-122"/>
              <a:ea typeface="宋体" pitchFamily="2" charset="-122"/>
            </a:endParaRPr>
          </a:p>
          <a:p>
            <a:pPr>
              <a:buBlip>
                <a:blip r:embed="rId3"/>
              </a:buBlip>
            </a:pPr>
            <a:r>
              <a:rPr lang="zh-CN" altLang="en-US" dirty="0" smtClean="0">
                <a:latin typeface="宋体" pitchFamily="2" charset="-122"/>
                <a:ea typeface="宋体" pitchFamily="2" charset="-122"/>
              </a:rPr>
              <a:t>任何听起来很教条化的东西</a:t>
            </a:r>
            <a:endParaRPr dirty="0">
              <a:latin typeface="宋体" pitchFamily="2" charset="-122"/>
              <a:ea typeface="宋体" pitchFamily="2" charset="-122"/>
            </a:endParaRPr>
          </a:p>
          <a:p>
            <a:pPr>
              <a:buBlip>
                <a:blip r:embed="rId3"/>
              </a:buBlip>
            </a:pPr>
            <a:r>
              <a:rPr lang="zh-CN" altLang="en-US" dirty="0" smtClean="0">
                <a:latin typeface="宋体" pitchFamily="2" charset="-122"/>
                <a:ea typeface="宋体" pitchFamily="2" charset="-122"/>
              </a:rPr>
              <a:t>表现得像一个专业人员</a:t>
            </a:r>
            <a:endParaRPr dirty="0">
              <a:latin typeface="宋体" pitchFamily="2" charset="-122"/>
              <a:ea typeface="宋体" pitchFamily="2" charset="-122"/>
            </a:endParaRPr>
          </a:p>
          <a:p>
            <a:pPr>
              <a:buBlip>
                <a:blip r:embed="rId3"/>
              </a:buBlip>
            </a:pPr>
            <a:r>
              <a:rPr lang="zh-CN" altLang="en-US" dirty="0" smtClean="0">
                <a:latin typeface="宋体" pitchFamily="2" charset="-122"/>
                <a:ea typeface="宋体" pitchFamily="2" charset="-122"/>
              </a:rPr>
              <a:t>表明震惊或恶心的任何事物。</a:t>
            </a:r>
            <a:endParaRPr dirty="0">
              <a:latin typeface="宋体" pitchFamily="2" charset="-122"/>
              <a:ea typeface="宋体" pitchFamily="2" charset="-122"/>
            </a:endParaRPr>
          </a:p>
        </p:txBody>
      </p:sp>
    </p:spTree>
    <p:extLst>
      <p:ext uri="{BB962C8B-B14F-4D97-AF65-F5344CB8AC3E}">
        <p14:creationId xmlns:p14="http://schemas.microsoft.com/office/powerpoint/2010/main" val="37878262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78" name="Title 1"/>
          <p:cNvSpPr>
            <a:spLocks noGrp="1"/>
          </p:cNvSpPr>
          <p:nvPr>
            <p:ph type="title"/>
          </p:nvPr>
        </p:nvSpPr>
        <p:spPr>
          <a:xfrm>
            <a:off x="762000" y="304800"/>
            <a:ext cx="8229600" cy="1143000"/>
          </a:xfrm>
        </p:spPr>
        <p:txBody>
          <a:bodyPr/>
          <a:lstStyle/>
          <a:p>
            <a:r>
              <a:rPr lang="zh-CN" altLang="en-US" dirty="0" smtClean="0">
                <a:latin typeface="Calibri" pitchFamily="34" charset="0"/>
                <a:ea typeface="宋体" pitchFamily="2" charset="-122"/>
                <a:cs typeface="Calibri" pitchFamily="34" charset="0"/>
              </a:rPr>
              <a:t>预防比治疗更好！</a:t>
            </a:r>
            <a:endParaRPr lang="en-GB" dirty="0">
              <a:latin typeface="Calibri" pitchFamily="34" charset="0"/>
              <a:ea typeface="宋体" pitchFamily="2" charset="-122"/>
              <a:cs typeface="Calibri" pitchFamily="34" charset="0"/>
            </a:endParaRPr>
          </a:p>
        </p:txBody>
      </p:sp>
      <p:sp>
        <p:nvSpPr>
          <p:cNvPr id="1048979" name="Content Placeholder 2"/>
          <p:cNvSpPr>
            <a:spLocks noGrp="1"/>
          </p:cNvSpPr>
          <p:nvPr>
            <p:ph idx="1"/>
          </p:nvPr>
        </p:nvSpPr>
        <p:spPr/>
        <p:txBody>
          <a:bodyPr/>
          <a:lstStyle/>
          <a:p>
            <a:r>
              <a:rPr lang="zh-CN" altLang="en-US" dirty="0" smtClean="0">
                <a:latin typeface="Calibri" pitchFamily="34" charset="0"/>
                <a:ea typeface="宋体" pitchFamily="2" charset="-122"/>
                <a:cs typeface="Calibri" pitchFamily="34" charset="0"/>
              </a:rPr>
              <a:t>长期控制体重的方法</a:t>
            </a:r>
            <a:endParaRPr lang="en-GB" dirty="0">
              <a:latin typeface="Calibri" pitchFamily="34" charset="0"/>
              <a:ea typeface="宋体" pitchFamily="2" charset="-122"/>
              <a:cs typeface="Calibri" pitchFamily="34" charset="0"/>
            </a:endParaRPr>
          </a:p>
          <a:p>
            <a:r>
              <a:rPr lang="zh-CN" altLang="en-US" dirty="0" smtClean="0">
                <a:latin typeface="Calibri" pitchFamily="34" charset="0"/>
                <a:ea typeface="宋体" pitchFamily="2" charset="-122"/>
                <a:cs typeface="Calibri" pitchFamily="34" charset="0"/>
              </a:rPr>
              <a:t>明智的膳食计划</a:t>
            </a:r>
            <a:endParaRPr lang="en-GB" dirty="0">
              <a:latin typeface="Calibri" pitchFamily="34" charset="0"/>
              <a:ea typeface="宋体" pitchFamily="2" charset="-122"/>
              <a:cs typeface="Calibri" pitchFamily="34" charset="0"/>
            </a:endParaRPr>
          </a:p>
          <a:p>
            <a:r>
              <a:rPr lang="zh-CN" altLang="en-US" dirty="0" smtClean="0">
                <a:latin typeface="Calibri" pitchFamily="34" charset="0"/>
                <a:ea typeface="宋体" pitchFamily="2" charset="-122"/>
                <a:cs typeface="Calibri" pitchFamily="34" charset="0"/>
              </a:rPr>
              <a:t>钙和乳制品</a:t>
            </a:r>
            <a:endParaRPr lang="en-GB" dirty="0">
              <a:latin typeface="Calibri" pitchFamily="34" charset="0"/>
              <a:ea typeface="宋体" pitchFamily="2" charset="-122"/>
              <a:cs typeface="Calibri" pitchFamily="34" charset="0"/>
            </a:endParaRPr>
          </a:p>
          <a:p>
            <a:r>
              <a:rPr lang="zh-CN" altLang="en-US" dirty="0" smtClean="0">
                <a:latin typeface="Calibri" pitchFamily="34" charset="0"/>
                <a:ea typeface="宋体" pitchFamily="2" charset="-122"/>
                <a:cs typeface="Calibri" pitchFamily="34" charset="0"/>
              </a:rPr>
              <a:t>行为策略</a:t>
            </a:r>
            <a:endParaRPr lang="en-GB" dirty="0">
              <a:latin typeface="Calibri" pitchFamily="34" charset="0"/>
              <a:ea typeface="宋体" pitchFamily="2" charset="-122"/>
              <a:cs typeface="Calibri" pitchFamily="34" charset="0"/>
            </a:endParaRPr>
          </a:p>
          <a:p>
            <a:r>
              <a:rPr lang="zh-CN" altLang="en-US" dirty="0" smtClean="0">
                <a:latin typeface="Calibri" pitchFamily="34" charset="0"/>
                <a:ea typeface="宋体" pitchFamily="2" charset="-122"/>
                <a:cs typeface="Calibri" pitchFamily="34" charset="0"/>
              </a:rPr>
              <a:t>注意进食障碍</a:t>
            </a:r>
            <a:r>
              <a:rPr lang="en-US" altLang="zh-CN" dirty="0" smtClean="0">
                <a:latin typeface="Calibri" pitchFamily="34" charset="0"/>
                <a:ea typeface="宋体" pitchFamily="2" charset="-122"/>
                <a:cs typeface="Calibri" pitchFamily="34" charset="0"/>
              </a:rPr>
              <a:t>/</a:t>
            </a:r>
            <a:r>
              <a:rPr lang="zh-CN" altLang="en-US" dirty="0" smtClean="0">
                <a:latin typeface="Calibri" pitchFamily="34" charset="0"/>
                <a:ea typeface="宋体" pitchFamily="2" charset="-122"/>
                <a:cs typeface="Calibri" pitchFamily="34" charset="0"/>
              </a:rPr>
              <a:t>饮食</a:t>
            </a:r>
            <a:endParaRPr lang="en-US" altLang="zh-CN" dirty="0" smtClean="0">
              <a:latin typeface="Calibri" pitchFamily="34" charset="0"/>
              <a:ea typeface="宋体" pitchFamily="2" charset="-122"/>
              <a:cs typeface="Calibri" pitchFamily="34" charset="0"/>
            </a:endParaRPr>
          </a:p>
          <a:p>
            <a:pPr>
              <a:buNone/>
            </a:pPr>
            <a:r>
              <a:rPr lang="en-US" altLang="zh-CN" dirty="0" smtClean="0">
                <a:latin typeface="Calibri" pitchFamily="34" charset="0"/>
                <a:ea typeface="宋体" pitchFamily="2" charset="-122"/>
                <a:cs typeface="Calibri" pitchFamily="34" charset="0"/>
              </a:rPr>
              <a:t>   </a:t>
            </a:r>
            <a:r>
              <a:rPr lang="zh-CN" altLang="en-US" dirty="0" smtClean="0">
                <a:latin typeface="Calibri" pitchFamily="34" charset="0"/>
                <a:ea typeface="宋体" pitchFamily="2" charset="-122"/>
                <a:cs typeface="Calibri" pitchFamily="34" charset="0"/>
              </a:rPr>
              <a:t>失调</a:t>
            </a:r>
            <a:endParaRPr lang="en-GB" dirty="0">
              <a:latin typeface="Calibri" pitchFamily="34" charset="0"/>
              <a:ea typeface="宋体" pitchFamily="2" charset="-122"/>
              <a:cs typeface="Calibri" pitchFamily="34" charset="0"/>
            </a:endParaRPr>
          </a:p>
        </p:txBody>
      </p:sp>
      <p:pic>
        <p:nvPicPr>
          <p:cNvPr id="2097251" name="Picture 3"/>
          <p:cNvPicPr>
            <a:picLocks noChangeAspect="1"/>
          </p:cNvPicPr>
          <p:nvPr/>
        </p:nvPicPr>
        <p:blipFill>
          <a:blip r:embed="rId3"/>
          <a:stretch>
            <a:fillRect/>
          </a:stretch>
        </p:blipFill>
        <p:spPr>
          <a:xfrm>
            <a:off x="4890911" y="3829314"/>
            <a:ext cx="3451549" cy="2296849"/>
          </a:xfrm>
          <a:prstGeom prst="rect">
            <a:avLst/>
          </a:prstGeom>
        </p:spPr>
      </p:pic>
    </p:spTree>
    <p:extLst>
      <p:ext uri="{BB962C8B-B14F-4D97-AF65-F5344CB8AC3E}">
        <p14:creationId xmlns:p14="http://schemas.microsoft.com/office/powerpoint/2010/main" val="4766314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83" name="標題 1"/>
          <p:cNvSpPr>
            <a:spLocks noGrp="1"/>
          </p:cNvSpPr>
          <p:nvPr>
            <p:ph type="title"/>
          </p:nvPr>
        </p:nvSpPr>
        <p:spPr>
          <a:xfrm>
            <a:off x="755576" y="260648"/>
            <a:ext cx="8229600" cy="1143000"/>
          </a:xfrm>
        </p:spPr>
        <p:txBody>
          <a:bodyPr/>
          <a:lstStyle/>
          <a:p>
            <a:r>
              <a:rPr lang="zh-CN" altLang="en-US" dirty="0" smtClean="0">
                <a:latin typeface="Calibri" pitchFamily="34" charset="0"/>
                <a:ea typeface="宋体" pitchFamily="2" charset="-122"/>
                <a:cs typeface="Calibri" pitchFamily="34" charset="0"/>
              </a:rPr>
              <a:t>青年精英铁人三项选手的案例</a:t>
            </a:r>
            <a:endParaRPr lang="zh-HK" altLang="en-US" dirty="0">
              <a:latin typeface="Calibri" pitchFamily="34" charset="0"/>
              <a:ea typeface="宋体" pitchFamily="2" charset="-122"/>
              <a:cs typeface="Calibri" pitchFamily="34" charset="0"/>
            </a:endParaRPr>
          </a:p>
        </p:txBody>
      </p:sp>
      <p:sp>
        <p:nvSpPr>
          <p:cNvPr id="1048984" name="內容版面配置區 2"/>
          <p:cNvSpPr>
            <a:spLocks noGrp="1"/>
          </p:cNvSpPr>
          <p:nvPr>
            <p:ph idx="1"/>
          </p:nvPr>
        </p:nvSpPr>
        <p:spPr>
          <a:xfrm>
            <a:off x="457200" y="1600200"/>
            <a:ext cx="4724400" cy="4876800"/>
          </a:xfrm>
        </p:spPr>
        <p:txBody>
          <a:bodyPr>
            <a:normAutofit fontScale="70000" lnSpcReduction="20000"/>
          </a:bodyPr>
          <a:lstStyle/>
          <a:p>
            <a:r>
              <a:rPr lang="en-US" altLang="zh-HK" dirty="0" smtClean="0">
                <a:latin typeface="Calibri" pitchFamily="34" charset="0"/>
                <a:ea typeface="宋体" pitchFamily="2" charset="-122"/>
                <a:cs typeface="Calibri" pitchFamily="34" charset="0"/>
              </a:rPr>
              <a:t>16</a:t>
            </a:r>
            <a:r>
              <a:rPr lang="zh-CN" altLang="en-US" dirty="0" smtClean="0">
                <a:latin typeface="Calibri" pitchFamily="34" charset="0"/>
                <a:ea typeface="宋体" pitchFamily="2" charset="-122"/>
                <a:cs typeface="Calibri" pitchFamily="34" charset="0"/>
              </a:rPr>
              <a:t>岁女性铁人三项选手</a:t>
            </a:r>
            <a:endParaRPr lang="en-US" altLang="zh-HK" dirty="0">
              <a:latin typeface="Calibri" pitchFamily="34" charset="0"/>
              <a:ea typeface="宋体" pitchFamily="2" charset="-122"/>
              <a:cs typeface="Calibri" pitchFamily="34" charset="0"/>
            </a:endParaRPr>
          </a:p>
          <a:p>
            <a:r>
              <a:rPr lang="zh-CN" altLang="en-US" dirty="0" smtClean="0">
                <a:latin typeface="Calibri" pitchFamily="34" charset="0"/>
                <a:ea typeface="宋体" pitchFamily="2" charset="-122"/>
                <a:cs typeface="Calibri" pitchFamily="34" charset="0"/>
              </a:rPr>
              <a:t>教练和父母认为她应该“减重”</a:t>
            </a:r>
            <a:endParaRPr lang="en-US" altLang="zh-HK" dirty="0">
              <a:latin typeface="Calibri" pitchFamily="34" charset="0"/>
              <a:ea typeface="宋体" pitchFamily="2" charset="-122"/>
              <a:cs typeface="Calibri" pitchFamily="34" charset="0"/>
            </a:endParaRPr>
          </a:p>
          <a:p>
            <a:r>
              <a:rPr lang="en-US" altLang="zh-HK" dirty="0" smtClean="0">
                <a:latin typeface="Calibri" pitchFamily="34" charset="0"/>
                <a:ea typeface="宋体" pitchFamily="2" charset="-122"/>
                <a:cs typeface="Calibri" pitchFamily="34" charset="0"/>
              </a:rPr>
              <a:t>159</a:t>
            </a:r>
            <a:r>
              <a:rPr lang="zh-CN" altLang="en-US" dirty="0" smtClean="0">
                <a:latin typeface="Calibri" pitchFamily="34" charset="0"/>
                <a:ea typeface="宋体" pitchFamily="2" charset="-122"/>
                <a:cs typeface="Calibri" pitchFamily="34" charset="0"/>
              </a:rPr>
              <a:t>公分</a:t>
            </a:r>
            <a:r>
              <a:rPr lang="en-US" altLang="zh-HK" dirty="0" smtClean="0">
                <a:latin typeface="Calibri" pitchFamily="34" charset="0"/>
                <a:ea typeface="宋体" pitchFamily="2" charset="-122"/>
                <a:cs typeface="Calibri" pitchFamily="34" charset="0"/>
              </a:rPr>
              <a:t> </a:t>
            </a:r>
            <a:r>
              <a:rPr lang="en-US" altLang="zh-HK" dirty="0">
                <a:latin typeface="Calibri" pitchFamily="34" charset="0"/>
                <a:ea typeface="宋体" pitchFamily="2" charset="-122"/>
                <a:cs typeface="Calibri" pitchFamily="34" charset="0"/>
              </a:rPr>
              <a:t>(45 %-</a:t>
            </a:r>
            <a:r>
              <a:rPr lang="en-US" altLang="zh-HK" dirty="0" err="1">
                <a:latin typeface="Calibri" pitchFamily="34" charset="0"/>
                <a:ea typeface="宋体" pitchFamily="2" charset="-122"/>
                <a:cs typeface="Calibri" pitchFamily="34" charset="0"/>
              </a:rPr>
              <a:t>ile</a:t>
            </a:r>
            <a:r>
              <a:rPr lang="en-US" altLang="zh-HK" dirty="0">
                <a:latin typeface="Calibri" pitchFamily="34" charset="0"/>
                <a:ea typeface="宋体" pitchFamily="2" charset="-122"/>
                <a:cs typeface="Calibri" pitchFamily="34" charset="0"/>
              </a:rPr>
              <a:t>), </a:t>
            </a:r>
            <a:r>
              <a:rPr lang="en-US" altLang="zh-HK" dirty="0" smtClean="0">
                <a:latin typeface="Calibri" pitchFamily="34" charset="0"/>
                <a:ea typeface="宋体" pitchFamily="2" charset="-122"/>
                <a:cs typeface="Calibri" pitchFamily="34" charset="0"/>
              </a:rPr>
              <a:t>54</a:t>
            </a:r>
            <a:r>
              <a:rPr lang="zh-CN" altLang="en-US" dirty="0" smtClean="0">
                <a:latin typeface="Calibri" pitchFamily="34" charset="0"/>
                <a:ea typeface="宋体" pitchFamily="2" charset="-122"/>
                <a:cs typeface="Calibri" pitchFamily="34" charset="0"/>
              </a:rPr>
              <a:t>公斤</a:t>
            </a:r>
            <a:r>
              <a:rPr lang="en-US" altLang="zh-HK" dirty="0" smtClean="0">
                <a:latin typeface="Calibri" pitchFamily="34" charset="0"/>
                <a:ea typeface="宋体" pitchFamily="2" charset="-122"/>
                <a:cs typeface="Calibri" pitchFamily="34" charset="0"/>
              </a:rPr>
              <a:t> </a:t>
            </a:r>
            <a:r>
              <a:rPr lang="en-US" altLang="zh-HK" dirty="0">
                <a:latin typeface="Calibri" pitchFamily="34" charset="0"/>
                <a:ea typeface="宋体" pitchFamily="2" charset="-122"/>
                <a:cs typeface="Calibri" pitchFamily="34" charset="0"/>
              </a:rPr>
              <a:t>(48 %-</a:t>
            </a:r>
            <a:r>
              <a:rPr lang="en-US" altLang="zh-HK" dirty="0" err="1">
                <a:latin typeface="Calibri" pitchFamily="34" charset="0"/>
                <a:ea typeface="宋体" pitchFamily="2" charset="-122"/>
                <a:cs typeface="Calibri" pitchFamily="34" charset="0"/>
              </a:rPr>
              <a:t>ile</a:t>
            </a:r>
            <a:r>
              <a:rPr lang="en-US" altLang="zh-HK" dirty="0">
                <a:latin typeface="Calibri" pitchFamily="34" charset="0"/>
                <a:ea typeface="宋体" pitchFamily="2" charset="-122"/>
                <a:cs typeface="Calibri" pitchFamily="34" charset="0"/>
              </a:rPr>
              <a:t>), </a:t>
            </a:r>
            <a:r>
              <a:rPr lang="zh-CN" altLang="en-US" dirty="0" smtClean="0">
                <a:latin typeface="Calibri" pitchFamily="34" charset="0"/>
                <a:ea typeface="宋体" pitchFamily="2" charset="-122"/>
                <a:cs typeface="Calibri" pitchFamily="34" charset="0"/>
              </a:rPr>
              <a:t>身体质量指数</a:t>
            </a:r>
            <a:r>
              <a:rPr lang="en-US" altLang="zh-HK" dirty="0" smtClean="0">
                <a:latin typeface="Calibri" pitchFamily="34" charset="0"/>
                <a:ea typeface="宋体" pitchFamily="2" charset="-122"/>
                <a:cs typeface="Calibri" pitchFamily="34" charset="0"/>
              </a:rPr>
              <a:t> </a:t>
            </a:r>
            <a:r>
              <a:rPr lang="en-US" altLang="zh-HK" dirty="0">
                <a:latin typeface="Calibri" pitchFamily="34" charset="0"/>
                <a:ea typeface="宋体" pitchFamily="2" charset="-122"/>
                <a:cs typeface="Calibri" pitchFamily="34" charset="0"/>
              </a:rPr>
              <a:t>21.4 (58 %-</a:t>
            </a:r>
            <a:r>
              <a:rPr lang="en-US" altLang="zh-HK" dirty="0" err="1">
                <a:latin typeface="Calibri" pitchFamily="34" charset="0"/>
                <a:ea typeface="宋体" pitchFamily="2" charset="-122"/>
                <a:cs typeface="Calibri" pitchFamily="34" charset="0"/>
              </a:rPr>
              <a:t>ile</a:t>
            </a:r>
            <a:r>
              <a:rPr lang="en-US" altLang="zh-HK" dirty="0">
                <a:latin typeface="Calibri" pitchFamily="34" charset="0"/>
                <a:ea typeface="宋体" pitchFamily="2" charset="-122"/>
                <a:cs typeface="Calibri" pitchFamily="34" charset="0"/>
              </a:rPr>
              <a:t>)</a:t>
            </a:r>
          </a:p>
          <a:p>
            <a:r>
              <a:rPr lang="en-US" altLang="zh-HK" dirty="0">
                <a:latin typeface="Calibri" pitchFamily="34" charset="0"/>
                <a:ea typeface="宋体" pitchFamily="2" charset="-122"/>
                <a:cs typeface="Calibri" pitchFamily="34" charset="0"/>
              </a:rPr>
              <a:t>17</a:t>
            </a:r>
            <a:r>
              <a:rPr lang="en-US" altLang="zh-HK" dirty="0" smtClean="0">
                <a:latin typeface="Calibri" pitchFamily="34" charset="0"/>
                <a:ea typeface="宋体" pitchFamily="2" charset="-122"/>
                <a:cs typeface="Calibri" pitchFamily="34" charset="0"/>
              </a:rPr>
              <a:t>%</a:t>
            </a:r>
            <a:r>
              <a:rPr lang="zh-CN" altLang="en-US" dirty="0" smtClean="0">
                <a:latin typeface="Calibri" pitchFamily="34" charset="0"/>
                <a:ea typeface="宋体" pitchFamily="2" charset="-122"/>
                <a:cs typeface="Calibri" pitchFamily="34" charset="0"/>
              </a:rPr>
              <a:t>体脂率，</a:t>
            </a:r>
            <a:r>
              <a:rPr lang="en-US" altLang="zh-CN" dirty="0" smtClean="0">
                <a:latin typeface="Calibri" pitchFamily="34" charset="0"/>
                <a:ea typeface="宋体" pitchFamily="2" charset="-122"/>
                <a:cs typeface="Calibri" pitchFamily="34" charset="0"/>
              </a:rPr>
              <a:t>44.8</a:t>
            </a:r>
            <a:r>
              <a:rPr lang="zh-CN" altLang="en-US" dirty="0" smtClean="0">
                <a:latin typeface="Calibri" pitchFamily="34" charset="0"/>
                <a:ea typeface="宋体" pitchFamily="2" charset="-122"/>
                <a:cs typeface="Calibri" pitchFamily="34" charset="0"/>
              </a:rPr>
              <a:t>公斤瘦体重</a:t>
            </a:r>
            <a:endParaRPr lang="en-US" altLang="zh-HK" dirty="0">
              <a:latin typeface="Calibri" pitchFamily="34" charset="0"/>
              <a:ea typeface="宋体" pitchFamily="2" charset="-122"/>
              <a:cs typeface="Calibri" pitchFamily="34" charset="0"/>
            </a:endParaRPr>
          </a:p>
          <a:p>
            <a:endParaRPr lang="en-US" altLang="zh-HK" dirty="0">
              <a:latin typeface="Calibri" pitchFamily="34" charset="0"/>
              <a:ea typeface="宋体" pitchFamily="2" charset="-122"/>
              <a:cs typeface="Calibri" pitchFamily="34" charset="0"/>
            </a:endParaRPr>
          </a:p>
          <a:p>
            <a:r>
              <a:rPr lang="zh-CN" altLang="en-US" dirty="0" smtClean="0">
                <a:latin typeface="Calibri" pitchFamily="34" charset="0"/>
                <a:ea typeface="宋体" pitchFamily="2" charset="-122"/>
                <a:cs typeface="Calibri" pitchFamily="34" charset="0"/>
              </a:rPr>
              <a:t>在欧洲的一次锦标赛中得到最后一名，此后未能获得青年奥林匹克运动会的比赛资格</a:t>
            </a:r>
            <a:endParaRPr lang="en-US" altLang="zh-HK" dirty="0">
              <a:latin typeface="Calibri" pitchFamily="34" charset="0"/>
              <a:ea typeface="宋体" pitchFamily="2" charset="-122"/>
              <a:cs typeface="Calibri" pitchFamily="34" charset="0"/>
            </a:endParaRPr>
          </a:p>
          <a:p>
            <a:r>
              <a:rPr lang="zh-CN" altLang="en-US" dirty="0" smtClean="0">
                <a:latin typeface="Calibri" pitchFamily="34" charset="0"/>
                <a:ea typeface="宋体" pitchFamily="2" charset="-122"/>
                <a:cs typeface="Calibri" pitchFamily="34" charset="0"/>
              </a:rPr>
              <a:t>对自己越来越挑剔，并坚信自己的体重和体型是表现（不好）的原因</a:t>
            </a:r>
            <a:endParaRPr lang="en-US" altLang="zh-HK" dirty="0">
              <a:latin typeface="Calibri" pitchFamily="34" charset="0"/>
              <a:ea typeface="宋体" pitchFamily="2" charset="-122"/>
              <a:cs typeface="Calibri" pitchFamily="34" charset="0"/>
            </a:endParaRPr>
          </a:p>
          <a:p>
            <a:pPr lvl="1"/>
            <a:r>
              <a:rPr lang="zh-CN" altLang="en-US" dirty="0" smtClean="0">
                <a:latin typeface="Calibri" pitchFamily="34" charset="0"/>
                <a:ea typeface="宋体" pitchFamily="2" charset="-122"/>
                <a:cs typeface="Calibri" pitchFamily="34" charset="0"/>
              </a:rPr>
              <a:t>自己的目标：</a:t>
            </a:r>
            <a:r>
              <a:rPr lang="en-US" altLang="zh-HK" dirty="0" smtClean="0">
                <a:latin typeface="Calibri" pitchFamily="34" charset="0"/>
                <a:ea typeface="宋体" pitchFamily="2" charset="-122"/>
                <a:cs typeface="Calibri" pitchFamily="34" charset="0"/>
              </a:rPr>
              <a:t>50-52</a:t>
            </a:r>
            <a:r>
              <a:rPr lang="zh-CN" altLang="en-US" dirty="0" smtClean="0">
                <a:latin typeface="Calibri" pitchFamily="34" charset="0"/>
                <a:ea typeface="宋体" pitchFamily="2" charset="-122"/>
                <a:cs typeface="Calibri" pitchFamily="34" charset="0"/>
              </a:rPr>
              <a:t>公斤</a:t>
            </a:r>
            <a:endParaRPr lang="zh-HK" altLang="en-US" dirty="0">
              <a:latin typeface="Calibri" pitchFamily="34" charset="0"/>
              <a:ea typeface="宋体" pitchFamily="2" charset="-122"/>
              <a:cs typeface="Calibri" pitchFamily="34" charset="0"/>
            </a:endParaRPr>
          </a:p>
        </p:txBody>
      </p:sp>
      <p:pic>
        <p:nvPicPr>
          <p:cNvPr id="2097252" name="圖片 3"/>
          <p:cNvPicPr>
            <a:picLocks noChangeAspect="1"/>
          </p:cNvPicPr>
          <p:nvPr/>
        </p:nvPicPr>
        <p:blipFill>
          <a:blip r:embed="rId3" cstate="print"/>
          <a:stretch>
            <a:fillRect/>
          </a:stretch>
        </p:blipFill>
        <p:spPr>
          <a:xfrm>
            <a:off x="5715000" y="1558299"/>
            <a:ext cx="2822141" cy="4529764"/>
          </a:xfrm>
          <a:prstGeom prst="rect">
            <a:avLst/>
          </a:prstGeom>
        </p:spPr>
      </p:pic>
    </p:spTree>
    <p:extLst>
      <p:ext uri="{BB962C8B-B14F-4D97-AF65-F5344CB8AC3E}">
        <p14:creationId xmlns:p14="http://schemas.microsoft.com/office/powerpoint/2010/main" val="21951963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88" name="標題 1"/>
          <p:cNvSpPr>
            <a:spLocks noGrp="1"/>
          </p:cNvSpPr>
          <p:nvPr>
            <p:ph type="title"/>
          </p:nvPr>
        </p:nvSpPr>
        <p:spPr>
          <a:xfrm>
            <a:off x="755576" y="208429"/>
            <a:ext cx="8229600" cy="1143000"/>
          </a:xfrm>
        </p:spPr>
        <p:txBody>
          <a:bodyPr/>
          <a:lstStyle/>
          <a:p>
            <a:r>
              <a:rPr lang="zh-CN" altLang="en-US" dirty="0" smtClean="0">
                <a:latin typeface="Calibri" pitchFamily="34" charset="0"/>
                <a:ea typeface="宋体" pitchFamily="2" charset="-122"/>
                <a:cs typeface="Calibri" pitchFamily="34" charset="0"/>
              </a:rPr>
              <a:t>青年精英铁人三项选手的案例</a:t>
            </a:r>
            <a:endParaRPr lang="zh-HK" altLang="en-US" dirty="0">
              <a:latin typeface="Calibri" pitchFamily="34" charset="0"/>
              <a:ea typeface="宋体" pitchFamily="2" charset="-122"/>
              <a:cs typeface="Calibri" pitchFamily="34" charset="0"/>
            </a:endParaRPr>
          </a:p>
        </p:txBody>
      </p:sp>
      <p:sp>
        <p:nvSpPr>
          <p:cNvPr id="1048989" name="內容版面配置區 2"/>
          <p:cNvSpPr>
            <a:spLocks noGrp="1"/>
          </p:cNvSpPr>
          <p:nvPr>
            <p:ph idx="1"/>
          </p:nvPr>
        </p:nvSpPr>
        <p:spPr>
          <a:xfrm>
            <a:off x="0" y="1524000"/>
            <a:ext cx="5486400" cy="4525963"/>
          </a:xfrm>
        </p:spPr>
        <p:txBody>
          <a:bodyPr/>
          <a:lstStyle/>
          <a:p>
            <a:r>
              <a:rPr lang="zh-CN" altLang="en-US" sz="2400" dirty="0" smtClean="0">
                <a:latin typeface="Calibri" pitchFamily="34" charset="0"/>
                <a:ea typeface="宋体" pitchFamily="2" charset="-122"/>
                <a:cs typeface="Calibri" pitchFamily="34" charset="0"/>
              </a:rPr>
              <a:t>尤其在长跑中表现不佳，教练认为她的体重是原因之一</a:t>
            </a:r>
            <a:endParaRPr lang="en-US" altLang="zh-HK" sz="2400" dirty="0">
              <a:latin typeface="Calibri" pitchFamily="34" charset="0"/>
              <a:ea typeface="宋体" pitchFamily="2" charset="-122"/>
              <a:cs typeface="Calibri" pitchFamily="34" charset="0"/>
            </a:endParaRPr>
          </a:p>
          <a:p>
            <a:r>
              <a:rPr lang="zh-CN" altLang="en-US" sz="2400" dirty="0" smtClean="0">
                <a:latin typeface="Calibri" pitchFamily="34" charset="0"/>
                <a:ea typeface="宋体" pitchFamily="2" charset="-122"/>
                <a:cs typeface="Calibri" pitchFamily="34" charset="0"/>
              </a:rPr>
              <a:t>她的父母认为她摄入的碳水化合物太多</a:t>
            </a:r>
            <a:endParaRPr lang="en-US" altLang="zh-HK" sz="2400" dirty="0">
              <a:latin typeface="Calibri" pitchFamily="34" charset="0"/>
              <a:ea typeface="宋体" pitchFamily="2" charset="-122"/>
              <a:cs typeface="Calibri" pitchFamily="34" charset="0"/>
            </a:endParaRPr>
          </a:p>
          <a:p>
            <a:r>
              <a:rPr lang="zh-CN" altLang="en-US" sz="2400" dirty="0" smtClean="0">
                <a:latin typeface="Calibri" pitchFamily="34" charset="0"/>
                <a:ea typeface="宋体" pitchFamily="2" charset="-122"/>
                <a:cs typeface="Calibri" pitchFamily="34" charset="0"/>
              </a:rPr>
              <a:t>对自己越来越挑剔，并坚信自己的体重和体型是表现（不好）的原因</a:t>
            </a:r>
            <a:endParaRPr lang="en-US" altLang="zh-HK" sz="2400" dirty="0">
              <a:latin typeface="Calibri" pitchFamily="34" charset="0"/>
              <a:ea typeface="宋体" pitchFamily="2" charset="-122"/>
              <a:cs typeface="Calibri" pitchFamily="34" charset="0"/>
            </a:endParaRPr>
          </a:p>
          <a:p>
            <a:r>
              <a:rPr lang="zh-CN" altLang="en-US" sz="2400" dirty="0" smtClean="0">
                <a:latin typeface="Calibri" pitchFamily="34" charset="0"/>
                <a:ea typeface="宋体" pitchFamily="2" charset="-122"/>
                <a:cs typeface="Calibri" pitchFamily="34" charset="0"/>
              </a:rPr>
              <a:t>在进食（包括运动食品）以后有罪恶感</a:t>
            </a:r>
            <a:endParaRPr lang="zh-HK" altLang="en-US" sz="2400" dirty="0">
              <a:latin typeface="Calibri" pitchFamily="34" charset="0"/>
              <a:ea typeface="宋体" pitchFamily="2" charset="-122"/>
              <a:cs typeface="Calibri" pitchFamily="34" charset="0"/>
            </a:endParaRPr>
          </a:p>
        </p:txBody>
      </p:sp>
      <p:pic>
        <p:nvPicPr>
          <p:cNvPr id="2097253" name="圖片 3"/>
          <p:cNvPicPr>
            <a:picLocks noChangeAspect="1"/>
          </p:cNvPicPr>
          <p:nvPr/>
        </p:nvPicPr>
        <p:blipFill>
          <a:blip r:embed="rId3"/>
          <a:stretch>
            <a:fillRect/>
          </a:stretch>
        </p:blipFill>
        <p:spPr>
          <a:xfrm>
            <a:off x="5232400" y="2286000"/>
            <a:ext cx="3886200" cy="1943100"/>
          </a:xfrm>
          <a:prstGeom prst="rect">
            <a:avLst/>
          </a:prstGeom>
        </p:spPr>
      </p:pic>
    </p:spTree>
    <p:extLst>
      <p:ext uri="{BB962C8B-B14F-4D97-AF65-F5344CB8AC3E}">
        <p14:creationId xmlns:p14="http://schemas.microsoft.com/office/powerpoint/2010/main" val="303492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77230" y="166589"/>
            <a:ext cx="8229600" cy="1143000"/>
          </a:xfrm>
        </p:spPr>
        <p:txBody>
          <a:bodyPr/>
          <a:lstStyle/>
          <a:p>
            <a:r>
              <a:rPr lang="zh-CN" altLang="en-US" sz="4000" dirty="0" smtClean="0">
                <a:latin typeface="宋体" pitchFamily="2" charset="-122"/>
                <a:ea typeface="宋体" pitchFamily="2" charset="-122"/>
              </a:rPr>
              <a:t>运动员为什么需要控制体重？</a:t>
            </a:r>
            <a:r>
              <a:rPr lang="en-US" altLang="zh-HK" sz="4000" dirty="0">
                <a:latin typeface="宋体" pitchFamily="2" charset="-122"/>
                <a:ea typeface="宋体" pitchFamily="2" charset="-122"/>
              </a:rPr>
              <a:t>	</a:t>
            </a:r>
            <a:endParaRPr lang="zh-HK" altLang="en-US" sz="4000" dirty="0">
              <a:latin typeface="宋体" pitchFamily="2" charset="-122"/>
              <a:ea typeface="宋体" pitchFamily="2" charset="-122"/>
            </a:endParaRPr>
          </a:p>
        </p:txBody>
      </p:sp>
      <p:sp>
        <p:nvSpPr>
          <p:cNvPr id="3" name="內容版面配置區 2"/>
          <p:cNvSpPr>
            <a:spLocks noGrp="1"/>
          </p:cNvSpPr>
          <p:nvPr>
            <p:ph idx="1"/>
          </p:nvPr>
        </p:nvSpPr>
        <p:spPr/>
        <p:txBody>
          <a:bodyPr/>
          <a:lstStyle/>
          <a:p>
            <a:r>
              <a:rPr lang="zh-CN" altLang="en-US" dirty="0" smtClean="0">
                <a:latin typeface="宋体" pitchFamily="2" charset="-122"/>
                <a:ea typeface="宋体" pitchFamily="2" charset="-122"/>
              </a:rPr>
              <a:t>运动员自身的意愿</a:t>
            </a:r>
            <a:endParaRPr lang="en-US" altLang="zh-HK" dirty="0">
              <a:latin typeface="宋体" pitchFamily="2" charset="-122"/>
              <a:ea typeface="宋体" pitchFamily="2" charset="-122"/>
            </a:endParaRPr>
          </a:p>
          <a:p>
            <a:r>
              <a:rPr lang="zh-CN" altLang="en-US" dirty="0" smtClean="0">
                <a:latin typeface="宋体" pitchFamily="2" charset="-122"/>
                <a:ea typeface="宋体" pitchFamily="2" charset="-122"/>
              </a:rPr>
              <a:t>对健康的要求</a:t>
            </a:r>
            <a:endParaRPr lang="en-US" altLang="zh-HK" dirty="0">
              <a:latin typeface="宋体" pitchFamily="2" charset="-122"/>
              <a:ea typeface="宋体" pitchFamily="2" charset="-122"/>
            </a:endParaRPr>
          </a:p>
          <a:p>
            <a:endParaRPr lang="en-US" altLang="zh-HK" dirty="0">
              <a:latin typeface="宋体" pitchFamily="2" charset="-122"/>
              <a:ea typeface="宋体" pitchFamily="2" charset="-122"/>
            </a:endParaRPr>
          </a:p>
        </p:txBody>
      </p:sp>
      <p:pic>
        <p:nvPicPr>
          <p:cNvPr id="4" name="Picture 2" descr="anxiety emoji的圖片搜尋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48768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3497263"/>
            <a:ext cx="4381500" cy="2628900"/>
          </a:xfrm>
          <a:prstGeom prst="rect">
            <a:avLst/>
          </a:prstGeom>
        </p:spPr>
      </p:pic>
    </p:spTree>
    <p:extLst>
      <p:ext uri="{BB962C8B-B14F-4D97-AF65-F5344CB8AC3E}">
        <p14:creationId xmlns:p14="http://schemas.microsoft.com/office/powerpoint/2010/main" val="11519891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93" name="標題 1"/>
          <p:cNvSpPr>
            <a:spLocks noGrp="1"/>
          </p:cNvSpPr>
          <p:nvPr>
            <p:ph type="title"/>
          </p:nvPr>
        </p:nvSpPr>
        <p:spPr>
          <a:xfrm>
            <a:off x="755576" y="0"/>
            <a:ext cx="8229600" cy="1143000"/>
          </a:xfrm>
        </p:spPr>
        <p:txBody>
          <a:bodyPr/>
          <a:lstStyle/>
          <a:p>
            <a:r>
              <a:rPr lang="zh-CN" altLang="en-US" dirty="0" smtClean="0">
                <a:latin typeface="Calibri" pitchFamily="34" charset="0"/>
                <a:ea typeface="宋体" pitchFamily="2" charset="-122"/>
                <a:cs typeface="Calibri" pitchFamily="34" charset="0"/>
              </a:rPr>
              <a:t>青年精英铁人三项选手的案例</a:t>
            </a:r>
            <a:endParaRPr lang="zh-HK" altLang="en-US" dirty="0">
              <a:latin typeface="Calibri" pitchFamily="34" charset="0"/>
              <a:ea typeface="宋体" pitchFamily="2" charset="-122"/>
              <a:cs typeface="Calibri" pitchFamily="34" charset="0"/>
            </a:endParaRPr>
          </a:p>
        </p:txBody>
      </p:sp>
      <p:sp>
        <p:nvSpPr>
          <p:cNvPr id="1048994" name="內容版面配置區 2"/>
          <p:cNvSpPr>
            <a:spLocks noGrp="1"/>
          </p:cNvSpPr>
          <p:nvPr>
            <p:ph idx="1"/>
          </p:nvPr>
        </p:nvSpPr>
        <p:spPr>
          <a:xfrm>
            <a:off x="0" y="1268760"/>
            <a:ext cx="5257800" cy="4525963"/>
          </a:xfrm>
        </p:spPr>
        <p:txBody>
          <a:bodyPr/>
          <a:lstStyle/>
          <a:p>
            <a:r>
              <a:rPr lang="en-US" altLang="zh-HK" dirty="0">
                <a:latin typeface="Calibri" pitchFamily="34" charset="0"/>
                <a:ea typeface="宋体" pitchFamily="2" charset="-122"/>
                <a:cs typeface="Calibri" pitchFamily="34" charset="0"/>
              </a:rPr>
              <a:t> </a:t>
            </a:r>
            <a:r>
              <a:rPr lang="zh-CN" altLang="en-US" dirty="0" smtClean="0">
                <a:latin typeface="Calibri" pitchFamily="34" charset="0"/>
                <a:ea typeface="宋体" pitchFamily="2" charset="-122"/>
                <a:cs typeface="Calibri" pitchFamily="34" charset="0"/>
              </a:rPr>
              <a:t>开始节食，下降至</a:t>
            </a:r>
            <a:r>
              <a:rPr lang="en-US" altLang="zh-CN" dirty="0" smtClean="0">
                <a:latin typeface="Calibri" pitchFamily="34" charset="0"/>
                <a:ea typeface="宋体" pitchFamily="2" charset="-122"/>
                <a:cs typeface="Calibri" pitchFamily="34" charset="0"/>
              </a:rPr>
              <a:t>52</a:t>
            </a:r>
            <a:r>
              <a:rPr lang="zh-CN" altLang="en-US" dirty="0" smtClean="0">
                <a:latin typeface="Calibri" pitchFamily="34" charset="0"/>
                <a:ea typeface="宋体" pitchFamily="2" charset="-122"/>
                <a:cs typeface="Calibri" pitchFamily="34" charset="0"/>
              </a:rPr>
              <a:t>公斤，但是这种限制只让她的表现更差</a:t>
            </a:r>
            <a:endParaRPr lang="en-US" altLang="zh-HK" dirty="0">
              <a:latin typeface="Calibri" pitchFamily="34" charset="0"/>
              <a:ea typeface="宋体" pitchFamily="2" charset="-122"/>
              <a:cs typeface="Calibri" pitchFamily="34" charset="0"/>
            </a:endParaRPr>
          </a:p>
          <a:p>
            <a:pPr lvl="1"/>
            <a:r>
              <a:rPr lang="zh-CN" altLang="en-US" dirty="0" smtClean="0">
                <a:latin typeface="Calibri" pitchFamily="34" charset="0"/>
                <a:ea typeface="宋体" pitchFamily="2" charset="-122"/>
                <a:cs typeface="Calibri" pitchFamily="34" charset="0"/>
              </a:rPr>
              <a:t>能量不足以跟上训练的需要</a:t>
            </a:r>
            <a:endParaRPr lang="en-US" altLang="zh-HK" dirty="0">
              <a:latin typeface="Calibri" pitchFamily="34" charset="0"/>
              <a:ea typeface="宋体" pitchFamily="2" charset="-122"/>
              <a:cs typeface="Calibri" pitchFamily="34" charset="0"/>
            </a:endParaRPr>
          </a:p>
          <a:p>
            <a:pPr lvl="1"/>
            <a:r>
              <a:rPr lang="zh-CN" altLang="en-US" dirty="0" smtClean="0">
                <a:latin typeface="Calibri" pitchFamily="34" charset="0"/>
                <a:ea typeface="宋体" pitchFamily="2" charset="-122"/>
                <a:cs typeface="Calibri" pitchFamily="34" charset="0"/>
              </a:rPr>
              <a:t>情绪和注意力差</a:t>
            </a:r>
            <a:endParaRPr lang="en-US" altLang="zh-HK" dirty="0">
              <a:latin typeface="Calibri" pitchFamily="34" charset="0"/>
              <a:ea typeface="宋体" pitchFamily="2" charset="-122"/>
              <a:cs typeface="Calibri" pitchFamily="34" charset="0"/>
            </a:endParaRPr>
          </a:p>
          <a:p>
            <a:r>
              <a:rPr lang="zh-CN" altLang="en-US" dirty="0" smtClean="0">
                <a:latin typeface="Calibri" pitchFamily="34" charset="0"/>
                <a:ea typeface="宋体" pitchFamily="2" charset="-122"/>
                <a:cs typeface="Calibri" pitchFamily="34" charset="0"/>
              </a:rPr>
              <a:t>健康恶化，不适合参加后期举行的青年奥林匹克运动会选拔赛</a:t>
            </a:r>
            <a:endParaRPr lang="en-US" altLang="zh-HK" dirty="0">
              <a:latin typeface="Calibri" pitchFamily="34" charset="0"/>
              <a:ea typeface="宋体" pitchFamily="2" charset="-122"/>
              <a:cs typeface="Calibri" pitchFamily="34" charset="0"/>
            </a:endParaRPr>
          </a:p>
        </p:txBody>
      </p:sp>
      <p:pic>
        <p:nvPicPr>
          <p:cNvPr id="2097254" name="圖片 4"/>
          <p:cNvPicPr>
            <a:picLocks noChangeAspect="1"/>
          </p:cNvPicPr>
          <p:nvPr/>
        </p:nvPicPr>
        <p:blipFill>
          <a:blip r:embed="rId3" cstate="print"/>
          <a:stretch>
            <a:fillRect/>
          </a:stretch>
        </p:blipFill>
        <p:spPr>
          <a:xfrm>
            <a:off x="5257800" y="1574800"/>
            <a:ext cx="3568700" cy="2379133"/>
          </a:xfrm>
          <a:prstGeom prst="rect">
            <a:avLst/>
          </a:prstGeom>
        </p:spPr>
      </p:pic>
      <p:pic>
        <p:nvPicPr>
          <p:cNvPr id="2097255" name="圖片 5"/>
          <p:cNvPicPr>
            <a:picLocks noChangeAspect="1"/>
          </p:cNvPicPr>
          <p:nvPr/>
        </p:nvPicPr>
        <p:blipFill>
          <a:blip r:embed="rId4" cstate="print"/>
          <a:stretch>
            <a:fillRect/>
          </a:stretch>
        </p:blipFill>
        <p:spPr>
          <a:xfrm>
            <a:off x="5410199" y="4111095"/>
            <a:ext cx="3024491" cy="2015068"/>
          </a:xfrm>
          <a:prstGeom prst="rect">
            <a:avLst/>
          </a:prstGeom>
        </p:spPr>
      </p:pic>
    </p:spTree>
    <p:extLst>
      <p:ext uri="{BB962C8B-B14F-4D97-AF65-F5344CB8AC3E}">
        <p14:creationId xmlns:p14="http://schemas.microsoft.com/office/powerpoint/2010/main" val="39998776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98" name="標題 1"/>
          <p:cNvSpPr>
            <a:spLocks noGrp="1"/>
          </p:cNvSpPr>
          <p:nvPr>
            <p:ph type="title"/>
          </p:nvPr>
        </p:nvSpPr>
        <p:spPr>
          <a:xfrm>
            <a:off x="755576" y="40947"/>
            <a:ext cx="8229600" cy="1143000"/>
          </a:xfrm>
        </p:spPr>
        <p:txBody>
          <a:bodyPr/>
          <a:lstStyle/>
          <a:p>
            <a:r>
              <a:rPr lang="zh-CN" altLang="en-US" dirty="0" smtClean="0">
                <a:latin typeface="Calibri" pitchFamily="34" charset="0"/>
                <a:ea typeface="宋体" pitchFamily="2" charset="-122"/>
                <a:cs typeface="Calibri" pitchFamily="34" charset="0"/>
              </a:rPr>
              <a:t>青年精英铁人三项选手的案例</a:t>
            </a:r>
            <a:endParaRPr lang="zh-HK" altLang="en-US" dirty="0">
              <a:latin typeface="Calibri" pitchFamily="34" charset="0"/>
              <a:ea typeface="宋体" pitchFamily="2" charset="-122"/>
              <a:cs typeface="Calibri" pitchFamily="34" charset="0"/>
            </a:endParaRPr>
          </a:p>
        </p:txBody>
      </p:sp>
      <p:sp>
        <p:nvSpPr>
          <p:cNvPr id="1048999" name="內容版面配置區 2"/>
          <p:cNvSpPr>
            <a:spLocks noGrp="1"/>
          </p:cNvSpPr>
          <p:nvPr>
            <p:ph idx="1"/>
          </p:nvPr>
        </p:nvSpPr>
        <p:spPr>
          <a:xfrm>
            <a:off x="381000" y="1166018"/>
            <a:ext cx="8229600" cy="4525963"/>
          </a:xfrm>
        </p:spPr>
        <p:txBody>
          <a:bodyPr/>
          <a:lstStyle/>
          <a:p>
            <a:r>
              <a:rPr lang="zh-CN" altLang="en-US" dirty="0" smtClean="0">
                <a:latin typeface="Calibri" pitchFamily="34" charset="0"/>
                <a:ea typeface="宋体" pitchFamily="2" charset="-122"/>
                <a:cs typeface="Calibri" pitchFamily="34" charset="0"/>
              </a:rPr>
              <a:t>不能维持“各项指标都很低的饮食”，体重反弹</a:t>
            </a:r>
            <a:endParaRPr lang="en-US" altLang="zh-HK" dirty="0">
              <a:latin typeface="Calibri" pitchFamily="34" charset="0"/>
              <a:ea typeface="宋体" pitchFamily="2" charset="-122"/>
              <a:cs typeface="Calibri" pitchFamily="34" charset="0"/>
            </a:endParaRPr>
          </a:p>
          <a:p>
            <a:pPr eaLnBrk="1"/>
            <a:r>
              <a:rPr lang="zh-CN" altLang="en-US" dirty="0" smtClean="0">
                <a:latin typeface="Calibri" pitchFamily="34" charset="0"/>
                <a:ea typeface="宋体" pitchFamily="2" charset="-122"/>
                <a:cs typeface="Calibri" pitchFamily="34" charset="0"/>
              </a:rPr>
              <a:t>后来求助于营养师</a:t>
            </a:r>
            <a:r>
              <a:rPr lang="en-US" altLang="zh-HK" dirty="0">
                <a:latin typeface="Calibri" pitchFamily="34" charset="0"/>
                <a:ea typeface="宋体" pitchFamily="2" charset="-122"/>
                <a:cs typeface="Calibri" pitchFamily="34" charset="0"/>
              </a:rPr>
              <a:t/>
            </a:r>
            <a:br>
              <a:rPr lang="en-US" altLang="zh-HK" dirty="0">
                <a:latin typeface="Calibri" pitchFamily="34" charset="0"/>
                <a:ea typeface="宋体" pitchFamily="2" charset="-122"/>
                <a:cs typeface="Calibri" pitchFamily="34" charset="0"/>
              </a:rPr>
            </a:br>
            <a:r>
              <a:rPr lang="en-US" altLang="zh-HK" dirty="0" smtClean="0">
                <a:latin typeface="Calibri" pitchFamily="34" charset="0"/>
                <a:ea typeface="宋体" pitchFamily="2" charset="-122"/>
                <a:cs typeface="Calibri" pitchFamily="34" charset="0"/>
              </a:rPr>
              <a:t>-</a:t>
            </a:r>
            <a:r>
              <a:rPr lang="zh-CN" altLang="en-US" dirty="0" smtClean="0">
                <a:latin typeface="Calibri" pitchFamily="34" charset="0"/>
                <a:ea typeface="宋体" pitchFamily="2" charset="-122"/>
                <a:cs typeface="Calibri" pitchFamily="34" charset="0"/>
              </a:rPr>
              <a:t>评估：</a:t>
            </a:r>
            <a:r>
              <a:rPr lang="en-US" altLang="zh-HK" dirty="0" smtClean="0">
                <a:latin typeface="Calibri" pitchFamily="34" charset="0"/>
                <a:ea typeface="宋体" pitchFamily="2" charset="-122"/>
                <a:cs typeface="Calibri" pitchFamily="34" charset="0"/>
              </a:rPr>
              <a:t>55.6</a:t>
            </a:r>
            <a:r>
              <a:rPr lang="zh-CN" altLang="en-US" dirty="0" smtClean="0">
                <a:latin typeface="Calibri" pitchFamily="34" charset="0"/>
                <a:ea typeface="宋体" pitchFamily="2" charset="-122"/>
                <a:cs typeface="Calibri" pitchFamily="34" charset="0"/>
              </a:rPr>
              <a:t>公斤 </a:t>
            </a:r>
            <a:r>
              <a:rPr lang="en-US" altLang="zh-HK" dirty="0" smtClean="0">
                <a:latin typeface="Calibri" pitchFamily="34" charset="0"/>
                <a:ea typeface="宋体" pitchFamily="2" charset="-122"/>
                <a:cs typeface="Calibri" pitchFamily="34" charset="0"/>
              </a:rPr>
              <a:t>(50 </a:t>
            </a:r>
            <a:r>
              <a:rPr lang="en-US" altLang="zh-HK" dirty="0">
                <a:latin typeface="Calibri" pitchFamily="34" charset="0"/>
                <a:ea typeface="宋体" pitchFamily="2" charset="-122"/>
                <a:cs typeface="Calibri" pitchFamily="34" charset="0"/>
              </a:rPr>
              <a:t>%-</a:t>
            </a:r>
            <a:r>
              <a:rPr lang="en-US" altLang="zh-HK" dirty="0" err="1">
                <a:latin typeface="Calibri" pitchFamily="34" charset="0"/>
                <a:ea typeface="宋体" pitchFamily="2" charset="-122"/>
                <a:cs typeface="Calibri" pitchFamily="34" charset="0"/>
              </a:rPr>
              <a:t>ile</a:t>
            </a:r>
            <a:r>
              <a:rPr lang="en-US" altLang="zh-HK" dirty="0">
                <a:latin typeface="Calibri" pitchFamily="34" charset="0"/>
                <a:ea typeface="宋体" pitchFamily="2" charset="-122"/>
                <a:cs typeface="Calibri" pitchFamily="34" charset="0"/>
              </a:rPr>
              <a:t>), </a:t>
            </a:r>
            <a:r>
              <a:rPr lang="zh-CN" altLang="en-US" dirty="0" smtClean="0">
                <a:latin typeface="Calibri" pitchFamily="34" charset="0"/>
                <a:ea typeface="宋体" pitchFamily="2" charset="-122"/>
                <a:cs typeface="Calibri" pitchFamily="34" charset="0"/>
              </a:rPr>
              <a:t>身体质量指数</a:t>
            </a:r>
            <a:r>
              <a:rPr lang="en-US" altLang="zh-HK" dirty="0" smtClean="0">
                <a:latin typeface="Calibri" pitchFamily="34" charset="0"/>
                <a:ea typeface="宋体" pitchFamily="2" charset="-122"/>
                <a:cs typeface="Calibri" pitchFamily="34" charset="0"/>
              </a:rPr>
              <a:t> </a:t>
            </a:r>
            <a:r>
              <a:rPr lang="en-US" altLang="zh-HK" dirty="0">
                <a:latin typeface="Calibri" pitchFamily="34" charset="0"/>
                <a:ea typeface="宋体" pitchFamily="2" charset="-122"/>
                <a:cs typeface="Calibri" pitchFamily="34" charset="0"/>
              </a:rPr>
              <a:t>22.0 (60 %-</a:t>
            </a:r>
            <a:r>
              <a:rPr lang="en-US" altLang="zh-HK" dirty="0" err="1">
                <a:latin typeface="Calibri" pitchFamily="34" charset="0"/>
                <a:ea typeface="宋体" pitchFamily="2" charset="-122"/>
                <a:cs typeface="Calibri" pitchFamily="34" charset="0"/>
              </a:rPr>
              <a:t>ile</a:t>
            </a:r>
            <a:r>
              <a:rPr lang="en-US" altLang="zh-HK" dirty="0" smtClean="0">
                <a:latin typeface="Calibri" pitchFamily="34" charset="0"/>
                <a:ea typeface="宋体" pitchFamily="2" charset="-122"/>
                <a:cs typeface="Calibri" pitchFamily="34" charset="0"/>
              </a:rPr>
              <a:t>)</a:t>
            </a:r>
            <a:r>
              <a:rPr lang="zh-CN" altLang="en-US" dirty="0" smtClean="0">
                <a:latin typeface="Calibri" pitchFamily="34" charset="0"/>
                <a:ea typeface="宋体" pitchFamily="2" charset="-122"/>
                <a:cs typeface="Calibri" pitchFamily="34" charset="0"/>
              </a:rPr>
              <a:t>，类似的体成分</a:t>
            </a:r>
            <a:endParaRPr lang="en-US" altLang="zh-HK" dirty="0" smtClean="0">
              <a:latin typeface="Calibri" pitchFamily="34" charset="0"/>
              <a:ea typeface="宋体" pitchFamily="2" charset="-122"/>
              <a:cs typeface="Calibri" pitchFamily="34" charset="0"/>
            </a:endParaRPr>
          </a:p>
          <a:p>
            <a:pPr lvl="1"/>
            <a:r>
              <a:rPr lang="zh-CN" altLang="en-US" dirty="0" smtClean="0">
                <a:latin typeface="Calibri" pitchFamily="34" charset="0"/>
                <a:ea typeface="宋体" pitchFamily="2" charset="-122"/>
                <a:cs typeface="Calibri" pitchFamily="34" charset="0"/>
              </a:rPr>
              <a:t>铁</a:t>
            </a:r>
            <a:r>
              <a:rPr lang="zh-CN" altLang="en-US" dirty="0">
                <a:latin typeface="Calibri" pitchFamily="34" charset="0"/>
                <a:ea typeface="宋体" pitchFamily="2" charset="-122"/>
                <a:cs typeface="Calibri" pitchFamily="34" charset="0"/>
              </a:rPr>
              <a:t>储备低（铁蛋白：</a:t>
            </a:r>
            <a:r>
              <a:rPr lang="en-US" altLang="zh-CN" dirty="0">
                <a:latin typeface="Calibri" pitchFamily="34" charset="0"/>
                <a:ea typeface="宋体" pitchFamily="2" charset="-122"/>
                <a:cs typeface="Calibri" pitchFamily="34" charset="0"/>
              </a:rPr>
              <a:t>30</a:t>
            </a:r>
            <a:r>
              <a:rPr lang="zh-CN" altLang="en-US" dirty="0" smtClean="0">
                <a:latin typeface="Calibri" pitchFamily="34" charset="0"/>
                <a:ea typeface="宋体" pitchFamily="2" charset="-122"/>
                <a:cs typeface="Calibri" pitchFamily="34" charset="0"/>
              </a:rPr>
              <a:t>）</a:t>
            </a:r>
            <a:endParaRPr lang="en-US" altLang="zh-HK" dirty="0" smtClean="0">
              <a:latin typeface="Calibri" pitchFamily="34" charset="0"/>
              <a:ea typeface="宋体" pitchFamily="2" charset="-122"/>
              <a:cs typeface="Calibri" pitchFamily="34" charset="0"/>
            </a:endParaRPr>
          </a:p>
          <a:p>
            <a:pPr lvl="1"/>
            <a:r>
              <a:rPr lang="zh-CN" altLang="en-US" dirty="0">
                <a:latin typeface="Calibri" pitchFamily="34" charset="0"/>
                <a:ea typeface="宋体" pitchFamily="2" charset="-122"/>
                <a:cs typeface="Calibri" pitchFamily="34" charset="0"/>
              </a:rPr>
              <a:t>骨矿物质密度（</a:t>
            </a:r>
            <a:r>
              <a:rPr lang="en-US" altLang="zh-CN" dirty="0">
                <a:latin typeface="Calibri" pitchFamily="34" charset="0"/>
                <a:ea typeface="宋体" pitchFamily="2" charset="-122"/>
                <a:cs typeface="Calibri" pitchFamily="34" charset="0"/>
              </a:rPr>
              <a:t>BMD</a:t>
            </a:r>
            <a:r>
              <a:rPr lang="zh-CN" altLang="en-US" dirty="0">
                <a:latin typeface="Calibri" pitchFamily="34" charset="0"/>
                <a:ea typeface="宋体" pitchFamily="2" charset="-122"/>
                <a:cs typeface="Calibri" pitchFamily="34" charset="0"/>
              </a:rPr>
              <a:t>）</a:t>
            </a:r>
            <a:r>
              <a:rPr lang="en-US" altLang="zh-HK" dirty="0">
                <a:latin typeface="Calibri" pitchFamily="34" charset="0"/>
                <a:ea typeface="宋体" pitchFamily="2" charset="-122"/>
                <a:cs typeface="Calibri" pitchFamily="34" charset="0"/>
              </a:rPr>
              <a:t>: -</a:t>
            </a:r>
            <a:r>
              <a:rPr lang="en-US" altLang="zh-HK" dirty="0" smtClean="0">
                <a:latin typeface="Calibri" pitchFamily="34" charset="0"/>
                <a:ea typeface="宋体" pitchFamily="2" charset="-122"/>
                <a:cs typeface="Calibri" pitchFamily="34" charset="0"/>
              </a:rPr>
              <a:t>0.8</a:t>
            </a:r>
            <a:endParaRPr lang="en-US" altLang="zh-HK" dirty="0">
              <a:latin typeface="Calibri" pitchFamily="34" charset="0"/>
              <a:ea typeface="宋体" pitchFamily="2" charset="-122"/>
              <a:cs typeface="Calibri" pitchFamily="34" charset="0"/>
            </a:endParaRPr>
          </a:p>
          <a:p>
            <a:r>
              <a:rPr lang="zh-CN" altLang="en-US" dirty="0" smtClean="0">
                <a:latin typeface="Calibri" pitchFamily="34" charset="0"/>
                <a:ea typeface="宋体" pitchFamily="2" charset="-122"/>
                <a:cs typeface="Calibri" pitchFamily="34" charset="0"/>
              </a:rPr>
              <a:t>不需要减重</a:t>
            </a:r>
            <a:endParaRPr lang="en-US" altLang="zh-HK" dirty="0">
              <a:latin typeface="Calibri" pitchFamily="34" charset="0"/>
              <a:ea typeface="宋体" pitchFamily="2" charset="-122"/>
              <a:cs typeface="Calibri" pitchFamily="34" charset="0"/>
            </a:endParaRPr>
          </a:p>
          <a:p>
            <a:r>
              <a:rPr lang="zh-CN" altLang="en-US" dirty="0" smtClean="0">
                <a:latin typeface="Calibri" pitchFamily="34" charset="0"/>
                <a:ea typeface="宋体" pitchFamily="2" charset="-122"/>
                <a:cs typeface="Calibri" pitchFamily="34" charset="0"/>
              </a:rPr>
              <a:t>注重增加肌肉及肌肉力量和肌肉肥大</a:t>
            </a:r>
            <a:endParaRPr lang="en-US" altLang="zh-HK" dirty="0">
              <a:latin typeface="Calibri" pitchFamily="34" charset="0"/>
              <a:ea typeface="宋体" pitchFamily="2" charset="-122"/>
              <a:cs typeface="Calibri" pitchFamily="34" charset="0"/>
            </a:endParaRPr>
          </a:p>
          <a:p>
            <a:endParaRPr lang="en-US" altLang="zh-HK" dirty="0">
              <a:latin typeface="Calibri" pitchFamily="34" charset="0"/>
              <a:ea typeface="宋体" pitchFamily="2" charset="-122"/>
              <a:cs typeface="Calibri" pitchFamily="34" charset="0"/>
            </a:endParaRPr>
          </a:p>
        </p:txBody>
      </p:sp>
    </p:spTree>
    <p:extLst>
      <p:ext uri="{BB962C8B-B14F-4D97-AF65-F5344CB8AC3E}">
        <p14:creationId xmlns:p14="http://schemas.microsoft.com/office/powerpoint/2010/main" val="17647144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03" name="標題 1"/>
          <p:cNvSpPr>
            <a:spLocks noGrp="1"/>
          </p:cNvSpPr>
          <p:nvPr>
            <p:ph type="title"/>
          </p:nvPr>
        </p:nvSpPr>
        <p:spPr>
          <a:xfrm>
            <a:off x="934199" y="72145"/>
            <a:ext cx="8229600" cy="1143000"/>
          </a:xfrm>
        </p:spPr>
        <p:txBody>
          <a:bodyPr/>
          <a:lstStyle/>
          <a:p>
            <a:r>
              <a:rPr lang="zh-CN" altLang="en-US" dirty="0" smtClean="0">
                <a:latin typeface="Calibri" pitchFamily="34" charset="0"/>
                <a:ea typeface="宋体" pitchFamily="2" charset="-122"/>
                <a:cs typeface="Calibri" pitchFamily="34" charset="0"/>
              </a:rPr>
              <a:t>青年精英铁人三项选手的案例</a:t>
            </a:r>
            <a:endParaRPr lang="zh-HK" altLang="en-US" dirty="0">
              <a:latin typeface="Calibri" pitchFamily="34" charset="0"/>
              <a:ea typeface="宋体" pitchFamily="2" charset="-122"/>
              <a:cs typeface="Calibri" pitchFamily="34" charset="0"/>
            </a:endParaRPr>
          </a:p>
        </p:txBody>
      </p:sp>
      <p:sp>
        <p:nvSpPr>
          <p:cNvPr id="1049004" name="內容版面配置區 2"/>
          <p:cNvSpPr>
            <a:spLocks noGrp="1"/>
          </p:cNvSpPr>
          <p:nvPr>
            <p:ph idx="1"/>
          </p:nvPr>
        </p:nvSpPr>
        <p:spPr/>
        <p:txBody>
          <a:bodyPr/>
          <a:lstStyle/>
          <a:p>
            <a:r>
              <a:rPr lang="zh-CN" altLang="en-US" dirty="0" smtClean="0">
                <a:latin typeface="Calibri" pitchFamily="34" charset="0"/>
                <a:ea typeface="宋体" pitchFamily="2" charset="-122"/>
                <a:cs typeface="Calibri" pitchFamily="34" charset="0"/>
              </a:rPr>
              <a:t>性格：</a:t>
            </a:r>
            <a:endParaRPr lang="en-US" altLang="zh-HK" dirty="0">
              <a:latin typeface="Calibri" pitchFamily="34" charset="0"/>
              <a:ea typeface="宋体" pitchFamily="2" charset="-122"/>
              <a:cs typeface="Calibri" pitchFamily="34" charset="0"/>
            </a:endParaRPr>
          </a:p>
          <a:p>
            <a:pPr lvl="1"/>
            <a:r>
              <a:rPr lang="zh-CN" altLang="en-US" dirty="0" smtClean="0">
                <a:latin typeface="Calibri" pitchFamily="34" charset="0"/>
                <a:ea typeface="宋体" pitchFamily="2" charset="-122"/>
                <a:cs typeface="Calibri" pitchFamily="34" charset="0"/>
              </a:rPr>
              <a:t>取得高成就的人</a:t>
            </a:r>
            <a:endParaRPr lang="en-US" altLang="zh-HK" dirty="0">
              <a:latin typeface="Calibri" pitchFamily="34" charset="0"/>
              <a:ea typeface="宋体" pitchFamily="2" charset="-122"/>
              <a:cs typeface="Calibri" pitchFamily="34" charset="0"/>
            </a:endParaRPr>
          </a:p>
          <a:p>
            <a:pPr lvl="1"/>
            <a:r>
              <a:rPr lang="zh-CN" altLang="en-US" dirty="0" smtClean="0">
                <a:latin typeface="Calibri" pitchFamily="34" charset="0"/>
                <a:ea typeface="宋体" pitchFamily="2" charset="-122"/>
                <a:cs typeface="Calibri" pitchFamily="34" charset="0"/>
              </a:rPr>
              <a:t>压力水平高（即使</a:t>
            </a:r>
            <a:r>
              <a:rPr lang="zh-CN" altLang="en-US" dirty="0" smtClean="0">
                <a:solidFill>
                  <a:srgbClr val="FF0000"/>
                </a:solidFill>
                <a:latin typeface="Calibri" pitchFamily="34" charset="0"/>
                <a:ea typeface="宋体" pitchFamily="2" charset="-122"/>
                <a:cs typeface="Calibri" pitchFamily="34" charset="0"/>
              </a:rPr>
              <a:t>训练量少并且</a:t>
            </a:r>
            <a:r>
              <a:rPr lang="zh-CN" altLang="en-US" dirty="0" smtClean="0">
                <a:latin typeface="Calibri" pitchFamily="34" charset="0"/>
                <a:ea typeface="宋体" pitchFamily="2" charset="-122"/>
                <a:cs typeface="Calibri" pitchFamily="34" charset="0"/>
              </a:rPr>
              <a:t>强度低，皮质醇通常也很高）</a:t>
            </a:r>
            <a:endParaRPr lang="en-US" altLang="zh-HK" dirty="0">
              <a:latin typeface="Calibri" pitchFamily="34" charset="0"/>
              <a:ea typeface="宋体" pitchFamily="2" charset="-122"/>
              <a:cs typeface="Calibri" pitchFamily="34" charset="0"/>
            </a:endParaRPr>
          </a:p>
          <a:p>
            <a:pPr lvl="1"/>
            <a:r>
              <a:rPr lang="zh-CN" altLang="en-US" dirty="0" smtClean="0">
                <a:latin typeface="Calibri" pitchFamily="34" charset="0"/>
                <a:ea typeface="宋体" pitchFamily="2" charset="-122"/>
                <a:cs typeface="Calibri" pitchFamily="34" charset="0"/>
              </a:rPr>
              <a:t>安慰进食</a:t>
            </a:r>
            <a:endParaRPr lang="zh-HK" altLang="en-US" dirty="0">
              <a:latin typeface="Calibri" pitchFamily="34" charset="0"/>
              <a:ea typeface="宋体" pitchFamily="2" charset="-122"/>
              <a:cs typeface="Calibri" pitchFamily="34" charset="0"/>
            </a:endParaRPr>
          </a:p>
        </p:txBody>
      </p:sp>
      <p:pic>
        <p:nvPicPr>
          <p:cNvPr id="2097256" name="Picture 3"/>
          <p:cNvPicPr>
            <a:picLocks noChangeAspect="1"/>
          </p:cNvPicPr>
          <p:nvPr/>
        </p:nvPicPr>
        <p:blipFill>
          <a:blip r:embed="rId3"/>
          <a:stretch>
            <a:fillRect/>
          </a:stretch>
        </p:blipFill>
        <p:spPr>
          <a:xfrm>
            <a:off x="3733800" y="3849070"/>
            <a:ext cx="4038600" cy="2695575"/>
          </a:xfrm>
          <a:prstGeom prst="rect">
            <a:avLst/>
          </a:prstGeom>
        </p:spPr>
      </p:pic>
    </p:spTree>
    <p:extLst>
      <p:ext uri="{BB962C8B-B14F-4D97-AF65-F5344CB8AC3E}">
        <p14:creationId xmlns:p14="http://schemas.microsoft.com/office/powerpoint/2010/main" val="22955149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08" name="標題 1"/>
          <p:cNvSpPr>
            <a:spLocks noGrp="1"/>
          </p:cNvSpPr>
          <p:nvPr>
            <p:ph type="title"/>
          </p:nvPr>
        </p:nvSpPr>
        <p:spPr>
          <a:xfrm>
            <a:off x="914400" y="30956"/>
            <a:ext cx="8229600" cy="1143000"/>
          </a:xfrm>
        </p:spPr>
        <p:txBody>
          <a:bodyPr/>
          <a:lstStyle/>
          <a:p>
            <a:r>
              <a:rPr lang="zh-CN" altLang="en-US" dirty="0" smtClean="0">
                <a:latin typeface="Calibri" pitchFamily="34" charset="0"/>
                <a:ea typeface="宋体" pitchFamily="2" charset="-122"/>
                <a:cs typeface="Calibri" pitchFamily="34" charset="0"/>
              </a:rPr>
              <a:t>青年精英铁人三项选手的案例</a:t>
            </a:r>
            <a:endParaRPr lang="zh-HK" altLang="en-US" dirty="0">
              <a:latin typeface="Calibri" pitchFamily="34" charset="0"/>
              <a:ea typeface="宋体" pitchFamily="2" charset="-122"/>
              <a:cs typeface="Calibri" pitchFamily="34" charset="0"/>
            </a:endParaRPr>
          </a:p>
        </p:txBody>
      </p:sp>
      <p:sp>
        <p:nvSpPr>
          <p:cNvPr id="1049009" name="內容版面配置區 2"/>
          <p:cNvSpPr>
            <a:spLocks noGrp="1"/>
          </p:cNvSpPr>
          <p:nvPr>
            <p:ph idx="1"/>
          </p:nvPr>
        </p:nvSpPr>
        <p:spPr/>
        <p:txBody>
          <a:bodyPr/>
          <a:lstStyle/>
          <a:p>
            <a:r>
              <a:rPr lang="zh-CN" altLang="en-US" sz="2800" dirty="0" smtClean="0">
                <a:latin typeface="Calibri" pitchFamily="34" charset="0"/>
                <a:ea typeface="宋体" pitchFamily="2" charset="-122"/>
                <a:cs typeface="Calibri" pitchFamily="34" charset="0"/>
              </a:rPr>
              <a:t>干预</a:t>
            </a:r>
            <a:endParaRPr lang="en-US" altLang="zh-HK" sz="2800" dirty="0">
              <a:latin typeface="Calibri" pitchFamily="34" charset="0"/>
              <a:ea typeface="宋体" pitchFamily="2" charset="-122"/>
              <a:cs typeface="Calibri" pitchFamily="34" charset="0"/>
            </a:endParaRPr>
          </a:p>
          <a:p>
            <a:pPr lvl="1"/>
            <a:r>
              <a:rPr lang="zh-CN" altLang="en-US" sz="2400" dirty="0" smtClean="0">
                <a:latin typeface="Calibri" pitchFamily="34" charset="0"/>
                <a:ea typeface="宋体" pitchFamily="2" charset="-122"/>
                <a:cs typeface="Calibri" pitchFamily="34" charset="0"/>
              </a:rPr>
              <a:t>更多碳水化合物，</a:t>
            </a:r>
            <a:endParaRPr lang="en-US" altLang="zh-HK" sz="2400" dirty="0">
              <a:latin typeface="Calibri" pitchFamily="34" charset="0"/>
              <a:ea typeface="宋体" pitchFamily="2" charset="-122"/>
              <a:cs typeface="Calibri" pitchFamily="34" charset="0"/>
            </a:endParaRPr>
          </a:p>
          <a:p>
            <a:pPr lvl="1"/>
            <a:r>
              <a:rPr lang="zh-CN" altLang="en-US" sz="2400" dirty="0" smtClean="0">
                <a:solidFill>
                  <a:srgbClr val="FF0000"/>
                </a:solidFill>
                <a:latin typeface="Calibri" pitchFamily="34" charset="0"/>
                <a:ea typeface="宋体" pitchFamily="2" charset="-122"/>
                <a:cs typeface="Calibri" pitchFamily="34" charset="0"/>
              </a:rPr>
              <a:t>调整蛋白质摄入</a:t>
            </a:r>
            <a:r>
              <a:rPr lang="zh-CN" altLang="en-US" sz="2400" dirty="0" smtClean="0">
                <a:latin typeface="Calibri" pitchFamily="34" charset="0"/>
                <a:ea typeface="宋体" pitchFamily="2" charset="-122"/>
                <a:cs typeface="Calibri" pitchFamily="34" charset="0"/>
              </a:rPr>
              <a:t>，帮助肌肉生长</a:t>
            </a:r>
            <a:endParaRPr lang="en-US" altLang="zh-HK" sz="2400" dirty="0">
              <a:latin typeface="Calibri" pitchFamily="34" charset="0"/>
              <a:ea typeface="宋体" pitchFamily="2" charset="-122"/>
              <a:cs typeface="Calibri" pitchFamily="34" charset="0"/>
            </a:endParaRPr>
          </a:p>
          <a:p>
            <a:endParaRPr lang="zh-HK" altLang="en-US" dirty="0">
              <a:latin typeface="Calibri" pitchFamily="34" charset="0"/>
              <a:ea typeface="宋体" pitchFamily="2" charset="-122"/>
              <a:cs typeface="Calibri" pitchFamily="34" charset="0"/>
            </a:endParaRPr>
          </a:p>
        </p:txBody>
      </p:sp>
      <p:pic>
        <p:nvPicPr>
          <p:cNvPr id="2097257" name="圖片 5"/>
          <p:cNvPicPr>
            <a:picLocks noChangeAspect="1"/>
          </p:cNvPicPr>
          <p:nvPr/>
        </p:nvPicPr>
        <p:blipFill>
          <a:blip r:embed="rId3"/>
          <a:stretch>
            <a:fillRect/>
          </a:stretch>
        </p:blipFill>
        <p:spPr>
          <a:xfrm>
            <a:off x="2819400" y="4028530"/>
            <a:ext cx="2847619" cy="2142857"/>
          </a:xfrm>
          <a:prstGeom prst="rect">
            <a:avLst/>
          </a:prstGeom>
        </p:spPr>
      </p:pic>
      <p:pic>
        <p:nvPicPr>
          <p:cNvPr id="2097258" name="圖片 4"/>
          <p:cNvPicPr>
            <a:picLocks noChangeAspect="1"/>
          </p:cNvPicPr>
          <p:nvPr/>
        </p:nvPicPr>
        <p:blipFill>
          <a:blip r:embed="rId4"/>
          <a:stretch>
            <a:fillRect/>
          </a:stretch>
        </p:blipFill>
        <p:spPr>
          <a:xfrm>
            <a:off x="0" y="3595688"/>
            <a:ext cx="3375994" cy="2530475"/>
          </a:xfrm>
          <a:prstGeom prst="rect">
            <a:avLst/>
          </a:prstGeom>
        </p:spPr>
      </p:pic>
      <p:pic>
        <p:nvPicPr>
          <p:cNvPr id="2097259" name="圖片 3"/>
          <p:cNvPicPr>
            <a:picLocks noChangeAspect="1"/>
          </p:cNvPicPr>
          <p:nvPr/>
        </p:nvPicPr>
        <p:blipFill>
          <a:blip r:embed="rId5"/>
          <a:stretch>
            <a:fillRect/>
          </a:stretch>
        </p:blipFill>
        <p:spPr>
          <a:xfrm>
            <a:off x="5358723" y="3708632"/>
            <a:ext cx="3225312" cy="2417531"/>
          </a:xfrm>
          <a:prstGeom prst="rect">
            <a:avLst/>
          </a:prstGeom>
        </p:spPr>
      </p:pic>
    </p:spTree>
    <p:extLst>
      <p:ext uri="{BB962C8B-B14F-4D97-AF65-F5344CB8AC3E}">
        <p14:creationId xmlns:p14="http://schemas.microsoft.com/office/powerpoint/2010/main" val="943797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3" name="標題 1"/>
          <p:cNvSpPr>
            <a:spLocks noGrp="1"/>
          </p:cNvSpPr>
          <p:nvPr>
            <p:ph type="title"/>
          </p:nvPr>
        </p:nvSpPr>
        <p:spPr>
          <a:xfrm>
            <a:off x="914400" y="22791"/>
            <a:ext cx="8229600" cy="1143000"/>
          </a:xfrm>
        </p:spPr>
        <p:txBody>
          <a:bodyPr/>
          <a:lstStyle/>
          <a:p>
            <a:r>
              <a:rPr lang="zh-CN" altLang="en-US" dirty="0" smtClean="0">
                <a:latin typeface="Calibri" pitchFamily="34" charset="0"/>
                <a:ea typeface="宋体" pitchFamily="2" charset="-122"/>
                <a:cs typeface="Calibri" pitchFamily="34" charset="0"/>
              </a:rPr>
              <a:t>青年精英铁人三项选手的案例</a:t>
            </a:r>
            <a:endParaRPr lang="zh-HK" altLang="en-US" dirty="0">
              <a:latin typeface="Calibri" pitchFamily="34" charset="0"/>
              <a:ea typeface="宋体" pitchFamily="2" charset="-122"/>
              <a:cs typeface="Calibri" pitchFamily="34" charset="0"/>
            </a:endParaRPr>
          </a:p>
        </p:txBody>
      </p:sp>
      <p:sp>
        <p:nvSpPr>
          <p:cNvPr id="1049014" name="內容版面配置區 2"/>
          <p:cNvSpPr>
            <a:spLocks noGrp="1"/>
          </p:cNvSpPr>
          <p:nvPr>
            <p:ph idx="1"/>
          </p:nvPr>
        </p:nvSpPr>
        <p:spPr>
          <a:xfrm>
            <a:off x="228600" y="1417638"/>
            <a:ext cx="5105400" cy="4068762"/>
          </a:xfrm>
        </p:spPr>
        <p:txBody>
          <a:bodyPr/>
          <a:lstStyle/>
          <a:p>
            <a:r>
              <a:rPr lang="en-US" altLang="zh-HK" sz="2800" dirty="0" smtClean="0">
                <a:latin typeface="Calibri" pitchFamily="34" charset="0"/>
                <a:ea typeface="宋体" pitchFamily="2" charset="-122"/>
                <a:cs typeface="Calibri" pitchFamily="34" charset="0"/>
              </a:rPr>
              <a:t>6</a:t>
            </a:r>
            <a:r>
              <a:rPr lang="zh-CN" altLang="en-US" sz="2800" dirty="0" smtClean="0">
                <a:latin typeface="Calibri" pitchFamily="34" charset="0"/>
                <a:ea typeface="宋体" pitchFamily="2" charset="-122"/>
                <a:cs typeface="Calibri" pitchFamily="34" charset="0"/>
              </a:rPr>
              <a:t>个月后的成果：</a:t>
            </a:r>
            <a:endParaRPr lang="en-US" altLang="zh-HK" sz="2800" dirty="0">
              <a:latin typeface="Calibri" pitchFamily="34" charset="0"/>
              <a:ea typeface="宋体" pitchFamily="2" charset="-122"/>
              <a:cs typeface="Calibri" pitchFamily="34" charset="0"/>
            </a:endParaRPr>
          </a:p>
          <a:p>
            <a:pPr lvl="1"/>
            <a:r>
              <a:rPr lang="zh-CN" altLang="en-US" sz="2400" dirty="0" smtClean="0">
                <a:latin typeface="Calibri" pitchFamily="34" charset="0"/>
                <a:ea typeface="宋体" pitchFamily="2" charset="-122"/>
                <a:cs typeface="Calibri" pitchFamily="34" charset="0"/>
              </a:rPr>
              <a:t>表现和</a:t>
            </a:r>
            <a:r>
              <a:rPr lang="zh-CN" altLang="en-US" sz="2400" dirty="0" smtClean="0">
                <a:solidFill>
                  <a:srgbClr val="FF0000"/>
                </a:solidFill>
                <a:latin typeface="Calibri" pitchFamily="34" charset="0"/>
                <a:ea typeface="宋体" pitchFamily="2" charset="-122"/>
                <a:cs typeface="Calibri" pitchFamily="34" charset="0"/>
              </a:rPr>
              <a:t>体</a:t>
            </a:r>
            <a:r>
              <a:rPr lang="zh-CN" altLang="en-US" sz="2400" dirty="0">
                <a:solidFill>
                  <a:srgbClr val="FF0000"/>
                </a:solidFill>
                <a:latin typeface="Calibri" pitchFamily="34" charset="0"/>
                <a:ea typeface="宋体" pitchFamily="2" charset="-122"/>
                <a:cs typeface="Calibri" pitchFamily="34" charset="0"/>
              </a:rPr>
              <a:t>成分</a:t>
            </a:r>
            <a:r>
              <a:rPr lang="zh-CN" altLang="en-US" sz="2400" dirty="0" smtClean="0">
                <a:latin typeface="Calibri" pitchFamily="34" charset="0"/>
                <a:ea typeface="宋体" pitchFamily="2" charset="-122"/>
                <a:cs typeface="Calibri" pitchFamily="34" charset="0"/>
              </a:rPr>
              <a:t>改善</a:t>
            </a:r>
            <a:endParaRPr lang="en-US" altLang="zh-HK" sz="2400" dirty="0">
              <a:latin typeface="Calibri" pitchFamily="34" charset="0"/>
              <a:ea typeface="宋体" pitchFamily="2" charset="-122"/>
              <a:cs typeface="Calibri" pitchFamily="34" charset="0"/>
            </a:endParaRPr>
          </a:p>
          <a:p>
            <a:pPr lvl="1"/>
            <a:r>
              <a:rPr lang="zh-CN" altLang="en-US" sz="2400" dirty="0" smtClean="0">
                <a:latin typeface="Calibri" pitchFamily="34" charset="0"/>
                <a:ea typeface="宋体" pitchFamily="2" charset="-122"/>
                <a:cs typeface="Calibri" pitchFamily="34" charset="0"/>
              </a:rPr>
              <a:t>入选雅加达亚运会混合团体接力赛</a:t>
            </a:r>
            <a:endParaRPr lang="en-US" altLang="zh-HK" sz="2400" dirty="0">
              <a:latin typeface="Calibri" pitchFamily="34" charset="0"/>
              <a:ea typeface="宋体" pitchFamily="2" charset="-122"/>
              <a:cs typeface="Calibri" pitchFamily="34" charset="0"/>
            </a:endParaRPr>
          </a:p>
          <a:p>
            <a:pPr lvl="1"/>
            <a:r>
              <a:rPr lang="zh-CN" altLang="en-US" sz="2400" smtClean="0">
                <a:latin typeface="Calibri" pitchFamily="34" charset="0"/>
                <a:ea typeface="宋体" pitchFamily="2" charset="-122"/>
                <a:cs typeface="Calibri" pitchFamily="34" charset="0"/>
              </a:rPr>
              <a:t>尽管要准备应考</a:t>
            </a:r>
            <a:r>
              <a:rPr lang="en-US" altLang="zh-CN" sz="2400" smtClean="0">
                <a:latin typeface="Calibri" pitchFamily="34" charset="0"/>
                <a:ea typeface="宋体" pitchFamily="2" charset="-122"/>
                <a:cs typeface="Calibri" pitchFamily="34" charset="0"/>
              </a:rPr>
              <a:t>DSE</a:t>
            </a:r>
            <a:r>
              <a:rPr lang="zh-CN" altLang="en-US" sz="2400" dirty="0" smtClean="0">
                <a:latin typeface="Calibri" pitchFamily="34" charset="0"/>
                <a:ea typeface="宋体" pitchFamily="2" charset="-122"/>
                <a:cs typeface="Calibri" pitchFamily="34" charset="0"/>
              </a:rPr>
              <a:t>，能够稳定体重并保持她的最佳表现</a:t>
            </a:r>
            <a:endParaRPr lang="en-US" altLang="zh-HK" sz="2400" dirty="0">
              <a:latin typeface="Calibri" pitchFamily="34" charset="0"/>
              <a:ea typeface="宋体" pitchFamily="2" charset="-122"/>
              <a:cs typeface="Calibri" pitchFamily="34" charset="0"/>
            </a:endParaRPr>
          </a:p>
          <a:p>
            <a:pPr lvl="1"/>
            <a:r>
              <a:rPr lang="zh-CN" altLang="en-US" sz="2400" dirty="0" smtClean="0">
                <a:latin typeface="Calibri" pitchFamily="34" charset="0"/>
                <a:ea typeface="宋体" pitchFamily="2" charset="-122"/>
                <a:cs typeface="Calibri" pitchFamily="34" charset="0"/>
              </a:rPr>
              <a:t>骨矿物质密度（</a:t>
            </a:r>
            <a:r>
              <a:rPr lang="en-US" altLang="zh-CN" sz="2400" dirty="0" smtClean="0">
                <a:latin typeface="Calibri" pitchFamily="34" charset="0"/>
                <a:ea typeface="宋体" pitchFamily="2" charset="-122"/>
                <a:cs typeface="Calibri" pitchFamily="34" charset="0"/>
              </a:rPr>
              <a:t>BMD</a:t>
            </a:r>
            <a:r>
              <a:rPr lang="zh-CN" altLang="en-US" sz="2400" dirty="0" smtClean="0">
                <a:latin typeface="Calibri" pitchFamily="34" charset="0"/>
                <a:ea typeface="宋体" pitchFamily="2" charset="-122"/>
                <a:cs typeface="Calibri" pitchFamily="34" charset="0"/>
              </a:rPr>
              <a:t>） </a:t>
            </a:r>
            <a:r>
              <a:rPr lang="en-US" altLang="zh-HK" sz="2400" dirty="0" smtClean="0">
                <a:latin typeface="Calibri" pitchFamily="34" charset="0"/>
                <a:ea typeface="宋体" pitchFamily="2" charset="-122"/>
                <a:cs typeface="Calibri" pitchFamily="34" charset="0"/>
              </a:rPr>
              <a:t>-</a:t>
            </a:r>
            <a:r>
              <a:rPr lang="en-US" altLang="zh-HK" sz="2400" dirty="0">
                <a:latin typeface="Calibri" pitchFamily="34" charset="0"/>
                <a:ea typeface="宋体" pitchFamily="2" charset="-122"/>
                <a:cs typeface="Calibri" pitchFamily="34" charset="0"/>
              </a:rPr>
              <a:t>0.6</a:t>
            </a:r>
          </a:p>
          <a:p>
            <a:pPr lvl="1"/>
            <a:r>
              <a:rPr lang="zh-CN" altLang="en-US" sz="2400" dirty="0" smtClean="0">
                <a:latin typeface="Calibri" pitchFamily="34" charset="0"/>
                <a:ea typeface="宋体" pitchFamily="2" charset="-122"/>
                <a:cs typeface="Calibri" pitchFamily="34" charset="0"/>
              </a:rPr>
              <a:t>铁蛋白</a:t>
            </a:r>
            <a:r>
              <a:rPr lang="en-US" altLang="zh-HK" sz="2400" dirty="0" smtClean="0">
                <a:latin typeface="Calibri" pitchFamily="34" charset="0"/>
                <a:ea typeface="宋体" pitchFamily="2" charset="-122"/>
                <a:cs typeface="Calibri" pitchFamily="34" charset="0"/>
              </a:rPr>
              <a:t>38-45</a:t>
            </a:r>
            <a:endParaRPr lang="en-US" altLang="zh-HK" sz="2400" dirty="0">
              <a:latin typeface="Calibri" pitchFamily="34" charset="0"/>
              <a:ea typeface="宋体" pitchFamily="2" charset="-122"/>
              <a:cs typeface="Calibri" pitchFamily="34" charset="0"/>
            </a:endParaRPr>
          </a:p>
          <a:p>
            <a:pPr lvl="1"/>
            <a:r>
              <a:rPr lang="zh-CN" altLang="en-US" sz="2400" dirty="0" smtClean="0">
                <a:latin typeface="Calibri" pitchFamily="34" charset="0"/>
                <a:ea typeface="宋体" pitchFamily="2" charset="-122"/>
                <a:cs typeface="Calibri" pitchFamily="34" charset="0"/>
              </a:rPr>
              <a:t>皮质醇有时很高，但是有所改善</a:t>
            </a:r>
            <a:endParaRPr lang="en-US" altLang="zh-HK" sz="2400" dirty="0">
              <a:latin typeface="Calibri" pitchFamily="34" charset="0"/>
              <a:ea typeface="宋体" pitchFamily="2" charset="-122"/>
              <a:cs typeface="Calibri" pitchFamily="34" charset="0"/>
            </a:endParaRPr>
          </a:p>
          <a:p>
            <a:endParaRPr lang="zh-HK" altLang="en-US" sz="2800" dirty="0">
              <a:latin typeface="Calibri" pitchFamily="34" charset="0"/>
              <a:ea typeface="宋体" pitchFamily="2" charset="-122"/>
              <a:cs typeface="Calibri" pitchFamily="34" charset="0"/>
            </a:endParaRPr>
          </a:p>
        </p:txBody>
      </p:sp>
      <p:pic>
        <p:nvPicPr>
          <p:cNvPr id="2097260" name="Picture 3"/>
          <p:cNvPicPr>
            <a:picLocks noChangeAspect="1"/>
          </p:cNvPicPr>
          <p:nvPr/>
        </p:nvPicPr>
        <p:blipFill>
          <a:blip r:embed="rId3" cstate="print"/>
          <a:stretch>
            <a:fillRect/>
          </a:stretch>
        </p:blipFill>
        <p:spPr>
          <a:xfrm>
            <a:off x="5181600" y="1417638"/>
            <a:ext cx="3962400" cy="2907792"/>
          </a:xfrm>
          <a:prstGeom prst="rect">
            <a:avLst/>
          </a:prstGeom>
        </p:spPr>
      </p:pic>
    </p:spTree>
    <p:extLst>
      <p:ext uri="{BB962C8B-B14F-4D97-AF65-F5344CB8AC3E}">
        <p14:creationId xmlns:p14="http://schemas.microsoft.com/office/powerpoint/2010/main" val="10334154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61" name="Picture 1"/>
          <p:cNvPicPr>
            <a:picLocks noChangeAspect="1"/>
          </p:cNvPicPr>
          <p:nvPr/>
        </p:nvPicPr>
        <p:blipFill>
          <a:blip r:embed="rId3"/>
          <a:stretch>
            <a:fillRect/>
          </a:stretch>
        </p:blipFill>
        <p:spPr>
          <a:xfrm>
            <a:off x="1657350" y="552450"/>
            <a:ext cx="5829300" cy="5753100"/>
          </a:xfrm>
          <a:prstGeom prst="rect">
            <a:avLst/>
          </a:prstGeom>
        </p:spPr>
      </p:pic>
    </p:spTree>
    <p:extLst>
      <p:ext uri="{BB962C8B-B14F-4D97-AF65-F5344CB8AC3E}">
        <p14:creationId xmlns:p14="http://schemas.microsoft.com/office/powerpoint/2010/main" val="1001124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55576" y="21772"/>
            <a:ext cx="8229600" cy="1143000"/>
          </a:xfrm>
        </p:spPr>
        <p:txBody>
          <a:bodyPr/>
          <a:lstStyle/>
          <a:p>
            <a:r>
              <a:rPr lang="zh-CN" altLang="en-US" sz="4000" dirty="0" smtClean="0">
                <a:latin typeface="宋体" pitchFamily="2" charset="-122"/>
                <a:ea typeface="宋体" pitchFamily="2" charset="-122"/>
              </a:rPr>
              <a:t>运动员为什么需要控制体重？ </a:t>
            </a:r>
            <a:r>
              <a:rPr lang="en-US" altLang="zh-HK" sz="4000" dirty="0">
                <a:latin typeface="宋体" pitchFamily="2" charset="-122"/>
                <a:ea typeface="宋体" pitchFamily="2" charset="-122"/>
              </a:rPr>
              <a:t>	</a:t>
            </a:r>
            <a:endParaRPr lang="zh-HK" altLang="en-US" sz="4000" dirty="0">
              <a:latin typeface="宋体" pitchFamily="2" charset="-122"/>
              <a:ea typeface="宋体" pitchFamily="2" charset="-122"/>
            </a:endParaRPr>
          </a:p>
        </p:txBody>
      </p:sp>
      <p:sp>
        <p:nvSpPr>
          <p:cNvPr id="3" name="內容版面配置區 2"/>
          <p:cNvSpPr>
            <a:spLocks noGrp="1"/>
          </p:cNvSpPr>
          <p:nvPr>
            <p:ph idx="1"/>
          </p:nvPr>
        </p:nvSpPr>
        <p:spPr/>
        <p:txBody>
          <a:bodyPr/>
          <a:lstStyle/>
          <a:p>
            <a:r>
              <a:rPr lang="zh-CN" altLang="en-US" b="1" dirty="0" smtClean="0">
                <a:latin typeface="宋体" pitchFamily="2" charset="-122"/>
                <a:ea typeface="宋体" pitchFamily="2" charset="-122"/>
              </a:rPr>
              <a:t>美学运动项目</a:t>
            </a:r>
            <a:endParaRPr lang="en-US" altLang="zh-HK" b="1" dirty="0" smtClean="0">
              <a:latin typeface="宋体" pitchFamily="2" charset="-122"/>
              <a:ea typeface="宋体" pitchFamily="2" charset="-122"/>
            </a:endParaRPr>
          </a:p>
          <a:p>
            <a:pPr lvl="1"/>
            <a:r>
              <a:rPr lang="zh-CN" altLang="en-US" dirty="0" smtClean="0">
                <a:latin typeface="宋体" pitchFamily="2" charset="-122"/>
                <a:ea typeface="宋体" pitchFamily="2" charset="-122"/>
              </a:rPr>
              <a:t>获得“符合审美要求”的形象</a:t>
            </a:r>
            <a:endParaRPr lang="en-US" altLang="zh-HK" b="1" dirty="0">
              <a:latin typeface="宋体" pitchFamily="2" charset="-122"/>
              <a:ea typeface="宋体" pitchFamily="2" charset="-122"/>
            </a:endParaRPr>
          </a:p>
        </p:txBody>
      </p:sp>
      <p:pic>
        <p:nvPicPr>
          <p:cNvPr id="1026" name="Picture 2" descr="anxiety emoji的圖片搜尋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4846638"/>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nxiety emoji的圖片搜尋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3357" y="4867715"/>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3003584"/>
            <a:ext cx="2007949" cy="3124200"/>
          </a:xfrm>
          <a:prstGeom prst="rect">
            <a:avLst/>
          </a:prstGeom>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7178" y="3255446"/>
            <a:ext cx="2417396" cy="1612269"/>
          </a:xfrm>
          <a:prstGeom prst="rect">
            <a:avLst/>
          </a:prstGeom>
        </p:spPr>
      </p:pic>
      <p:pic>
        <p:nvPicPr>
          <p:cNvPr id="7" name="圖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9403" y="1164772"/>
            <a:ext cx="2154414" cy="3221554"/>
          </a:xfrm>
          <a:prstGeom prst="rect">
            <a:avLst/>
          </a:prstGeom>
        </p:spPr>
      </p:pic>
    </p:spTree>
    <p:extLst>
      <p:ext uri="{BB962C8B-B14F-4D97-AF65-F5344CB8AC3E}">
        <p14:creationId xmlns:p14="http://schemas.microsoft.com/office/powerpoint/2010/main" val="158743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11157" y="189352"/>
            <a:ext cx="8229600" cy="1143000"/>
          </a:xfrm>
        </p:spPr>
        <p:txBody>
          <a:bodyPr/>
          <a:lstStyle/>
          <a:p>
            <a:r>
              <a:rPr lang="zh-CN" altLang="en-US" sz="4000" dirty="0" smtClean="0">
                <a:latin typeface="宋体" pitchFamily="2" charset="-122"/>
                <a:ea typeface="宋体" pitchFamily="2" charset="-122"/>
              </a:rPr>
              <a:t>运动员为什么需要控制体重？ </a:t>
            </a:r>
            <a:r>
              <a:rPr lang="en-US" altLang="zh-HK" sz="4000" dirty="0">
                <a:latin typeface="宋体" pitchFamily="2" charset="-122"/>
                <a:ea typeface="宋体" pitchFamily="2" charset="-122"/>
              </a:rPr>
              <a:t>	</a:t>
            </a:r>
            <a:endParaRPr lang="zh-HK" altLang="en-US" sz="4000" dirty="0">
              <a:latin typeface="宋体" pitchFamily="2" charset="-122"/>
              <a:ea typeface="宋体" pitchFamily="2" charset="-122"/>
            </a:endParaRPr>
          </a:p>
        </p:txBody>
      </p:sp>
      <p:sp>
        <p:nvSpPr>
          <p:cNvPr id="3" name="內容版面配置區 2"/>
          <p:cNvSpPr>
            <a:spLocks noGrp="1"/>
          </p:cNvSpPr>
          <p:nvPr>
            <p:ph idx="1"/>
          </p:nvPr>
        </p:nvSpPr>
        <p:spPr/>
        <p:txBody>
          <a:bodyPr/>
          <a:lstStyle/>
          <a:p>
            <a:r>
              <a:rPr lang="zh-CN" altLang="en-US" b="1" dirty="0" smtClean="0">
                <a:latin typeface="宋体" pitchFamily="2" charset="-122"/>
                <a:ea typeface="宋体" pitchFamily="2" charset="-122"/>
              </a:rPr>
              <a:t>体重对运动员的表现来说很关键</a:t>
            </a:r>
            <a:endParaRPr lang="en-US" altLang="zh-HK" b="1" dirty="0">
              <a:latin typeface="宋体" pitchFamily="2" charset="-122"/>
              <a:ea typeface="宋体" pitchFamily="2" charset="-122"/>
            </a:endParaRPr>
          </a:p>
          <a:p>
            <a:pPr marL="514350" indent="-514350">
              <a:buFont typeface="+mj-lt"/>
              <a:buAutoNum type="arabicPeriod"/>
            </a:pPr>
            <a:r>
              <a:rPr lang="zh-CN" altLang="en-US" dirty="0" smtClean="0">
                <a:latin typeface="宋体" pitchFamily="2" charset="-122"/>
                <a:ea typeface="宋体" pitchFamily="2" charset="-122"/>
              </a:rPr>
              <a:t>耐力体育项目</a:t>
            </a:r>
            <a:endParaRPr lang="en-US" altLang="zh-HK" dirty="0">
              <a:latin typeface="宋体" pitchFamily="2" charset="-122"/>
              <a:ea typeface="宋体" pitchFamily="2" charset="-122"/>
            </a:endParaRPr>
          </a:p>
          <a:p>
            <a:r>
              <a:rPr lang="zh-CN" altLang="en-US" dirty="0" smtClean="0">
                <a:latin typeface="宋体" pitchFamily="2" charset="-122"/>
                <a:ea typeface="宋体" pitchFamily="2" charset="-122"/>
              </a:rPr>
              <a:t>承载体重经过一段距离，例如长跑；三项全能运动</a:t>
            </a:r>
            <a:r>
              <a:rPr lang="zh-CN" altLang="en-US" dirty="0">
                <a:latin typeface="宋体" pitchFamily="2" charset="-122"/>
                <a:ea typeface="宋体" pitchFamily="2" charset="-122"/>
              </a:rPr>
              <a:t>、</a:t>
            </a:r>
            <a:r>
              <a:rPr lang="zh-CN" altLang="en-US" dirty="0" smtClean="0">
                <a:latin typeface="宋体" pitchFamily="2" charset="-122"/>
                <a:ea typeface="宋体" pitchFamily="2" charset="-122"/>
              </a:rPr>
              <a:t>帆板运动</a:t>
            </a:r>
            <a:endParaRPr lang="en-US" altLang="zh-HK" dirty="0">
              <a:latin typeface="宋体" pitchFamily="2" charset="-122"/>
              <a:ea typeface="宋体" pitchFamily="2" charset="-122"/>
            </a:endParaRPr>
          </a:p>
          <a:p>
            <a:pPr marL="514350" indent="-514350">
              <a:buFont typeface="+mj-lt"/>
              <a:buAutoNum type="arabicPeriod" startAt="2"/>
            </a:pPr>
            <a:r>
              <a:rPr lang="zh-CN" altLang="en-US" dirty="0" smtClean="0">
                <a:latin typeface="宋体" pitchFamily="2" charset="-122"/>
                <a:ea typeface="宋体" pitchFamily="2" charset="-122"/>
              </a:rPr>
              <a:t>跳跃体育项目</a:t>
            </a:r>
            <a:endParaRPr lang="en-US" altLang="zh-HK" dirty="0">
              <a:latin typeface="宋体" pitchFamily="2" charset="-122"/>
              <a:ea typeface="宋体" pitchFamily="2" charset="-122"/>
            </a:endParaRPr>
          </a:p>
          <a:p>
            <a:r>
              <a:rPr lang="zh-CN" altLang="en-US" dirty="0" smtClean="0">
                <a:latin typeface="宋体" pitchFamily="2" charset="-122"/>
                <a:ea typeface="宋体" pitchFamily="2" charset="-122"/>
              </a:rPr>
              <a:t>承载体重展开空间运动</a:t>
            </a:r>
            <a:endParaRPr lang="en-US" altLang="zh-HK" dirty="0">
              <a:latin typeface="宋体" pitchFamily="2" charset="-122"/>
              <a:ea typeface="宋体" pitchFamily="2" charset="-122"/>
            </a:endParaRPr>
          </a:p>
          <a:p>
            <a:r>
              <a:rPr lang="zh-CN" altLang="en-US" dirty="0" smtClean="0">
                <a:latin typeface="宋体" pitchFamily="2" charset="-122"/>
                <a:ea typeface="宋体" pitchFamily="2" charset="-122"/>
              </a:rPr>
              <a:t>跳高和跳远</a:t>
            </a:r>
            <a:endParaRPr lang="zh-HK" altLang="en-US" dirty="0">
              <a:latin typeface="宋体" pitchFamily="2" charset="-122"/>
              <a:ea typeface="宋体" pitchFamily="2" charset="-122"/>
            </a:endParaRPr>
          </a:p>
        </p:txBody>
      </p:sp>
      <p:pic>
        <p:nvPicPr>
          <p:cNvPr id="1026" name="Picture 2" descr="anxiety emoji的圖片搜尋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4846638"/>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nxiety emoji的圖片搜尋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3357" y="4867715"/>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561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14400" y="189353"/>
            <a:ext cx="8229600" cy="1143000"/>
          </a:xfrm>
        </p:spPr>
        <p:txBody>
          <a:bodyPr/>
          <a:lstStyle/>
          <a:p>
            <a:r>
              <a:rPr lang="zh-CN" altLang="en-US" sz="4000" dirty="0" smtClean="0">
                <a:latin typeface="宋体" pitchFamily="2" charset="-122"/>
                <a:ea typeface="宋体" pitchFamily="2" charset="-122"/>
              </a:rPr>
              <a:t>运动员为什么需要控制体重？ </a:t>
            </a:r>
            <a:r>
              <a:rPr lang="en-US" altLang="zh-HK" sz="4000" dirty="0">
                <a:latin typeface="宋体" pitchFamily="2" charset="-122"/>
                <a:ea typeface="宋体" pitchFamily="2" charset="-122"/>
              </a:rPr>
              <a:t>	</a:t>
            </a:r>
            <a:endParaRPr lang="zh-HK" altLang="en-US" sz="4000" dirty="0">
              <a:latin typeface="宋体" pitchFamily="2" charset="-122"/>
              <a:ea typeface="宋体" pitchFamily="2" charset="-122"/>
            </a:endParaRPr>
          </a:p>
        </p:txBody>
      </p:sp>
      <p:sp>
        <p:nvSpPr>
          <p:cNvPr id="3" name="內容版面配置區 2"/>
          <p:cNvSpPr>
            <a:spLocks noGrp="1"/>
          </p:cNvSpPr>
          <p:nvPr>
            <p:ph idx="1"/>
          </p:nvPr>
        </p:nvSpPr>
        <p:spPr/>
        <p:txBody>
          <a:bodyPr/>
          <a:lstStyle/>
          <a:p>
            <a:r>
              <a:rPr lang="zh-CN" altLang="en-US" b="1" dirty="0" smtClean="0">
                <a:latin typeface="宋体" pitchFamily="2" charset="-122"/>
                <a:ea typeface="宋体" pitchFamily="2" charset="-122"/>
              </a:rPr>
              <a:t>体重对于进入特定赛事来说很关键</a:t>
            </a:r>
            <a:endParaRPr lang="en-US" altLang="zh-HK" b="1" dirty="0">
              <a:latin typeface="宋体" pitchFamily="2" charset="-122"/>
              <a:ea typeface="宋体" pitchFamily="2" charset="-122"/>
            </a:endParaRPr>
          </a:p>
          <a:p>
            <a:pPr lvl="1"/>
            <a:r>
              <a:rPr lang="zh-CN" altLang="en-US" dirty="0" smtClean="0">
                <a:latin typeface="宋体" pitchFamily="2" charset="-122"/>
                <a:ea typeface="宋体" pitchFamily="2" charset="-122"/>
              </a:rPr>
              <a:t>体重类的体育项目：轻量级赛艇；拳击、跆拳道</a:t>
            </a:r>
            <a:endParaRPr lang="en-US" altLang="zh-HK" dirty="0">
              <a:latin typeface="宋体" pitchFamily="2" charset="-122"/>
              <a:ea typeface="宋体" pitchFamily="2" charset="-122"/>
            </a:endParaRPr>
          </a:p>
        </p:txBody>
      </p:sp>
      <p:pic>
        <p:nvPicPr>
          <p:cNvPr id="4" name="Picture 2" descr="anxiety emoji的圖片搜尋結果"/>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4867716"/>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nxiety emoji的圖片搜尋結果"/>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7202" y="4867716"/>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nxiety emoji的圖片搜尋結果"/>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1244" y="3877116"/>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778411"/>
      </p:ext>
    </p:extLst>
  </p:cSld>
  <p:clrMapOvr>
    <a:masterClrMapping/>
  </p:clrMapOvr>
</p:sld>
</file>

<file path=ppt/theme/theme1.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5822</TotalTime>
  <Words>5319</Words>
  <Application>Microsoft Office PowerPoint</Application>
  <PresentationFormat>如螢幕大小 (4:3)</PresentationFormat>
  <Paragraphs>541</Paragraphs>
  <Slides>65</Slides>
  <Notes>43</Notes>
  <HiddenSlides>0</HiddenSlides>
  <MMClips>0</MMClips>
  <ScaleCrop>false</ScaleCrop>
  <HeadingPairs>
    <vt:vector size="6" baseType="variant">
      <vt:variant>
        <vt:lpstr>使用字型</vt:lpstr>
      </vt:variant>
      <vt:variant>
        <vt:i4>12</vt:i4>
      </vt:variant>
      <vt:variant>
        <vt:lpstr>佈景主題</vt:lpstr>
      </vt:variant>
      <vt:variant>
        <vt:i4>2</vt:i4>
      </vt:variant>
      <vt:variant>
        <vt:lpstr>投影片標題</vt:lpstr>
      </vt:variant>
      <vt:variant>
        <vt:i4>65</vt:i4>
      </vt:variant>
    </vt:vector>
  </HeadingPairs>
  <TitlesOfParts>
    <vt:vector size="79" baseType="lpstr">
      <vt:lpstr>Marker Felt</vt:lpstr>
      <vt:lpstr>Roboto</vt:lpstr>
      <vt:lpstr>宋体</vt:lpstr>
      <vt:lpstr>宋体</vt:lpstr>
      <vt:lpstr>華康少女文字W6</vt:lpstr>
      <vt:lpstr>新細明體</vt:lpstr>
      <vt:lpstr>Arial</vt:lpstr>
      <vt:lpstr>Calibri</vt:lpstr>
      <vt:lpstr>Georgia</vt:lpstr>
      <vt:lpstr>Times New Roman</vt:lpstr>
      <vt:lpstr>Verdana</vt:lpstr>
      <vt:lpstr>Wingdings</vt:lpstr>
      <vt:lpstr>1_Office Theme</vt:lpstr>
      <vt:lpstr>Office Theme</vt:lpstr>
      <vt:lpstr>严格控制体重之女性运动员 Strict Weight Control and Female Athletes</vt:lpstr>
      <vt:lpstr>一名营养学家……</vt:lpstr>
      <vt:lpstr>多名马拉松成绩在3小时之内的运动员 及铁人三项选手</vt:lpstr>
      <vt:lpstr>内容</vt:lpstr>
      <vt:lpstr>什么是体重控制？</vt:lpstr>
      <vt:lpstr>运动员为什么需要控制体重？ </vt:lpstr>
      <vt:lpstr>运动员为什么需要控制体重？  </vt:lpstr>
      <vt:lpstr>运动员为什么需要控制体重？  </vt:lpstr>
      <vt:lpstr>运动员为什么需要控制体重？  </vt:lpstr>
      <vt:lpstr>平衡的重要性</vt:lpstr>
      <vt:lpstr>所以需要做什么？</vt:lpstr>
      <vt:lpstr>所以需要做什么？</vt:lpstr>
      <vt:lpstr>免炒粉面饭及高卡路里客饭</vt:lpstr>
      <vt:lpstr>  较好的选择 </vt:lpstr>
      <vt:lpstr>PowerPoint 簡報</vt:lpstr>
      <vt:lpstr>严格、快速的减重</vt:lpstr>
      <vt:lpstr>体重控制：男性 vs 女性</vt:lpstr>
      <vt:lpstr>体重控制：男性 vs 女性</vt:lpstr>
      <vt:lpstr>19岁精英女性柔道运动员</vt:lpstr>
      <vt:lpstr>运动员使用的常见极端体重控制策略</vt:lpstr>
      <vt:lpstr>低碳水化合物饮食</vt:lpstr>
      <vt:lpstr>区域饮食法</vt:lpstr>
      <vt:lpstr>生酮饮食</vt:lpstr>
      <vt:lpstr>生酮饮食</vt:lpstr>
      <vt:lpstr>生酮饮食后“碳水化合物恢复” 对肌糖原利用率的影响</vt:lpstr>
      <vt:lpstr>PowerPoint 簡報</vt:lpstr>
      <vt:lpstr>在高强度间歇训练期间，高脂肪饮食的自感劳累分级更高</vt:lpstr>
      <vt:lpstr>生酮饮食对体重管理的效果如何？</vt:lpstr>
      <vt:lpstr>节食和脱水</vt:lpstr>
      <vt:lpstr>节食和脱水</vt:lpstr>
      <vt:lpstr>节食和脱水</vt:lpstr>
      <vt:lpstr>辅助剂</vt:lpstr>
      <vt:lpstr>严格节食和快速减重的副作用</vt:lpstr>
      <vt:lpstr>严格节食和快速减重的副作用</vt:lpstr>
      <vt:lpstr>女性运动员三联症</vt:lpstr>
      <vt:lpstr>女性运动员三联症</vt:lpstr>
      <vt:lpstr>进食障碍和饮食失调</vt:lpstr>
      <vt:lpstr>进食障碍和饮食失调</vt:lpstr>
      <vt:lpstr>你知道吗？</vt:lpstr>
      <vt:lpstr>进食障碍和饮食失调</vt:lpstr>
      <vt:lpstr>进食障碍和饮食失调</vt:lpstr>
      <vt:lpstr>最大的、真正的输家</vt:lpstr>
      <vt:lpstr>你知道吗？</vt:lpstr>
      <vt:lpstr>你知道吗？</vt:lpstr>
      <vt:lpstr>神经性厌食症</vt:lpstr>
      <vt:lpstr>对健康的影响</vt:lpstr>
      <vt:lpstr>神经性暴食症</vt:lpstr>
      <vt:lpstr>神经性暴食症</vt:lpstr>
      <vt:lpstr>神经性暴食症对健康的影响：</vt:lpstr>
      <vt:lpstr>发病经常与有压力的生活事件有关：</vt:lpstr>
      <vt:lpstr>进食障碍的原因</vt:lpstr>
      <vt:lpstr>我们能做什么？</vt:lpstr>
      <vt:lpstr>注意危险信号！</vt:lpstr>
      <vt:lpstr>面对一名疑似进食障碍/饮食失调的运动员</vt:lpstr>
      <vt:lpstr>我该说什么？</vt:lpstr>
      <vt:lpstr>注意言行</vt:lpstr>
      <vt:lpstr>预防比治疗更好！</vt:lpstr>
      <vt:lpstr>青年精英铁人三项选手的案例</vt:lpstr>
      <vt:lpstr>青年精英铁人三项选手的案例</vt:lpstr>
      <vt:lpstr>青年精英铁人三项选手的案例</vt:lpstr>
      <vt:lpstr>青年精英铁人三项选手的案例</vt:lpstr>
      <vt:lpstr>青年精英铁人三项选手的案例</vt:lpstr>
      <vt:lpstr>青年精英铁人三项选手的案例</vt:lpstr>
      <vt:lpstr>青年精英铁人三项选手的案例</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21st Century Elite Sport Training Systems</dc:title>
  <dc:creator>Laurent Madore</dc:creator>
  <cp:lastModifiedBy>Penny Leung</cp:lastModifiedBy>
  <cp:revision>419</cp:revision>
  <cp:lastPrinted>2016-05-05T03:24:31Z</cp:lastPrinted>
  <dcterms:created xsi:type="dcterms:W3CDTF">2014-09-15T09:54:02Z</dcterms:created>
  <dcterms:modified xsi:type="dcterms:W3CDTF">2019-10-25T11:00:10Z</dcterms:modified>
</cp:coreProperties>
</file>