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90" r:id="rId3"/>
    <p:sldId id="308" r:id="rId4"/>
    <p:sldId id="320" r:id="rId5"/>
    <p:sldId id="319" r:id="rId6"/>
    <p:sldId id="309" r:id="rId7"/>
    <p:sldId id="314" r:id="rId8"/>
    <p:sldId id="313" r:id="rId9"/>
    <p:sldId id="311" r:id="rId10"/>
    <p:sldId id="310" r:id="rId11"/>
    <p:sldId id="316" r:id="rId12"/>
    <p:sldId id="273" r:id="rId13"/>
    <p:sldId id="323" r:id="rId14"/>
    <p:sldId id="334" r:id="rId15"/>
    <p:sldId id="276" r:id="rId16"/>
    <p:sldId id="295" r:id="rId17"/>
    <p:sldId id="324" r:id="rId18"/>
    <p:sldId id="325" r:id="rId19"/>
    <p:sldId id="326" r:id="rId20"/>
    <p:sldId id="328" r:id="rId21"/>
    <p:sldId id="327" r:id="rId22"/>
    <p:sldId id="298" r:id="rId23"/>
    <p:sldId id="321" r:id="rId24"/>
    <p:sldId id="332" r:id="rId25"/>
    <p:sldId id="331" r:id="rId26"/>
    <p:sldId id="333" r:id="rId27"/>
  </p:sldIdLst>
  <p:sldSz cx="9144000" cy="6858000" type="screen4x3"/>
  <p:notesSz cx="9928225" cy="6797675"/>
  <p:defaultTextStyle>
    <a:defPPr>
      <a:defRPr lang="zh-CN"/>
    </a:defPPr>
    <a:lvl1pPr marL="0" algn="l" defTabSz="81271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6358" algn="l" defTabSz="81271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12718" algn="l" defTabSz="81271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19076" algn="l" defTabSz="81271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25437" algn="l" defTabSz="81271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31795" algn="l" defTabSz="81271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38154" algn="l" defTabSz="81271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44513" algn="l" defTabSz="81271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50871" algn="l" defTabSz="81271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246" y="90"/>
      </p:cViewPr>
      <p:guideLst>
        <p:guide orient="horz" pos="2161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107" d="100"/>
          <a:sy n="107" d="100"/>
        </p:scale>
        <p:origin x="39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821836-DC19-4158-AE37-F4D9371F40C9}" type="doc">
      <dgm:prSet loTypeId="urn:microsoft.com/office/officeart/2005/8/layout/cycle6" loCatId="relationship" qsTypeId="urn:microsoft.com/office/officeart/2005/8/quickstyle/simple1" qsCatId="simple" csTypeId="urn:microsoft.com/office/officeart/2005/8/colors/colorful1#1" csCatId="colorful" phldr="1"/>
      <dgm:spPr/>
    </dgm:pt>
    <dgm:pt modelId="{00DF3E73-0118-4DEB-853F-F20BD116B1DC}">
      <dgm:prSet phldrT="[文本]" custT="1"/>
      <dgm:spPr>
        <a:solidFill>
          <a:schemeClr val="accent2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ts val="2300"/>
            </a:lnSpc>
            <a:spcBef>
              <a:spcPts val="0"/>
            </a:spcBef>
            <a:spcAft>
              <a:spcPts val="0"/>
            </a:spcAft>
          </a:pPr>
          <a:r>
            <a:rPr lang="zh-CN" altLang="en-US" sz="2000" b="1" dirty="0" smtClean="0">
              <a:latin typeface="微软雅黑" pitchFamily="34" charset="-122"/>
              <a:ea typeface="微软雅黑" pitchFamily="34" charset="-122"/>
            </a:rPr>
            <a:t>科学预期</a:t>
          </a:r>
          <a:endParaRPr lang="en-US" altLang="zh-CN" sz="2000" b="1" dirty="0" smtClean="0">
            <a:latin typeface="微软雅黑" pitchFamily="34" charset="-122"/>
            <a:ea typeface="微软雅黑" pitchFamily="34" charset="-122"/>
          </a:endParaRPr>
        </a:p>
        <a:p>
          <a:pPr>
            <a:lnSpc>
              <a:spcPts val="2300"/>
            </a:lnSpc>
            <a:spcBef>
              <a:spcPts val="0"/>
            </a:spcBef>
            <a:spcAft>
              <a:spcPts val="0"/>
            </a:spcAft>
          </a:pPr>
          <a:r>
            <a:rPr lang="zh-CN" altLang="en-US" sz="2000" b="1" dirty="0" smtClean="0">
              <a:latin typeface="微软雅黑" pitchFamily="34" charset="-122"/>
              <a:ea typeface="微软雅黑" pitchFamily="34" charset="-122"/>
            </a:rPr>
            <a:t>指标</a:t>
          </a:r>
          <a:endParaRPr lang="zh-CN" altLang="en-US" sz="2000" b="1" dirty="0">
            <a:latin typeface="微软雅黑" pitchFamily="34" charset="-122"/>
            <a:ea typeface="微软雅黑" pitchFamily="34" charset="-122"/>
          </a:endParaRPr>
        </a:p>
      </dgm:t>
    </dgm:pt>
    <dgm:pt modelId="{7D18A8DC-0331-44E9-95FA-D74BC9B8FD4D}" type="parTrans" cxnId="{F5910D0E-0E3B-40AE-8629-F784DA2B323D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zh-CN" altLang="en-US" b="1"/>
        </a:p>
      </dgm:t>
    </dgm:pt>
    <dgm:pt modelId="{000E3D64-E2CA-4810-86FC-39EC67D81795}" type="sibTrans" cxnId="{F5910D0E-0E3B-40AE-8629-F784DA2B323D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zh-CN" altLang="en-US" b="1"/>
        </a:p>
      </dgm:t>
    </dgm:pt>
    <dgm:pt modelId="{A2E966D7-B4A8-4552-AE84-C987E901533F}">
      <dgm:prSet phldrT="[文本]" custT="1"/>
      <dgm:spPr>
        <a:solidFill>
          <a:srgbClr val="00B05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ts val="2300"/>
            </a:lnSpc>
            <a:spcBef>
              <a:spcPts val="0"/>
            </a:spcBef>
            <a:spcAft>
              <a:spcPts val="0"/>
            </a:spcAft>
          </a:pPr>
          <a:r>
            <a:rPr lang="zh-CN" altLang="en-US" sz="2000" b="1" dirty="0" smtClean="0">
              <a:latin typeface="微软雅黑" pitchFamily="34" charset="-122"/>
              <a:ea typeface="微软雅黑" pitchFamily="34" charset="-122"/>
            </a:rPr>
            <a:t>技术预期</a:t>
          </a:r>
          <a:endParaRPr lang="en-US" altLang="zh-CN" sz="2000" b="1" dirty="0" smtClean="0">
            <a:latin typeface="微软雅黑" pitchFamily="34" charset="-122"/>
            <a:ea typeface="微软雅黑" pitchFamily="34" charset="-122"/>
          </a:endParaRPr>
        </a:p>
        <a:p>
          <a:pPr>
            <a:lnSpc>
              <a:spcPts val="2300"/>
            </a:lnSpc>
            <a:spcBef>
              <a:spcPts val="0"/>
            </a:spcBef>
            <a:spcAft>
              <a:spcPts val="0"/>
            </a:spcAft>
          </a:pPr>
          <a:r>
            <a:rPr lang="zh-CN" altLang="en-US" sz="2000" b="1" dirty="0" smtClean="0">
              <a:latin typeface="微软雅黑" pitchFamily="34" charset="-122"/>
              <a:ea typeface="微软雅黑" pitchFamily="34" charset="-122"/>
            </a:rPr>
            <a:t>指标</a:t>
          </a:r>
          <a:endParaRPr lang="zh-CN" altLang="en-US" sz="2000" b="1" dirty="0">
            <a:latin typeface="微软雅黑" pitchFamily="34" charset="-122"/>
            <a:ea typeface="微软雅黑" pitchFamily="34" charset="-122"/>
          </a:endParaRPr>
        </a:p>
      </dgm:t>
    </dgm:pt>
    <dgm:pt modelId="{4C8F3A15-BEAC-4EEF-A808-D6756A4F4123}" type="parTrans" cxnId="{842B06F3-1A2D-48FA-AF54-95BD45AEAF3C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zh-CN" altLang="en-US" b="1"/>
        </a:p>
      </dgm:t>
    </dgm:pt>
    <dgm:pt modelId="{9876EFF7-B29D-420D-9D24-11004291D85A}" type="sibTrans" cxnId="{842B06F3-1A2D-48FA-AF54-95BD45AEAF3C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zh-CN" altLang="en-US" b="1"/>
        </a:p>
      </dgm:t>
    </dgm:pt>
    <dgm:pt modelId="{63980FFD-0944-440F-94C0-BBF21A750A5A}">
      <dgm:prSet phldrT="[文本]" custT="1"/>
      <dgm:spPr>
        <a:solidFill>
          <a:schemeClr val="accent6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ts val="2300"/>
            </a:lnSpc>
            <a:spcBef>
              <a:spcPts val="0"/>
            </a:spcBef>
            <a:spcAft>
              <a:spcPts val="0"/>
            </a:spcAft>
          </a:pPr>
          <a:r>
            <a:rPr lang="zh-CN" altLang="en-US" sz="2000" b="1" dirty="0" smtClean="0">
              <a:latin typeface="微软雅黑" pitchFamily="34" charset="-122"/>
              <a:ea typeface="微软雅黑" pitchFamily="34" charset="-122"/>
            </a:rPr>
            <a:t>社会经济</a:t>
          </a:r>
          <a:endParaRPr lang="en-US" altLang="zh-CN" sz="2000" b="1" dirty="0" smtClean="0">
            <a:latin typeface="微软雅黑" pitchFamily="34" charset="-122"/>
            <a:ea typeface="微软雅黑" pitchFamily="34" charset="-122"/>
          </a:endParaRPr>
        </a:p>
        <a:p>
          <a:pPr>
            <a:lnSpc>
              <a:spcPts val="2300"/>
            </a:lnSpc>
            <a:spcBef>
              <a:spcPts val="0"/>
            </a:spcBef>
            <a:spcAft>
              <a:spcPts val="0"/>
            </a:spcAft>
          </a:pPr>
          <a:r>
            <a:rPr lang="zh-CN" altLang="en-US" sz="2000" b="1" dirty="0" smtClean="0">
              <a:latin typeface="微软雅黑" pitchFamily="34" charset="-122"/>
              <a:ea typeface="微软雅黑" pitchFamily="34" charset="-122"/>
            </a:rPr>
            <a:t>效益</a:t>
          </a:r>
          <a:endParaRPr lang="zh-CN" altLang="en-US" sz="2000" b="1" dirty="0">
            <a:latin typeface="微软雅黑" pitchFamily="34" charset="-122"/>
            <a:ea typeface="微软雅黑" pitchFamily="34" charset="-122"/>
          </a:endParaRPr>
        </a:p>
      </dgm:t>
    </dgm:pt>
    <dgm:pt modelId="{6F9FFFA1-3C77-4009-A65A-F85BB6CF7DAD}" type="parTrans" cxnId="{BDEEC287-0C62-4075-8413-B3915CD89053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zh-CN" altLang="en-US" b="1"/>
        </a:p>
      </dgm:t>
    </dgm:pt>
    <dgm:pt modelId="{2AD7EB13-94C6-4723-B8E1-503C96F1995A}" type="sibTrans" cxnId="{BDEEC287-0C62-4075-8413-B3915CD89053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zh-CN" altLang="en-US" b="1"/>
        </a:p>
      </dgm:t>
    </dgm:pt>
    <dgm:pt modelId="{D47B1F44-72E1-40F3-8FE8-2DAF66A856AB}">
      <dgm:prSet phldrT="[文本]" custT="1"/>
      <dgm:spPr>
        <a:solidFill>
          <a:srgbClr val="7030A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ts val="2300"/>
            </a:lnSpc>
            <a:spcBef>
              <a:spcPts val="0"/>
            </a:spcBef>
            <a:spcAft>
              <a:spcPts val="0"/>
            </a:spcAft>
          </a:pPr>
          <a:r>
            <a:rPr lang="zh-CN" altLang="en-US" sz="2000" b="1" dirty="0" smtClean="0">
              <a:latin typeface="微软雅黑" pitchFamily="34" charset="-122"/>
              <a:ea typeface="微软雅黑" pitchFamily="34" charset="-122"/>
            </a:rPr>
            <a:t>产业预期</a:t>
          </a:r>
          <a:endParaRPr lang="en-US" altLang="zh-CN" sz="2000" b="1" dirty="0" smtClean="0">
            <a:latin typeface="微软雅黑" pitchFamily="34" charset="-122"/>
            <a:ea typeface="微软雅黑" pitchFamily="34" charset="-122"/>
          </a:endParaRPr>
        </a:p>
        <a:p>
          <a:pPr>
            <a:lnSpc>
              <a:spcPts val="2300"/>
            </a:lnSpc>
            <a:spcBef>
              <a:spcPts val="0"/>
            </a:spcBef>
            <a:spcAft>
              <a:spcPts val="0"/>
            </a:spcAft>
          </a:pPr>
          <a:r>
            <a:rPr lang="zh-CN" altLang="en-US" sz="2000" b="1" dirty="0" smtClean="0">
              <a:latin typeface="微软雅黑" pitchFamily="34" charset="-122"/>
              <a:ea typeface="微软雅黑" pitchFamily="34" charset="-122"/>
            </a:rPr>
            <a:t>指标</a:t>
          </a:r>
          <a:endParaRPr lang="zh-CN" altLang="en-US" sz="2000" b="1" dirty="0">
            <a:latin typeface="微软雅黑" pitchFamily="34" charset="-122"/>
            <a:ea typeface="微软雅黑" pitchFamily="34" charset="-122"/>
          </a:endParaRPr>
        </a:p>
      </dgm:t>
    </dgm:pt>
    <dgm:pt modelId="{205988EB-6E74-46D8-B9E8-E354901C9B7C}" type="parTrans" cxnId="{18B332DF-C0C4-41C8-B089-9756E49FF886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zh-CN" altLang="en-US" b="1"/>
        </a:p>
      </dgm:t>
    </dgm:pt>
    <dgm:pt modelId="{EF63A36A-71BB-4984-8E6C-C42A6BF0EB46}" type="sibTrans" cxnId="{18B332DF-C0C4-41C8-B089-9756E49FF886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zh-CN" altLang="en-US" b="1"/>
        </a:p>
      </dgm:t>
    </dgm:pt>
    <dgm:pt modelId="{ADA1C2C7-973A-472E-B182-291B8EC9D5DF}">
      <dgm:prSet phldrT="[文本]" custT="1"/>
      <dgm:spPr>
        <a:solidFill>
          <a:srgbClr val="00B0F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ts val="2300"/>
            </a:lnSpc>
            <a:spcBef>
              <a:spcPts val="0"/>
            </a:spcBef>
            <a:spcAft>
              <a:spcPts val="0"/>
            </a:spcAft>
          </a:pPr>
          <a:r>
            <a:rPr lang="zh-CN" altLang="en-US" sz="2000" b="1" dirty="0" smtClean="0">
              <a:latin typeface="微软雅黑" pitchFamily="34" charset="-122"/>
              <a:ea typeface="微软雅黑" pitchFamily="34" charset="-122"/>
            </a:rPr>
            <a:t>科学价值</a:t>
          </a:r>
          <a:endParaRPr lang="zh-CN" altLang="en-US" sz="2000" b="1" dirty="0">
            <a:latin typeface="微软雅黑" pitchFamily="34" charset="-122"/>
            <a:ea typeface="微软雅黑" pitchFamily="34" charset="-122"/>
          </a:endParaRPr>
        </a:p>
      </dgm:t>
    </dgm:pt>
    <dgm:pt modelId="{2395FE79-962E-497E-9A57-B897A13D6A17}" type="parTrans" cxnId="{0A97198B-4A87-4009-B7A6-9A40C275BE17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zh-CN" altLang="en-US" b="1"/>
        </a:p>
      </dgm:t>
    </dgm:pt>
    <dgm:pt modelId="{5D12C6F6-3226-4AED-98A6-BDA93F645FAB}" type="sibTrans" cxnId="{0A97198B-4A87-4009-B7A6-9A40C275BE17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zh-CN" altLang="en-US" b="1"/>
        </a:p>
      </dgm:t>
    </dgm:pt>
    <dgm:pt modelId="{4CBB89F1-6BC6-443A-9618-7447B81F306F}" type="pres">
      <dgm:prSet presAssocID="{17821836-DC19-4158-AE37-F4D9371F40C9}" presName="cycle" presStyleCnt="0">
        <dgm:presLayoutVars>
          <dgm:dir/>
          <dgm:resizeHandles val="exact"/>
        </dgm:presLayoutVars>
      </dgm:prSet>
      <dgm:spPr/>
    </dgm:pt>
    <dgm:pt modelId="{B55426F5-EE90-4AE2-8F66-F31E61CEB848}" type="pres">
      <dgm:prSet presAssocID="{00DF3E73-0118-4DEB-853F-F20BD116B1DC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941388D-5C24-4F19-9F6C-028EE74846D1}" type="pres">
      <dgm:prSet presAssocID="{00DF3E73-0118-4DEB-853F-F20BD116B1DC}" presName="spNode" presStyleCnt="0"/>
      <dgm:spPr/>
    </dgm:pt>
    <dgm:pt modelId="{875F37A2-A85F-4BE9-AEFE-8096AA2F585C}" type="pres">
      <dgm:prSet presAssocID="{000E3D64-E2CA-4810-86FC-39EC67D81795}" presName="sibTrans" presStyleLbl="sibTrans1D1" presStyleIdx="0" presStyleCnt="5"/>
      <dgm:spPr/>
      <dgm:t>
        <a:bodyPr/>
        <a:lstStyle/>
        <a:p>
          <a:endParaRPr lang="zh-CN" altLang="en-US"/>
        </a:p>
      </dgm:t>
    </dgm:pt>
    <dgm:pt modelId="{352D67C5-7795-487A-9E89-7334CE4600E6}" type="pres">
      <dgm:prSet presAssocID="{A2E966D7-B4A8-4552-AE84-C987E901533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E76ACCF-B32A-4F22-97F1-7921BF122EFC}" type="pres">
      <dgm:prSet presAssocID="{A2E966D7-B4A8-4552-AE84-C987E901533F}" presName="spNode" presStyleCnt="0"/>
      <dgm:spPr/>
    </dgm:pt>
    <dgm:pt modelId="{54E8D2A1-6AAB-43A3-AAA3-CCB406B15B42}" type="pres">
      <dgm:prSet presAssocID="{9876EFF7-B29D-420D-9D24-11004291D85A}" presName="sibTrans" presStyleLbl="sibTrans1D1" presStyleIdx="1" presStyleCnt="5"/>
      <dgm:spPr/>
      <dgm:t>
        <a:bodyPr/>
        <a:lstStyle/>
        <a:p>
          <a:endParaRPr lang="zh-CN" altLang="en-US"/>
        </a:p>
      </dgm:t>
    </dgm:pt>
    <dgm:pt modelId="{C0C16FF3-40A7-4693-A56C-70E546A80C4E}" type="pres">
      <dgm:prSet presAssocID="{D47B1F44-72E1-40F3-8FE8-2DAF66A856A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5F3B5C4-CAC8-4626-B993-96DBCDD87651}" type="pres">
      <dgm:prSet presAssocID="{D47B1F44-72E1-40F3-8FE8-2DAF66A856AB}" presName="spNode" presStyleCnt="0"/>
      <dgm:spPr/>
    </dgm:pt>
    <dgm:pt modelId="{F2303C78-A9F6-421B-A063-375F7A5A8F8A}" type="pres">
      <dgm:prSet presAssocID="{EF63A36A-71BB-4984-8E6C-C42A6BF0EB46}" presName="sibTrans" presStyleLbl="sibTrans1D1" presStyleIdx="2" presStyleCnt="5"/>
      <dgm:spPr/>
      <dgm:t>
        <a:bodyPr/>
        <a:lstStyle/>
        <a:p>
          <a:endParaRPr lang="zh-CN" altLang="en-US"/>
        </a:p>
      </dgm:t>
    </dgm:pt>
    <dgm:pt modelId="{BF078A00-6B5E-412A-AE81-1045832083B4}" type="pres">
      <dgm:prSet presAssocID="{ADA1C2C7-973A-472E-B182-291B8EC9D5DF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F771011-2569-4AA1-9C56-3456E821DC49}" type="pres">
      <dgm:prSet presAssocID="{ADA1C2C7-973A-472E-B182-291B8EC9D5DF}" presName="spNode" presStyleCnt="0"/>
      <dgm:spPr/>
    </dgm:pt>
    <dgm:pt modelId="{1565CC18-D78F-4919-9882-CF20D2CCDD2E}" type="pres">
      <dgm:prSet presAssocID="{5D12C6F6-3226-4AED-98A6-BDA93F645FAB}" presName="sibTrans" presStyleLbl="sibTrans1D1" presStyleIdx="3" presStyleCnt="5"/>
      <dgm:spPr/>
      <dgm:t>
        <a:bodyPr/>
        <a:lstStyle/>
        <a:p>
          <a:endParaRPr lang="zh-CN" altLang="en-US"/>
        </a:p>
      </dgm:t>
    </dgm:pt>
    <dgm:pt modelId="{FB6B152E-9075-4ECD-AC51-E969C890DB25}" type="pres">
      <dgm:prSet presAssocID="{63980FFD-0944-440F-94C0-BBF21A750A5A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442BF02-AA07-4E75-89CB-B468F1EC86D1}" type="pres">
      <dgm:prSet presAssocID="{63980FFD-0944-440F-94C0-BBF21A750A5A}" presName="spNode" presStyleCnt="0"/>
      <dgm:spPr/>
    </dgm:pt>
    <dgm:pt modelId="{B24D0513-16CD-4E07-9D72-B2874FE12A28}" type="pres">
      <dgm:prSet presAssocID="{2AD7EB13-94C6-4723-B8E1-503C96F1995A}" presName="sibTrans" presStyleLbl="sibTrans1D1" presStyleIdx="4" presStyleCnt="5"/>
      <dgm:spPr/>
      <dgm:t>
        <a:bodyPr/>
        <a:lstStyle/>
        <a:p>
          <a:endParaRPr lang="zh-CN" altLang="en-US"/>
        </a:p>
      </dgm:t>
    </dgm:pt>
  </dgm:ptLst>
  <dgm:cxnLst>
    <dgm:cxn modelId="{18B332DF-C0C4-41C8-B089-9756E49FF886}" srcId="{17821836-DC19-4158-AE37-F4D9371F40C9}" destId="{D47B1F44-72E1-40F3-8FE8-2DAF66A856AB}" srcOrd="2" destOrd="0" parTransId="{205988EB-6E74-46D8-B9E8-E354901C9B7C}" sibTransId="{EF63A36A-71BB-4984-8E6C-C42A6BF0EB46}"/>
    <dgm:cxn modelId="{BDEEC287-0C62-4075-8413-B3915CD89053}" srcId="{17821836-DC19-4158-AE37-F4D9371F40C9}" destId="{63980FFD-0944-440F-94C0-BBF21A750A5A}" srcOrd="4" destOrd="0" parTransId="{6F9FFFA1-3C77-4009-A65A-F85BB6CF7DAD}" sibTransId="{2AD7EB13-94C6-4723-B8E1-503C96F1995A}"/>
    <dgm:cxn modelId="{8BF5A174-2AFB-4D27-AC19-3C2C61E2442A}" type="presOf" srcId="{00DF3E73-0118-4DEB-853F-F20BD116B1DC}" destId="{B55426F5-EE90-4AE2-8F66-F31E61CEB848}" srcOrd="0" destOrd="0" presId="urn:microsoft.com/office/officeart/2005/8/layout/cycle6"/>
    <dgm:cxn modelId="{85EBC2DB-A0AE-4BAC-AE67-1D38947E0514}" type="presOf" srcId="{2AD7EB13-94C6-4723-B8E1-503C96F1995A}" destId="{B24D0513-16CD-4E07-9D72-B2874FE12A28}" srcOrd="0" destOrd="0" presId="urn:microsoft.com/office/officeart/2005/8/layout/cycle6"/>
    <dgm:cxn modelId="{0A97198B-4A87-4009-B7A6-9A40C275BE17}" srcId="{17821836-DC19-4158-AE37-F4D9371F40C9}" destId="{ADA1C2C7-973A-472E-B182-291B8EC9D5DF}" srcOrd="3" destOrd="0" parTransId="{2395FE79-962E-497E-9A57-B897A13D6A17}" sibTransId="{5D12C6F6-3226-4AED-98A6-BDA93F645FAB}"/>
    <dgm:cxn modelId="{FD2BE3A8-F874-4B83-ACEE-37F2134F1009}" type="presOf" srcId="{D47B1F44-72E1-40F3-8FE8-2DAF66A856AB}" destId="{C0C16FF3-40A7-4693-A56C-70E546A80C4E}" srcOrd="0" destOrd="0" presId="urn:microsoft.com/office/officeart/2005/8/layout/cycle6"/>
    <dgm:cxn modelId="{C90159FF-DAE3-441A-AFF1-029D440004EE}" type="presOf" srcId="{63980FFD-0944-440F-94C0-BBF21A750A5A}" destId="{FB6B152E-9075-4ECD-AC51-E969C890DB25}" srcOrd="0" destOrd="0" presId="urn:microsoft.com/office/officeart/2005/8/layout/cycle6"/>
    <dgm:cxn modelId="{F194029E-3C42-4C64-941B-53D854F6596D}" type="presOf" srcId="{000E3D64-E2CA-4810-86FC-39EC67D81795}" destId="{875F37A2-A85F-4BE9-AEFE-8096AA2F585C}" srcOrd="0" destOrd="0" presId="urn:microsoft.com/office/officeart/2005/8/layout/cycle6"/>
    <dgm:cxn modelId="{D9DDCA4F-F588-4297-A5A4-6370E1207256}" type="presOf" srcId="{9876EFF7-B29D-420D-9D24-11004291D85A}" destId="{54E8D2A1-6AAB-43A3-AAA3-CCB406B15B42}" srcOrd="0" destOrd="0" presId="urn:microsoft.com/office/officeart/2005/8/layout/cycle6"/>
    <dgm:cxn modelId="{F5910D0E-0E3B-40AE-8629-F784DA2B323D}" srcId="{17821836-DC19-4158-AE37-F4D9371F40C9}" destId="{00DF3E73-0118-4DEB-853F-F20BD116B1DC}" srcOrd="0" destOrd="0" parTransId="{7D18A8DC-0331-44E9-95FA-D74BC9B8FD4D}" sibTransId="{000E3D64-E2CA-4810-86FC-39EC67D81795}"/>
    <dgm:cxn modelId="{4913A90F-CCD6-492A-9A27-7864ED0E0F32}" type="presOf" srcId="{17821836-DC19-4158-AE37-F4D9371F40C9}" destId="{4CBB89F1-6BC6-443A-9618-7447B81F306F}" srcOrd="0" destOrd="0" presId="urn:microsoft.com/office/officeart/2005/8/layout/cycle6"/>
    <dgm:cxn modelId="{9AF026CF-15F4-46C6-AAC3-AEE3DF2D6459}" type="presOf" srcId="{5D12C6F6-3226-4AED-98A6-BDA93F645FAB}" destId="{1565CC18-D78F-4919-9882-CF20D2CCDD2E}" srcOrd="0" destOrd="0" presId="urn:microsoft.com/office/officeart/2005/8/layout/cycle6"/>
    <dgm:cxn modelId="{0DDF63AE-A700-4B4E-B354-3061919CDAEE}" type="presOf" srcId="{ADA1C2C7-973A-472E-B182-291B8EC9D5DF}" destId="{BF078A00-6B5E-412A-AE81-1045832083B4}" srcOrd="0" destOrd="0" presId="urn:microsoft.com/office/officeart/2005/8/layout/cycle6"/>
    <dgm:cxn modelId="{1E083CE8-6DC0-4734-A3EF-63AD8378DB3E}" type="presOf" srcId="{EF63A36A-71BB-4984-8E6C-C42A6BF0EB46}" destId="{F2303C78-A9F6-421B-A063-375F7A5A8F8A}" srcOrd="0" destOrd="0" presId="urn:microsoft.com/office/officeart/2005/8/layout/cycle6"/>
    <dgm:cxn modelId="{842B06F3-1A2D-48FA-AF54-95BD45AEAF3C}" srcId="{17821836-DC19-4158-AE37-F4D9371F40C9}" destId="{A2E966D7-B4A8-4552-AE84-C987E901533F}" srcOrd="1" destOrd="0" parTransId="{4C8F3A15-BEAC-4EEF-A808-D6756A4F4123}" sibTransId="{9876EFF7-B29D-420D-9D24-11004291D85A}"/>
    <dgm:cxn modelId="{F970CC39-B5DC-4C25-9144-5C0D2E738822}" type="presOf" srcId="{A2E966D7-B4A8-4552-AE84-C987E901533F}" destId="{352D67C5-7795-487A-9E89-7334CE4600E6}" srcOrd="0" destOrd="0" presId="urn:microsoft.com/office/officeart/2005/8/layout/cycle6"/>
    <dgm:cxn modelId="{08C50288-122C-4228-AC8C-BF78F06ACD18}" type="presParOf" srcId="{4CBB89F1-6BC6-443A-9618-7447B81F306F}" destId="{B55426F5-EE90-4AE2-8F66-F31E61CEB848}" srcOrd="0" destOrd="0" presId="urn:microsoft.com/office/officeart/2005/8/layout/cycle6"/>
    <dgm:cxn modelId="{68CF6261-E5AD-4C16-A09E-9CEC853FD893}" type="presParOf" srcId="{4CBB89F1-6BC6-443A-9618-7447B81F306F}" destId="{4941388D-5C24-4F19-9F6C-028EE74846D1}" srcOrd="1" destOrd="0" presId="urn:microsoft.com/office/officeart/2005/8/layout/cycle6"/>
    <dgm:cxn modelId="{63D1209C-7AD8-4A8F-8288-CB60B501C428}" type="presParOf" srcId="{4CBB89F1-6BC6-443A-9618-7447B81F306F}" destId="{875F37A2-A85F-4BE9-AEFE-8096AA2F585C}" srcOrd="2" destOrd="0" presId="urn:microsoft.com/office/officeart/2005/8/layout/cycle6"/>
    <dgm:cxn modelId="{4C5ADDC3-959B-481B-A663-DB2976CE5712}" type="presParOf" srcId="{4CBB89F1-6BC6-443A-9618-7447B81F306F}" destId="{352D67C5-7795-487A-9E89-7334CE4600E6}" srcOrd="3" destOrd="0" presId="urn:microsoft.com/office/officeart/2005/8/layout/cycle6"/>
    <dgm:cxn modelId="{F2134BE9-32C2-42E4-8D2B-C1E12CD68B6F}" type="presParOf" srcId="{4CBB89F1-6BC6-443A-9618-7447B81F306F}" destId="{AE76ACCF-B32A-4F22-97F1-7921BF122EFC}" srcOrd="4" destOrd="0" presId="urn:microsoft.com/office/officeart/2005/8/layout/cycle6"/>
    <dgm:cxn modelId="{E8E6388A-26C9-4CD3-AD58-32D5613BB527}" type="presParOf" srcId="{4CBB89F1-6BC6-443A-9618-7447B81F306F}" destId="{54E8D2A1-6AAB-43A3-AAA3-CCB406B15B42}" srcOrd="5" destOrd="0" presId="urn:microsoft.com/office/officeart/2005/8/layout/cycle6"/>
    <dgm:cxn modelId="{601E9AA1-8368-46A4-AD39-F7FB087BF6F1}" type="presParOf" srcId="{4CBB89F1-6BC6-443A-9618-7447B81F306F}" destId="{C0C16FF3-40A7-4693-A56C-70E546A80C4E}" srcOrd="6" destOrd="0" presId="urn:microsoft.com/office/officeart/2005/8/layout/cycle6"/>
    <dgm:cxn modelId="{3179CFF3-66F8-4B78-8D97-F01376E0099C}" type="presParOf" srcId="{4CBB89F1-6BC6-443A-9618-7447B81F306F}" destId="{25F3B5C4-CAC8-4626-B993-96DBCDD87651}" srcOrd="7" destOrd="0" presId="urn:microsoft.com/office/officeart/2005/8/layout/cycle6"/>
    <dgm:cxn modelId="{E313AE7D-C1C2-4D64-937B-4C44FA997FBD}" type="presParOf" srcId="{4CBB89F1-6BC6-443A-9618-7447B81F306F}" destId="{F2303C78-A9F6-421B-A063-375F7A5A8F8A}" srcOrd="8" destOrd="0" presId="urn:microsoft.com/office/officeart/2005/8/layout/cycle6"/>
    <dgm:cxn modelId="{F0C08A8B-B8A7-4966-9674-498FB289236E}" type="presParOf" srcId="{4CBB89F1-6BC6-443A-9618-7447B81F306F}" destId="{BF078A00-6B5E-412A-AE81-1045832083B4}" srcOrd="9" destOrd="0" presId="urn:microsoft.com/office/officeart/2005/8/layout/cycle6"/>
    <dgm:cxn modelId="{D59183A3-CB80-43AA-986E-F15D13918CFB}" type="presParOf" srcId="{4CBB89F1-6BC6-443A-9618-7447B81F306F}" destId="{2F771011-2569-4AA1-9C56-3456E821DC49}" srcOrd="10" destOrd="0" presId="urn:microsoft.com/office/officeart/2005/8/layout/cycle6"/>
    <dgm:cxn modelId="{A99ED4E7-9DD3-4513-87E6-8E1227B3DFAC}" type="presParOf" srcId="{4CBB89F1-6BC6-443A-9618-7447B81F306F}" destId="{1565CC18-D78F-4919-9882-CF20D2CCDD2E}" srcOrd="11" destOrd="0" presId="urn:microsoft.com/office/officeart/2005/8/layout/cycle6"/>
    <dgm:cxn modelId="{BE765065-8E9F-4340-BB7C-CBC73E9A3AB3}" type="presParOf" srcId="{4CBB89F1-6BC6-443A-9618-7447B81F306F}" destId="{FB6B152E-9075-4ECD-AC51-E969C890DB25}" srcOrd="12" destOrd="0" presId="urn:microsoft.com/office/officeart/2005/8/layout/cycle6"/>
    <dgm:cxn modelId="{2F11EC87-1837-4C03-B6FC-9EDF1AE947F4}" type="presParOf" srcId="{4CBB89F1-6BC6-443A-9618-7447B81F306F}" destId="{3442BF02-AA07-4E75-89CB-B468F1EC86D1}" srcOrd="13" destOrd="0" presId="urn:microsoft.com/office/officeart/2005/8/layout/cycle6"/>
    <dgm:cxn modelId="{6875AF4B-8EB7-4ED1-A6ED-ACB476E52BEB}" type="presParOf" srcId="{4CBB89F1-6BC6-443A-9618-7447B81F306F}" destId="{B24D0513-16CD-4E07-9D72-B2874FE12A28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5426F5-EE90-4AE2-8F66-F31E61CEB848}">
      <dsp:nvSpPr>
        <dsp:cNvPr id="0" name=""/>
        <dsp:cNvSpPr/>
      </dsp:nvSpPr>
      <dsp:spPr>
        <a:xfrm>
          <a:off x="2380505" y="2370"/>
          <a:ext cx="1334988" cy="867742"/>
        </a:xfrm>
        <a:prstGeom prst="roundRect">
          <a:avLst/>
        </a:prstGeom>
        <a:solidFill>
          <a:schemeClr val="accent2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ts val="2300"/>
            </a:lnSpc>
            <a:spcBef>
              <a:spcPct val="0"/>
            </a:spcBef>
            <a:spcAft>
              <a:spcPts val="0"/>
            </a:spcAft>
          </a:pPr>
          <a:r>
            <a:rPr lang="zh-CN" altLang="en-US" sz="2000" b="1" kern="1200" dirty="0" smtClean="0">
              <a:latin typeface="微软雅黑" pitchFamily="34" charset="-122"/>
              <a:ea typeface="微软雅黑" pitchFamily="34" charset="-122"/>
            </a:rPr>
            <a:t>科学预期</a:t>
          </a:r>
          <a:endParaRPr lang="en-US" altLang="zh-CN" sz="2000" b="1" kern="1200" dirty="0" smtClean="0">
            <a:latin typeface="微软雅黑" pitchFamily="34" charset="-122"/>
            <a:ea typeface="微软雅黑" pitchFamily="34" charset="-122"/>
          </a:endParaRPr>
        </a:p>
        <a:p>
          <a:pPr lvl="0" algn="ctr" defTabSz="889000">
            <a:lnSpc>
              <a:spcPts val="2300"/>
            </a:lnSpc>
            <a:spcBef>
              <a:spcPct val="0"/>
            </a:spcBef>
            <a:spcAft>
              <a:spcPts val="0"/>
            </a:spcAft>
          </a:pPr>
          <a:r>
            <a:rPr lang="zh-CN" altLang="en-US" sz="2000" b="1" kern="1200" dirty="0" smtClean="0">
              <a:latin typeface="微软雅黑" pitchFamily="34" charset="-122"/>
              <a:ea typeface="微软雅黑" pitchFamily="34" charset="-122"/>
            </a:rPr>
            <a:t>指标</a:t>
          </a:r>
          <a:endParaRPr lang="zh-CN" altLang="en-US" sz="2000" b="1" kern="1200" dirty="0">
            <a:latin typeface="微软雅黑" pitchFamily="34" charset="-122"/>
            <a:ea typeface="微软雅黑" pitchFamily="34" charset="-122"/>
          </a:endParaRPr>
        </a:p>
      </dsp:txBody>
      <dsp:txXfrm>
        <a:off x="2422865" y="44730"/>
        <a:ext cx="1250268" cy="783022"/>
      </dsp:txXfrm>
    </dsp:sp>
    <dsp:sp modelId="{875F37A2-A85F-4BE9-AEFE-8096AA2F585C}">
      <dsp:nvSpPr>
        <dsp:cNvPr id="0" name=""/>
        <dsp:cNvSpPr/>
      </dsp:nvSpPr>
      <dsp:spPr>
        <a:xfrm>
          <a:off x="1315405" y="436241"/>
          <a:ext cx="3465188" cy="3465188"/>
        </a:xfrm>
        <a:custGeom>
          <a:avLst/>
          <a:gdLst/>
          <a:ahLst/>
          <a:cxnLst/>
          <a:rect l="0" t="0" r="0" b="0"/>
          <a:pathLst>
            <a:path>
              <a:moveTo>
                <a:pt x="2409246" y="137594"/>
              </a:moveTo>
              <a:arcTo wR="1732594" hR="1732594" stAng="17579295" swAng="1959991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2D67C5-7795-487A-9E89-7334CE4600E6}">
      <dsp:nvSpPr>
        <dsp:cNvPr id="0" name=""/>
        <dsp:cNvSpPr/>
      </dsp:nvSpPr>
      <dsp:spPr>
        <a:xfrm>
          <a:off x="4028301" y="1199563"/>
          <a:ext cx="1334988" cy="867742"/>
        </a:xfrm>
        <a:prstGeom prst="roundRect">
          <a:avLst/>
        </a:prstGeom>
        <a:solidFill>
          <a:srgbClr val="00B050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ts val="2300"/>
            </a:lnSpc>
            <a:spcBef>
              <a:spcPct val="0"/>
            </a:spcBef>
            <a:spcAft>
              <a:spcPts val="0"/>
            </a:spcAft>
          </a:pPr>
          <a:r>
            <a:rPr lang="zh-CN" altLang="en-US" sz="2000" b="1" kern="1200" dirty="0" smtClean="0">
              <a:latin typeface="微软雅黑" pitchFamily="34" charset="-122"/>
              <a:ea typeface="微软雅黑" pitchFamily="34" charset="-122"/>
            </a:rPr>
            <a:t>技术预期</a:t>
          </a:r>
          <a:endParaRPr lang="en-US" altLang="zh-CN" sz="2000" b="1" kern="1200" dirty="0" smtClean="0">
            <a:latin typeface="微软雅黑" pitchFamily="34" charset="-122"/>
            <a:ea typeface="微软雅黑" pitchFamily="34" charset="-122"/>
          </a:endParaRPr>
        </a:p>
        <a:p>
          <a:pPr lvl="0" algn="ctr" defTabSz="889000">
            <a:lnSpc>
              <a:spcPts val="2300"/>
            </a:lnSpc>
            <a:spcBef>
              <a:spcPct val="0"/>
            </a:spcBef>
            <a:spcAft>
              <a:spcPts val="0"/>
            </a:spcAft>
          </a:pPr>
          <a:r>
            <a:rPr lang="zh-CN" altLang="en-US" sz="2000" b="1" kern="1200" dirty="0" smtClean="0">
              <a:latin typeface="微软雅黑" pitchFamily="34" charset="-122"/>
              <a:ea typeface="微软雅黑" pitchFamily="34" charset="-122"/>
            </a:rPr>
            <a:t>指标</a:t>
          </a:r>
          <a:endParaRPr lang="zh-CN" altLang="en-US" sz="2000" b="1" kern="1200" dirty="0">
            <a:latin typeface="微软雅黑" pitchFamily="34" charset="-122"/>
            <a:ea typeface="微软雅黑" pitchFamily="34" charset="-122"/>
          </a:endParaRPr>
        </a:p>
      </dsp:txBody>
      <dsp:txXfrm>
        <a:off x="4070661" y="1241923"/>
        <a:ext cx="1250268" cy="783022"/>
      </dsp:txXfrm>
    </dsp:sp>
    <dsp:sp modelId="{54E8D2A1-6AAB-43A3-AAA3-CCB406B15B42}">
      <dsp:nvSpPr>
        <dsp:cNvPr id="0" name=""/>
        <dsp:cNvSpPr/>
      </dsp:nvSpPr>
      <dsp:spPr>
        <a:xfrm>
          <a:off x="1315405" y="436241"/>
          <a:ext cx="3465188" cy="3465188"/>
        </a:xfrm>
        <a:custGeom>
          <a:avLst/>
          <a:gdLst/>
          <a:ahLst/>
          <a:cxnLst/>
          <a:rect l="0" t="0" r="0" b="0"/>
          <a:pathLst>
            <a:path>
              <a:moveTo>
                <a:pt x="3462825" y="1642133"/>
              </a:moveTo>
              <a:arcTo wR="1732594" hR="1732594" stAng="21420430" swAng="2195114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C16FF3-40A7-4693-A56C-70E546A80C4E}">
      <dsp:nvSpPr>
        <dsp:cNvPr id="0" name=""/>
        <dsp:cNvSpPr/>
      </dsp:nvSpPr>
      <dsp:spPr>
        <a:xfrm>
          <a:off x="3398899" y="3136663"/>
          <a:ext cx="1334988" cy="867742"/>
        </a:xfrm>
        <a:prstGeom prst="roundRect">
          <a:avLst/>
        </a:prstGeom>
        <a:solidFill>
          <a:srgbClr val="7030A0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ts val="2300"/>
            </a:lnSpc>
            <a:spcBef>
              <a:spcPct val="0"/>
            </a:spcBef>
            <a:spcAft>
              <a:spcPts val="0"/>
            </a:spcAft>
          </a:pPr>
          <a:r>
            <a:rPr lang="zh-CN" altLang="en-US" sz="2000" b="1" kern="1200" dirty="0" smtClean="0">
              <a:latin typeface="微软雅黑" pitchFamily="34" charset="-122"/>
              <a:ea typeface="微软雅黑" pitchFamily="34" charset="-122"/>
            </a:rPr>
            <a:t>产业预期</a:t>
          </a:r>
          <a:endParaRPr lang="en-US" altLang="zh-CN" sz="2000" b="1" kern="1200" dirty="0" smtClean="0">
            <a:latin typeface="微软雅黑" pitchFamily="34" charset="-122"/>
            <a:ea typeface="微软雅黑" pitchFamily="34" charset="-122"/>
          </a:endParaRPr>
        </a:p>
        <a:p>
          <a:pPr lvl="0" algn="ctr" defTabSz="889000">
            <a:lnSpc>
              <a:spcPts val="2300"/>
            </a:lnSpc>
            <a:spcBef>
              <a:spcPct val="0"/>
            </a:spcBef>
            <a:spcAft>
              <a:spcPts val="0"/>
            </a:spcAft>
          </a:pPr>
          <a:r>
            <a:rPr lang="zh-CN" altLang="en-US" sz="2000" b="1" kern="1200" dirty="0" smtClean="0">
              <a:latin typeface="微软雅黑" pitchFamily="34" charset="-122"/>
              <a:ea typeface="微软雅黑" pitchFamily="34" charset="-122"/>
            </a:rPr>
            <a:t>指标</a:t>
          </a:r>
          <a:endParaRPr lang="zh-CN" altLang="en-US" sz="2000" b="1" kern="1200" dirty="0">
            <a:latin typeface="微软雅黑" pitchFamily="34" charset="-122"/>
            <a:ea typeface="微软雅黑" pitchFamily="34" charset="-122"/>
          </a:endParaRPr>
        </a:p>
      </dsp:txBody>
      <dsp:txXfrm>
        <a:off x="3441259" y="3179023"/>
        <a:ext cx="1250268" cy="783022"/>
      </dsp:txXfrm>
    </dsp:sp>
    <dsp:sp modelId="{F2303C78-A9F6-421B-A063-375F7A5A8F8A}">
      <dsp:nvSpPr>
        <dsp:cNvPr id="0" name=""/>
        <dsp:cNvSpPr/>
      </dsp:nvSpPr>
      <dsp:spPr>
        <a:xfrm>
          <a:off x="1315405" y="436241"/>
          <a:ext cx="3465188" cy="3465188"/>
        </a:xfrm>
        <a:custGeom>
          <a:avLst/>
          <a:gdLst/>
          <a:ahLst/>
          <a:cxnLst/>
          <a:rect l="0" t="0" r="0" b="0"/>
          <a:pathLst>
            <a:path>
              <a:moveTo>
                <a:pt x="2076618" y="3430690"/>
              </a:moveTo>
              <a:arcTo wR="1732594" hR="1732594" stAng="4712834" swAng="1374332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078A00-6B5E-412A-AE81-1045832083B4}">
      <dsp:nvSpPr>
        <dsp:cNvPr id="0" name=""/>
        <dsp:cNvSpPr/>
      </dsp:nvSpPr>
      <dsp:spPr>
        <a:xfrm>
          <a:off x="1362112" y="3136663"/>
          <a:ext cx="1334988" cy="867742"/>
        </a:xfrm>
        <a:prstGeom prst="roundRect">
          <a:avLst/>
        </a:prstGeom>
        <a:solidFill>
          <a:srgbClr val="00B0F0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ts val="2300"/>
            </a:lnSpc>
            <a:spcBef>
              <a:spcPct val="0"/>
            </a:spcBef>
            <a:spcAft>
              <a:spcPts val="0"/>
            </a:spcAft>
          </a:pPr>
          <a:r>
            <a:rPr lang="zh-CN" altLang="en-US" sz="2000" b="1" kern="1200" dirty="0" smtClean="0">
              <a:latin typeface="微软雅黑" pitchFamily="34" charset="-122"/>
              <a:ea typeface="微软雅黑" pitchFamily="34" charset="-122"/>
            </a:rPr>
            <a:t>科学价值</a:t>
          </a:r>
          <a:endParaRPr lang="zh-CN" altLang="en-US" sz="2000" b="1" kern="1200" dirty="0">
            <a:latin typeface="微软雅黑" pitchFamily="34" charset="-122"/>
            <a:ea typeface="微软雅黑" pitchFamily="34" charset="-122"/>
          </a:endParaRPr>
        </a:p>
      </dsp:txBody>
      <dsp:txXfrm>
        <a:off x="1404472" y="3179023"/>
        <a:ext cx="1250268" cy="783022"/>
      </dsp:txXfrm>
    </dsp:sp>
    <dsp:sp modelId="{1565CC18-D78F-4919-9882-CF20D2CCDD2E}">
      <dsp:nvSpPr>
        <dsp:cNvPr id="0" name=""/>
        <dsp:cNvSpPr/>
      </dsp:nvSpPr>
      <dsp:spPr>
        <a:xfrm>
          <a:off x="1315405" y="436241"/>
          <a:ext cx="3465188" cy="3465188"/>
        </a:xfrm>
        <a:custGeom>
          <a:avLst/>
          <a:gdLst/>
          <a:ahLst/>
          <a:cxnLst/>
          <a:rect l="0" t="0" r="0" b="0"/>
          <a:pathLst>
            <a:path>
              <a:moveTo>
                <a:pt x="289352" y="2691206"/>
              </a:moveTo>
              <a:arcTo wR="1732594" hR="1732594" stAng="8784456" swAng="2195114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6B152E-9075-4ECD-AC51-E969C890DB25}">
      <dsp:nvSpPr>
        <dsp:cNvPr id="0" name=""/>
        <dsp:cNvSpPr/>
      </dsp:nvSpPr>
      <dsp:spPr>
        <a:xfrm>
          <a:off x="732710" y="1199563"/>
          <a:ext cx="1334988" cy="867742"/>
        </a:xfrm>
        <a:prstGeom prst="roundRect">
          <a:avLst/>
        </a:prstGeom>
        <a:solidFill>
          <a:schemeClr val="accent6">
            <a:lumMod val="75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ts val="2300"/>
            </a:lnSpc>
            <a:spcBef>
              <a:spcPct val="0"/>
            </a:spcBef>
            <a:spcAft>
              <a:spcPts val="0"/>
            </a:spcAft>
          </a:pPr>
          <a:r>
            <a:rPr lang="zh-CN" altLang="en-US" sz="2000" b="1" kern="1200" dirty="0" smtClean="0">
              <a:latin typeface="微软雅黑" pitchFamily="34" charset="-122"/>
              <a:ea typeface="微软雅黑" pitchFamily="34" charset="-122"/>
            </a:rPr>
            <a:t>社会经济</a:t>
          </a:r>
          <a:endParaRPr lang="en-US" altLang="zh-CN" sz="2000" b="1" kern="1200" dirty="0" smtClean="0">
            <a:latin typeface="微软雅黑" pitchFamily="34" charset="-122"/>
            <a:ea typeface="微软雅黑" pitchFamily="34" charset="-122"/>
          </a:endParaRPr>
        </a:p>
        <a:p>
          <a:pPr lvl="0" algn="ctr" defTabSz="889000">
            <a:lnSpc>
              <a:spcPts val="2300"/>
            </a:lnSpc>
            <a:spcBef>
              <a:spcPct val="0"/>
            </a:spcBef>
            <a:spcAft>
              <a:spcPts val="0"/>
            </a:spcAft>
          </a:pPr>
          <a:r>
            <a:rPr lang="zh-CN" altLang="en-US" sz="2000" b="1" kern="1200" dirty="0" smtClean="0">
              <a:latin typeface="微软雅黑" pitchFamily="34" charset="-122"/>
              <a:ea typeface="微软雅黑" pitchFamily="34" charset="-122"/>
            </a:rPr>
            <a:t>效益</a:t>
          </a:r>
          <a:endParaRPr lang="zh-CN" altLang="en-US" sz="2000" b="1" kern="1200" dirty="0">
            <a:latin typeface="微软雅黑" pitchFamily="34" charset="-122"/>
            <a:ea typeface="微软雅黑" pitchFamily="34" charset="-122"/>
          </a:endParaRPr>
        </a:p>
      </dsp:txBody>
      <dsp:txXfrm>
        <a:off x="775070" y="1241923"/>
        <a:ext cx="1250268" cy="783022"/>
      </dsp:txXfrm>
    </dsp:sp>
    <dsp:sp modelId="{B24D0513-16CD-4E07-9D72-B2874FE12A28}">
      <dsp:nvSpPr>
        <dsp:cNvPr id="0" name=""/>
        <dsp:cNvSpPr/>
      </dsp:nvSpPr>
      <dsp:spPr>
        <a:xfrm>
          <a:off x="1315405" y="436241"/>
          <a:ext cx="3465188" cy="3465188"/>
        </a:xfrm>
        <a:custGeom>
          <a:avLst/>
          <a:gdLst/>
          <a:ahLst/>
          <a:cxnLst/>
          <a:rect l="0" t="0" r="0" b="0"/>
          <a:pathLst>
            <a:path>
              <a:moveTo>
                <a:pt x="302072" y="755102"/>
              </a:moveTo>
              <a:arcTo wR="1732594" hR="1732594" stAng="12860714" swAng="1959991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2B2584-910F-4A0A-9B0B-B8CCE12C4AC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188016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23697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2B840-3689-4147-BB54-49648B6FF53E}" type="datetimeFigureOut">
              <a:rPr lang="zh-CN" altLang="en-US" smtClean="0"/>
              <a:pPr/>
              <a:t>2019/10/25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23697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F22A77-F360-41E0-B4A2-52B2C0C2529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35555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81271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06358" algn="l" defTabSz="81271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12718" algn="l" defTabSz="81271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19076" algn="l" defTabSz="81271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625437" algn="l" defTabSz="81271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31795" algn="l" defTabSz="81271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38154" algn="l" defTabSz="81271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44513" algn="l" defTabSz="81271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50871" algn="l" defTabSz="81271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22A77-F360-41E0-B4A2-52B2C0C25297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957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63900" y="509588"/>
            <a:ext cx="3400425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1" lang="zh-CN" altLang="en-US" smtClean="0"/>
          </a:p>
        </p:txBody>
      </p:sp>
      <p:sp>
        <p:nvSpPr>
          <p:cNvPr id="6963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35FD735A-8D49-43A4-B237-2FD1D3EB0AAA}" type="slidenum">
              <a:rPr lang="zh-CN" altLang="en-US">
                <a:latin typeface="等线" pitchFamily="2" charset="-122"/>
                <a:ea typeface="等线" pitchFamily="2" charset="-122"/>
              </a:rPr>
              <a:pPr/>
              <a:t>16</a:t>
            </a:fld>
            <a:endParaRPr lang="zh-CN" altLang="en-US">
              <a:latin typeface="等线" pitchFamily="2" charset="-122"/>
              <a:ea typeface="等线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66641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  <p:sp>
        <p:nvSpPr>
          <p:cNvPr id="911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7D228726-E18B-4124-9983-5DE6AE2D29D8}" type="slidenum">
              <a:rPr kumimoji="0" lang="zh-CN" altLang="en-US">
                <a:solidFill>
                  <a:srgbClr val="000000"/>
                </a:solidFill>
                <a:ea typeface="等线" pitchFamily="2" charset="-122"/>
              </a:rPr>
              <a:pPr/>
              <a:t>18</a:t>
            </a:fld>
            <a:endParaRPr kumimoji="0" lang="en-US" altLang="zh-CN">
              <a:solidFill>
                <a:srgbClr val="000000"/>
              </a:solidFill>
              <a:ea typeface="等线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48270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1" y="2130427"/>
            <a:ext cx="7772401" cy="1470026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1" y="3886202"/>
            <a:ext cx="6400801" cy="175260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6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2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19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25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317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38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44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50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0DDFC-228A-46C3-B7EE-F9F3CA718851}" type="datetime1">
              <a:rPr lang="zh-CN" altLang="en-US" smtClean="0"/>
              <a:t>2019/10/25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B339B-CB11-4754-AE35-372B4E814AE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AABA-1CCA-4A19-B987-569F9F696AA8}" type="datetime1">
              <a:rPr lang="zh-CN" altLang="en-US" smtClean="0"/>
              <a:t>2019/10/25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B339B-CB11-4754-AE35-372B4E814AE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353426" y="258765"/>
            <a:ext cx="2592387" cy="552926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76264" y="258765"/>
            <a:ext cx="7624762" cy="552926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90E0-04CD-449D-BA8B-25B07562556B}" type="datetime1">
              <a:rPr lang="zh-CN" altLang="en-US" smtClean="0"/>
              <a:t>2019/10/25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B339B-CB11-4754-AE35-372B4E814AE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/>
          </p:cNvPr>
          <p:cNvCxnSpPr/>
          <p:nvPr userDrawn="1"/>
        </p:nvCxnSpPr>
        <p:spPr>
          <a:xfrm>
            <a:off x="0" y="963613"/>
            <a:ext cx="9144000" cy="0"/>
          </a:xfrm>
          <a:prstGeom prst="line">
            <a:avLst/>
          </a:prstGeom>
          <a:ln w="28575">
            <a:solidFill>
              <a:srgbClr val="BE02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10"/>
          <p:cNvSpPr>
            <a:spLocks noChangeArrowheads="1"/>
          </p:cNvSpPr>
          <p:nvPr userDrawn="1"/>
        </p:nvSpPr>
        <p:spPr bwMode="auto">
          <a:xfrm>
            <a:off x="8647113" y="6443664"/>
            <a:ext cx="367374" cy="276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3" tIns="45712" rIns="91423" bIns="45712">
            <a:spAutoFit/>
          </a:bodyPr>
          <a:lstStyle/>
          <a:p>
            <a:pPr eaLnBrk="1" hangingPunct="1"/>
            <a:fld id="{6FAF45B7-D898-4E2A-96C1-9CBA93712229}" type="slidenum">
              <a:rPr lang="en-US" altLang="zh-CN" sz="1200">
                <a:ea typeface="等线" pitchFamily="2" charset="-122"/>
                <a:cs typeface="Arial" pitchFamily="34" charset="0"/>
              </a:rPr>
              <a:pPr eaLnBrk="1" hangingPunct="1"/>
              <a:t>‹#›</a:t>
            </a:fld>
            <a:endParaRPr lang="zh-CN" altLang="en-US" sz="1200" dirty="0">
              <a:ea typeface="等线" pitchFamily="2" charset="-122"/>
              <a:cs typeface="Arial" pitchFamily="34" charset="0"/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27967"/>
            <a:ext cx="7886700" cy="59817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algn="ctr">
              <a:defRPr sz="3200" b="1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 bwMode="auto">
          <a:xfrm>
            <a:off x="628650" y="1325881"/>
            <a:ext cx="7886700" cy="485108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lnSpc>
                <a:spcPct val="110000"/>
              </a:lnSpc>
              <a:spcBef>
                <a:spcPts val="600"/>
              </a:spcBef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lnSpc>
                <a:spcPct val="110000"/>
              </a:lnSpc>
              <a:spcBef>
                <a:spcPts val="600"/>
              </a:spcBef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lnSpc>
                <a:spcPct val="110000"/>
              </a:lnSpc>
              <a:spcBef>
                <a:spcPts val="600"/>
              </a:spcBef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lnSpc>
                <a:spcPct val="110000"/>
              </a:lnSpc>
              <a:spcBef>
                <a:spcPts val="600"/>
              </a:spcBef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lnSpc>
                <a:spcPct val="110000"/>
              </a:lnSpc>
              <a:spcBef>
                <a:spcPts val="600"/>
              </a:spcBef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noProof="0" dirty="0"/>
              <a:t>编辑母版文本样式</a:t>
            </a:r>
          </a:p>
          <a:p>
            <a:pPr lvl="1"/>
            <a:r>
              <a:rPr lang="zh-CN" altLang="en-US" noProof="0" dirty="0"/>
              <a:t>第二级</a:t>
            </a:r>
          </a:p>
          <a:p>
            <a:pPr lvl="2"/>
            <a:r>
              <a:rPr lang="zh-CN" altLang="en-US" noProof="0" dirty="0"/>
              <a:t>第三级</a:t>
            </a:r>
          </a:p>
          <a:p>
            <a:pPr lvl="3"/>
            <a:r>
              <a:rPr lang="zh-CN" altLang="en-US" noProof="0" dirty="0"/>
              <a:t>第四级</a:t>
            </a:r>
          </a:p>
          <a:p>
            <a:pPr lvl="4"/>
            <a:r>
              <a:rPr lang="zh-CN" altLang="en-US" noProof="0" dirty="0"/>
              <a:t>第五级</a:t>
            </a:r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870704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/>
          </p:cNvPr>
          <p:cNvCxnSpPr/>
          <p:nvPr userDrawn="1"/>
        </p:nvCxnSpPr>
        <p:spPr>
          <a:xfrm>
            <a:off x="0" y="963613"/>
            <a:ext cx="9144000" cy="0"/>
          </a:xfrm>
          <a:prstGeom prst="line">
            <a:avLst/>
          </a:prstGeom>
          <a:ln w="28575">
            <a:solidFill>
              <a:srgbClr val="BE02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10"/>
          <p:cNvSpPr>
            <a:spLocks noChangeArrowheads="1"/>
          </p:cNvSpPr>
          <p:nvPr userDrawn="1"/>
        </p:nvSpPr>
        <p:spPr bwMode="auto">
          <a:xfrm>
            <a:off x="8647113" y="6443664"/>
            <a:ext cx="367374" cy="276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3" tIns="45712" rIns="91423" bIns="45712">
            <a:spAutoFit/>
          </a:bodyPr>
          <a:lstStyle/>
          <a:p>
            <a:pPr eaLnBrk="1" hangingPunct="1"/>
            <a:fld id="{6FAF45B7-D898-4E2A-96C1-9CBA93712229}" type="slidenum">
              <a:rPr lang="en-US" altLang="zh-CN" sz="1200">
                <a:ea typeface="等线" pitchFamily="2" charset="-122"/>
                <a:cs typeface="Arial" pitchFamily="34" charset="0"/>
              </a:rPr>
              <a:pPr eaLnBrk="1" hangingPunct="1"/>
              <a:t>‹#›</a:t>
            </a:fld>
            <a:endParaRPr lang="zh-CN" altLang="en-US" sz="1200" dirty="0">
              <a:ea typeface="等线" pitchFamily="2" charset="-122"/>
              <a:cs typeface="Arial" pitchFamily="34" charset="0"/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27967"/>
            <a:ext cx="7886700" cy="59817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algn="ctr">
              <a:defRPr sz="3200" b="1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 bwMode="auto">
          <a:xfrm>
            <a:off x="628650" y="1325881"/>
            <a:ext cx="7886700" cy="485108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lnSpc>
                <a:spcPct val="110000"/>
              </a:lnSpc>
              <a:spcBef>
                <a:spcPts val="600"/>
              </a:spcBef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lnSpc>
                <a:spcPct val="110000"/>
              </a:lnSpc>
              <a:spcBef>
                <a:spcPts val="600"/>
              </a:spcBef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lnSpc>
                <a:spcPct val="110000"/>
              </a:lnSpc>
              <a:spcBef>
                <a:spcPts val="600"/>
              </a:spcBef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lnSpc>
                <a:spcPct val="110000"/>
              </a:lnSpc>
              <a:spcBef>
                <a:spcPts val="600"/>
              </a:spcBef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lnSpc>
                <a:spcPct val="110000"/>
              </a:lnSpc>
              <a:spcBef>
                <a:spcPts val="600"/>
              </a:spcBef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noProof="0" dirty="0"/>
              <a:t>编辑母版文本样式</a:t>
            </a:r>
          </a:p>
          <a:p>
            <a:pPr lvl="1"/>
            <a:r>
              <a:rPr lang="zh-CN" altLang="en-US" noProof="0" dirty="0"/>
              <a:t>第二级</a:t>
            </a:r>
          </a:p>
          <a:p>
            <a:pPr lvl="2"/>
            <a:r>
              <a:rPr lang="zh-CN" altLang="en-US" noProof="0" dirty="0"/>
              <a:t>第三级</a:t>
            </a:r>
          </a:p>
          <a:p>
            <a:pPr lvl="3"/>
            <a:r>
              <a:rPr lang="zh-CN" altLang="en-US" noProof="0" dirty="0"/>
              <a:t>第四级</a:t>
            </a:r>
          </a:p>
          <a:p>
            <a:pPr lvl="4"/>
            <a:r>
              <a:rPr lang="zh-CN" altLang="en-US" noProof="0" dirty="0"/>
              <a:t>第五级</a:t>
            </a:r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870704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395536" y="188641"/>
            <a:ext cx="7848872" cy="562074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/>
          </p:cNvPr>
          <p:cNvCxnSpPr/>
          <p:nvPr userDrawn="1"/>
        </p:nvCxnSpPr>
        <p:spPr>
          <a:xfrm>
            <a:off x="0" y="963613"/>
            <a:ext cx="9144000" cy="0"/>
          </a:xfrm>
          <a:prstGeom prst="line">
            <a:avLst/>
          </a:prstGeom>
          <a:ln w="28575">
            <a:solidFill>
              <a:srgbClr val="BE02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10"/>
          <p:cNvSpPr>
            <a:spLocks noChangeArrowheads="1"/>
          </p:cNvSpPr>
          <p:nvPr userDrawn="1"/>
        </p:nvSpPr>
        <p:spPr bwMode="auto">
          <a:xfrm>
            <a:off x="8647113" y="6443664"/>
            <a:ext cx="367374" cy="276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3" tIns="45712" rIns="91423" bIns="45712">
            <a:spAutoFit/>
          </a:bodyPr>
          <a:lstStyle/>
          <a:p>
            <a:pPr eaLnBrk="1" hangingPunct="1"/>
            <a:fld id="{6FAF45B7-D898-4E2A-96C1-9CBA93712229}" type="slidenum">
              <a:rPr lang="en-US" altLang="zh-CN" sz="1200">
                <a:ea typeface="等线" pitchFamily="2" charset="-122"/>
                <a:cs typeface="Arial" pitchFamily="34" charset="0"/>
              </a:rPr>
              <a:pPr eaLnBrk="1" hangingPunct="1"/>
              <a:t>‹#›</a:t>
            </a:fld>
            <a:endParaRPr lang="zh-CN" altLang="en-US" sz="1200" dirty="0">
              <a:ea typeface="等线" pitchFamily="2" charset="-122"/>
              <a:cs typeface="Arial" pitchFamily="34" charset="0"/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27967"/>
            <a:ext cx="7886700" cy="59817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algn="ctr">
              <a:defRPr sz="3200" b="1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 bwMode="auto">
          <a:xfrm>
            <a:off x="628650" y="1325881"/>
            <a:ext cx="7886700" cy="485108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lnSpc>
                <a:spcPct val="110000"/>
              </a:lnSpc>
              <a:spcBef>
                <a:spcPts val="600"/>
              </a:spcBef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lnSpc>
                <a:spcPct val="110000"/>
              </a:lnSpc>
              <a:spcBef>
                <a:spcPts val="600"/>
              </a:spcBef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lnSpc>
                <a:spcPct val="110000"/>
              </a:lnSpc>
              <a:spcBef>
                <a:spcPts val="600"/>
              </a:spcBef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lnSpc>
                <a:spcPct val="110000"/>
              </a:lnSpc>
              <a:spcBef>
                <a:spcPts val="600"/>
              </a:spcBef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lnSpc>
                <a:spcPct val="110000"/>
              </a:lnSpc>
              <a:spcBef>
                <a:spcPts val="600"/>
              </a:spcBef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noProof="0" dirty="0"/>
              <a:t>编辑母版文本样式</a:t>
            </a:r>
          </a:p>
          <a:p>
            <a:pPr lvl="1"/>
            <a:r>
              <a:rPr lang="zh-CN" altLang="en-US" noProof="0" dirty="0"/>
              <a:t>第二级</a:t>
            </a:r>
          </a:p>
          <a:p>
            <a:pPr lvl="2"/>
            <a:r>
              <a:rPr lang="zh-CN" altLang="en-US" noProof="0" dirty="0"/>
              <a:t>第三级</a:t>
            </a:r>
          </a:p>
          <a:p>
            <a:pPr lvl="3"/>
            <a:r>
              <a:rPr lang="zh-CN" altLang="en-US" noProof="0" dirty="0"/>
              <a:t>第四级</a:t>
            </a:r>
          </a:p>
          <a:p>
            <a:pPr lvl="4"/>
            <a:r>
              <a:rPr lang="zh-CN" altLang="en-US" noProof="0" dirty="0"/>
              <a:t>第五级</a:t>
            </a:r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870704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>
            <a:extLst/>
          </p:cNvPr>
          <p:cNvCxnSpPr/>
          <p:nvPr userDrawn="1"/>
        </p:nvCxnSpPr>
        <p:spPr>
          <a:xfrm>
            <a:off x="0" y="765175"/>
            <a:ext cx="9144000" cy="0"/>
          </a:xfrm>
          <a:prstGeom prst="line">
            <a:avLst/>
          </a:prstGeom>
          <a:ln w="25400">
            <a:solidFill>
              <a:srgbClr val="BE02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日期占位符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 dirty="0"/>
            </a:lvl1pPr>
          </a:lstStyle>
          <a:p>
            <a:pPr>
              <a:defRPr/>
            </a:pPr>
            <a:fld id="{CC9CAC2D-5489-4213-AF92-B0209F19F464}" type="datetime1">
              <a:rPr lang="zh-CN" altLang="en-US" smtClean="0"/>
              <a:t>2019/10/25</a:t>
            </a:fld>
            <a:endParaRPr lang="en-US" altLang="zh-CN"/>
          </a:p>
        </p:txBody>
      </p:sp>
      <p:sp>
        <p:nvSpPr>
          <p:cNvPr id="4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0C65863-B7CF-4347-84D6-1940D84F542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075190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/>
          </p:cNvPr>
          <p:cNvCxnSpPr/>
          <p:nvPr userDrawn="1"/>
        </p:nvCxnSpPr>
        <p:spPr>
          <a:xfrm>
            <a:off x="0" y="963613"/>
            <a:ext cx="9144000" cy="0"/>
          </a:xfrm>
          <a:prstGeom prst="line">
            <a:avLst/>
          </a:prstGeom>
          <a:ln w="28575">
            <a:solidFill>
              <a:srgbClr val="BE02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10"/>
          <p:cNvSpPr>
            <a:spLocks noChangeArrowheads="1"/>
          </p:cNvSpPr>
          <p:nvPr userDrawn="1"/>
        </p:nvSpPr>
        <p:spPr bwMode="auto">
          <a:xfrm>
            <a:off x="8647113" y="6443663"/>
            <a:ext cx="371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fld id="{6FAF45B7-D898-4E2A-96C1-9CBA93712229}" type="slidenum">
              <a:rPr lang="en-US" altLang="zh-CN" sz="1200">
                <a:ea typeface="等线" pitchFamily="2" charset="-122"/>
                <a:cs typeface="Arial" pitchFamily="34" charset="0"/>
              </a:rPr>
              <a:pPr eaLnBrk="1" hangingPunct="1"/>
              <a:t>‹#›</a:t>
            </a:fld>
            <a:endParaRPr lang="zh-CN" altLang="en-US" sz="1200">
              <a:ea typeface="等线" pitchFamily="2" charset="-122"/>
              <a:cs typeface="Arial" pitchFamily="34" charset="0"/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27966"/>
            <a:ext cx="7886700" cy="59817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algn="ctr">
              <a:defRPr sz="3200" b="1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 bwMode="auto">
          <a:xfrm>
            <a:off x="628650" y="1325880"/>
            <a:ext cx="7886700" cy="485108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lnSpc>
                <a:spcPct val="110000"/>
              </a:lnSpc>
              <a:spcBef>
                <a:spcPts val="600"/>
              </a:spcBef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lnSpc>
                <a:spcPct val="110000"/>
              </a:lnSpc>
              <a:spcBef>
                <a:spcPts val="600"/>
              </a:spcBef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lnSpc>
                <a:spcPct val="110000"/>
              </a:lnSpc>
              <a:spcBef>
                <a:spcPts val="600"/>
              </a:spcBef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lnSpc>
                <a:spcPct val="110000"/>
              </a:lnSpc>
              <a:spcBef>
                <a:spcPts val="600"/>
              </a:spcBef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lnSpc>
                <a:spcPct val="110000"/>
              </a:lnSpc>
              <a:spcBef>
                <a:spcPts val="600"/>
              </a:spcBef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noProof="0" dirty="0"/>
              <a:t>编辑母版文本样式</a:t>
            </a:r>
          </a:p>
          <a:p>
            <a:pPr lvl="1"/>
            <a:r>
              <a:rPr lang="zh-CN" altLang="en-US" noProof="0" dirty="0"/>
              <a:t>第二级</a:t>
            </a:r>
          </a:p>
          <a:p>
            <a:pPr lvl="2"/>
            <a:r>
              <a:rPr lang="zh-CN" altLang="en-US" noProof="0" dirty="0"/>
              <a:t>第三级</a:t>
            </a:r>
          </a:p>
          <a:p>
            <a:pPr lvl="3"/>
            <a:r>
              <a:rPr lang="zh-CN" altLang="en-US" noProof="0" dirty="0"/>
              <a:t>第四级</a:t>
            </a:r>
          </a:p>
          <a:p>
            <a:pPr lvl="4"/>
            <a:r>
              <a:rPr lang="zh-CN" altLang="en-US" noProof="0" dirty="0"/>
              <a:t>第五级</a:t>
            </a:r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8707046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/>
          </p:cNvPr>
          <p:cNvCxnSpPr/>
          <p:nvPr userDrawn="1"/>
        </p:nvCxnSpPr>
        <p:spPr>
          <a:xfrm>
            <a:off x="0" y="963613"/>
            <a:ext cx="9144000" cy="0"/>
          </a:xfrm>
          <a:prstGeom prst="line">
            <a:avLst/>
          </a:prstGeom>
          <a:ln w="28575">
            <a:solidFill>
              <a:srgbClr val="BE02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10"/>
          <p:cNvSpPr>
            <a:spLocks noChangeArrowheads="1"/>
          </p:cNvSpPr>
          <p:nvPr userDrawn="1"/>
        </p:nvSpPr>
        <p:spPr bwMode="auto">
          <a:xfrm>
            <a:off x="8647113" y="6443663"/>
            <a:ext cx="371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fld id="{6FAF45B7-D898-4E2A-96C1-9CBA93712229}" type="slidenum">
              <a:rPr lang="en-US" altLang="zh-CN" sz="1200">
                <a:ea typeface="等线" pitchFamily="2" charset="-122"/>
                <a:cs typeface="Arial" pitchFamily="34" charset="0"/>
              </a:rPr>
              <a:pPr eaLnBrk="1" hangingPunct="1"/>
              <a:t>‹#›</a:t>
            </a:fld>
            <a:endParaRPr lang="zh-CN" altLang="en-US" sz="1200">
              <a:ea typeface="等线" pitchFamily="2" charset="-122"/>
              <a:cs typeface="Arial" pitchFamily="34" charset="0"/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27966"/>
            <a:ext cx="7886700" cy="59817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algn="ctr">
              <a:defRPr sz="3200" b="1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 bwMode="auto">
          <a:xfrm>
            <a:off x="628650" y="1325880"/>
            <a:ext cx="7886700" cy="485108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lnSpc>
                <a:spcPct val="110000"/>
              </a:lnSpc>
              <a:spcBef>
                <a:spcPts val="600"/>
              </a:spcBef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lnSpc>
                <a:spcPct val="110000"/>
              </a:lnSpc>
              <a:spcBef>
                <a:spcPts val="600"/>
              </a:spcBef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lnSpc>
                <a:spcPct val="110000"/>
              </a:lnSpc>
              <a:spcBef>
                <a:spcPts val="600"/>
              </a:spcBef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lnSpc>
                <a:spcPct val="110000"/>
              </a:lnSpc>
              <a:spcBef>
                <a:spcPts val="600"/>
              </a:spcBef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lnSpc>
                <a:spcPct val="110000"/>
              </a:lnSpc>
              <a:spcBef>
                <a:spcPts val="600"/>
              </a:spcBef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noProof="0" dirty="0"/>
              <a:t>编辑母版文本样式</a:t>
            </a:r>
          </a:p>
          <a:p>
            <a:pPr lvl="1"/>
            <a:r>
              <a:rPr lang="zh-CN" altLang="en-US" noProof="0" dirty="0"/>
              <a:t>第二级</a:t>
            </a:r>
          </a:p>
          <a:p>
            <a:pPr lvl="2"/>
            <a:r>
              <a:rPr lang="zh-CN" altLang="en-US" noProof="0" dirty="0"/>
              <a:t>第三级</a:t>
            </a:r>
          </a:p>
          <a:p>
            <a:pPr lvl="3"/>
            <a:r>
              <a:rPr lang="zh-CN" altLang="en-US" noProof="0" dirty="0"/>
              <a:t>第四级</a:t>
            </a:r>
          </a:p>
          <a:p>
            <a:pPr lvl="4"/>
            <a:r>
              <a:rPr lang="zh-CN" altLang="en-US" noProof="0" dirty="0"/>
              <a:t>第五级</a:t>
            </a:r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8707046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>
            <a:extLst/>
          </p:cNvPr>
          <p:cNvCxnSpPr/>
          <p:nvPr userDrawn="1"/>
        </p:nvCxnSpPr>
        <p:spPr>
          <a:xfrm>
            <a:off x="0" y="765175"/>
            <a:ext cx="9144000" cy="0"/>
          </a:xfrm>
          <a:prstGeom prst="line">
            <a:avLst/>
          </a:prstGeom>
          <a:ln w="25400">
            <a:solidFill>
              <a:srgbClr val="BE02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日期占位符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 dirty="0"/>
            </a:lvl1pPr>
          </a:lstStyle>
          <a:p>
            <a:pPr>
              <a:defRPr/>
            </a:pPr>
            <a:fld id="{523B97C4-284B-46A9-B2F4-AA15D1FCEC08}" type="datetime1">
              <a:rPr lang="zh-CN" altLang="en-US" smtClean="0"/>
              <a:t>2019/10/25</a:t>
            </a:fld>
            <a:endParaRPr lang="en-US" altLang="zh-CN"/>
          </a:p>
        </p:txBody>
      </p:sp>
      <p:sp>
        <p:nvSpPr>
          <p:cNvPr id="4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0C65863-B7CF-4347-84D6-1940D84F542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07519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B08C-5E0A-4FB1-AC30-7B72DF2F72B1}" type="datetime1">
              <a:rPr lang="zh-CN" altLang="en-US" smtClean="0"/>
              <a:t>2019/10/25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B339B-CB11-4754-AE35-372B4E814AE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848872" cy="562074"/>
          </a:xfrm>
          <a:prstGeom prst="rect">
            <a:avLst/>
          </a:prstGeom>
        </p:spPr>
        <p:txBody>
          <a:bodyPr/>
          <a:lstStyle>
            <a:lvl1pPr algn="l">
              <a:defRPr sz="340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848872" cy="562074"/>
          </a:xfrm>
          <a:prstGeom prst="rect">
            <a:avLst/>
          </a:prstGeom>
        </p:spPr>
        <p:txBody>
          <a:bodyPr/>
          <a:lstStyle>
            <a:lvl1pPr algn="l">
              <a:defRPr sz="340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848872" cy="562074"/>
          </a:xfrm>
          <a:prstGeom prst="rect">
            <a:avLst/>
          </a:prstGeom>
        </p:spPr>
        <p:txBody>
          <a:bodyPr/>
          <a:lstStyle>
            <a:lvl1pPr algn="l">
              <a:defRPr sz="340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4" y="4406900"/>
            <a:ext cx="7772401" cy="1362077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4" y="2906715"/>
            <a:ext cx="7772401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63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27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190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2543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3179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381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4451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508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18ED9-DFB0-4966-82CE-7EA9979FEA31}" type="datetime1">
              <a:rPr lang="zh-CN" altLang="en-US" smtClean="0"/>
              <a:t>2019/10/25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B339B-CB11-4754-AE35-372B4E814AE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76264" y="1511302"/>
            <a:ext cx="5108575" cy="427672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7239" y="1511302"/>
            <a:ext cx="5108575" cy="427672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A414F-B699-4797-9F74-197FA157BCE6}" type="datetime1">
              <a:rPr lang="zh-CN" altLang="en-US" smtClean="0"/>
              <a:t>2019/10/25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B339B-CB11-4754-AE35-372B4E814AE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4640"/>
            <a:ext cx="8229599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6358" indent="0">
              <a:buNone/>
              <a:defRPr sz="1800" b="1"/>
            </a:lvl2pPr>
            <a:lvl3pPr marL="812718" indent="0">
              <a:buNone/>
              <a:defRPr sz="1600" b="1"/>
            </a:lvl3pPr>
            <a:lvl4pPr marL="1219076" indent="0">
              <a:buNone/>
              <a:defRPr sz="1400" b="1"/>
            </a:lvl4pPr>
            <a:lvl5pPr marL="1625437" indent="0">
              <a:buNone/>
              <a:defRPr sz="1400" b="1"/>
            </a:lvl5pPr>
            <a:lvl6pPr marL="2031795" indent="0">
              <a:buNone/>
              <a:defRPr sz="1400" b="1"/>
            </a:lvl6pPr>
            <a:lvl7pPr marL="2438154" indent="0">
              <a:buNone/>
              <a:defRPr sz="1400" b="1"/>
            </a:lvl7pPr>
            <a:lvl8pPr marL="2844513" indent="0">
              <a:buNone/>
              <a:defRPr sz="1400" b="1"/>
            </a:lvl8pPr>
            <a:lvl9pPr marL="3250871" indent="0">
              <a:buNone/>
              <a:defRPr sz="14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1" y="2174877"/>
            <a:ext cx="4040188" cy="3951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6358" indent="0">
              <a:buNone/>
              <a:defRPr sz="1800" b="1"/>
            </a:lvl2pPr>
            <a:lvl3pPr marL="812718" indent="0">
              <a:buNone/>
              <a:defRPr sz="1600" b="1"/>
            </a:lvl3pPr>
            <a:lvl4pPr marL="1219076" indent="0">
              <a:buNone/>
              <a:defRPr sz="1400" b="1"/>
            </a:lvl4pPr>
            <a:lvl5pPr marL="1625437" indent="0">
              <a:buNone/>
              <a:defRPr sz="1400" b="1"/>
            </a:lvl5pPr>
            <a:lvl6pPr marL="2031795" indent="0">
              <a:buNone/>
              <a:defRPr sz="1400" b="1"/>
            </a:lvl6pPr>
            <a:lvl7pPr marL="2438154" indent="0">
              <a:buNone/>
              <a:defRPr sz="1400" b="1"/>
            </a:lvl7pPr>
            <a:lvl8pPr marL="2844513" indent="0">
              <a:buNone/>
              <a:defRPr sz="1400" b="1"/>
            </a:lvl8pPr>
            <a:lvl9pPr marL="3250871" indent="0">
              <a:buNone/>
              <a:defRPr sz="14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2174877"/>
            <a:ext cx="4041775" cy="3951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C9192-8D18-4BBD-B2EB-78B78812DB9F}" type="datetime1">
              <a:rPr lang="zh-CN" altLang="en-US" smtClean="0"/>
              <a:t>2019/10/25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B339B-CB11-4754-AE35-372B4E814AE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4AB49-2598-4E52-AAE5-5ED071C7F6CB}" type="datetime1">
              <a:rPr lang="zh-CN" altLang="en-US" smtClean="0"/>
              <a:t>2019/10/25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B339B-CB11-4754-AE35-372B4E814AE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9F9F4-33C9-46BD-BB2B-F91835B7AD68}" type="datetime1">
              <a:rPr lang="zh-CN" altLang="en-US" smtClean="0"/>
              <a:t>2019/10/25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B339B-CB11-4754-AE35-372B4E814AE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2"/>
            <a:ext cx="3008313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2"/>
          </a:xfrm>
        </p:spPr>
        <p:txBody>
          <a:bodyPr/>
          <a:lstStyle>
            <a:lvl1pPr marL="0" indent="0">
              <a:buNone/>
              <a:defRPr sz="1300"/>
            </a:lvl1pPr>
            <a:lvl2pPr marL="406358" indent="0">
              <a:buNone/>
              <a:defRPr sz="1100"/>
            </a:lvl2pPr>
            <a:lvl3pPr marL="812718" indent="0">
              <a:buNone/>
              <a:defRPr sz="900"/>
            </a:lvl3pPr>
            <a:lvl4pPr marL="1219076" indent="0">
              <a:buNone/>
              <a:defRPr sz="900"/>
            </a:lvl4pPr>
            <a:lvl5pPr marL="1625437" indent="0">
              <a:buNone/>
              <a:defRPr sz="900"/>
            </a:lvl5pPr>
            <a:lvl6pPr marL="2031795" indent="0">
              <a:buNone/>
              <a:defRPr sz="900"/>
            </a:lvl6pPr>
            <a:lvl7pPr marL="2438154" indent="0">
              <a:buNone/>
              <a:defRPr sz="900"/>
            </a:lvl7pPr>
            <a:lvl8pPr marL="2844513" indent="0">
              <a:buNone/>
              <a:defRPr sz="900"/>
            </a:lvl8pPr>
            <a:lvl9pPr marL="3250871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3CE80-4843-40FD-84F4-2BD2620A8A24}" type="datetime1">
              <a:rPr lang="zh-CN" altLang="en-US" smtClean="0"/>
              <a:t>2019/10/25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B339B-CB11-4754-AE35-372B4E814AE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9" y="4800598"/>
            <a:ext cx="5486400" cy="56673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9" y="612777"/>
            <a:ext cx="5486400" cy="4114800"/>
          </a:xfrm>
        </p:spPr>
        <p:txBody>
          <a:bodyPr/>
          <a:lstStyle>
            <a:lvl1pPr marL="0" indent="0">
              <a:buNone/>
              <a:defRPr sz="2900"/>
            </a:lvl1pPr>
            <a:lvl2pPr marL="406358" indent="0">
              <a:buNone/>
              <a:defRPr sz="2500"/>
            </a:lvl2pPr>
            <a:lvl3pPr marL="812718" indent="0">
              <a:buNone/>
              <a:defRPr sz="2100"/>
            </a:lvl3pPr>
            <a:lvl4pPr marL="1219076" indent="0">
              <a:buNone/>
              <a:defRPr sz="1800"/>
            </a:lvl4pPr>
            <a:lvl5pPr marL="1625437" indent="0">
              <a:buNone/>
              <a:defRPr sz="1800"/>
            </a:lvl5pPr>
            <a:lvl6pPr marL="2031795" indent="0">
              <a:buNone/>
              <a:defRPr sz="1800"/>
            </a:lvl6pPr>
            <a:lvl7pPr marL="2438154" indent="0">
              <a:buNone/>
              <a:defRPr sz="1800"/>
            </a:lvl7pPr>
            <a:lvl8pPr marL="2844513" indent="0">
              <a:buNone/>
              <a:defRPr sz="1800"/>
            </a:lvl8pPr>
            <a:lvl9pPr marL="3250871" indent="0">
              <a:buNone/>
              <a:defRPr sz="18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2"/>
          </a:xfrm>
        </p:spPr>
        <p:txBody>
          <a:bodyPr/>
          <a:lstStyle>
            <a:lvl1pPr marL="0" indent="0">
              <a:buNone/>
              <a:defRPr sz="1300"/>
            </a:lvl1pPr>
            <a:lvl2pPr marL="406358" indent="0">
              <a:buNone/>
              <a:defRPr sz="1100"/>
            </a:lvl2pPr>
            <a:lvl3pPr marL="812718" indent="0">
              <a:buNone/>
              <a:defRPr sz="900"/>
            </a:lvl3pPr>
            <a:lvl4pPr marL="1219076" indent="0">
              <a:buNone/>
              <a:defRPr sz="900"/>
            </a:lvl4pPr>
            <a:lvl5pPr marL="1625437" indent="0">
              <a:buNone/>
              <a:defRPr sz="900"/>
            </a:lvl5pPr>
            <a:lvl6pPr marL="2031795" indent="0">
              <a:buNone/>
              <a:defRPr sz="900"/>
            </a:lvl6pPr>
            <a:lvl7pPr marL="2438154" indent="0">
              <a:buNone/>
              <a:defRPr sz="900"/>
            </a:lvl7pPr>
            <a:lvl8pPr marL="2844513" indent="0">
              <a:buNone/>
              <a:defRPr sz="900"/>
            </a:lvl8pPr>
            <a:lvl9pPr marL="3250871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862AD-E7E5-4547-962B-4D43B3D27374}" type="datetime1">
              <a:rPr lang="zh-CN" altLang="en-US" smtClean="0"/>
              <a:t>2019/10/25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B339B-CB11-4754-AE35-372B4E814AE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2" y="274640"/>
            <a:ext cx="8229599" cy="1143000"/>
          </a:xfrm>
          <a:prstGeom prst="rect">
            <a:avLst/>
          </a:prstGeom>
        </p:spPr>
        <p:txBody>
          <a:bodyPr vert="horz" lIns="81261" tIns="40632" rIns="81261" bIns="40632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600201"/>
            <a:ext cx="8229599" cy="4525962"/>
          </a:xfrm>
          <a:prstGeom prst="rect">
            <a:avLst/>
          </a:prstGeom>
        </p:spPr>
        <p:txBody>
          <a:bodyPr vert="horz" lIns="81261" tIns="40632" rIns="81261" bIns="40632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1" y="6356352"/>
            <a:ext cx="2133599" cy="365125"/>
          </a:xfrm>
          <a:prstGeom prst="rect">
            <a:avLst/>
          </a:prstGeom>
        </p:spPr>
        <p:txBody>
          <a:bodyPr vert="horz" lIns="81261" tIns="40632" rIns="81261" bIns="40632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7CD88-D82E-424C-ABB6-BA1FC7F090C2}" type="datetime1">
              <a:rPr lang="zh-CN" altLang="en-US" smtClean="0"/>
              <a:t>2019/10/25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2" y="6356352"/>
            <a:ext cx="2895600" cy="365125"/>
          </a:xfrm>
          <a:prstGeom prst="rect">
            <a:avLst/>
          </a:prstGeom>
        </p:spPr>
        <p:txBody>
          <a:bodyPr vert="horz" lIns="81261" tIns="40632" rIns="81261" bIns="40632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1" y="6356352"/>
            <a:ext cx="2133599" cy="365125"/>
          </a:xfrm>
          <a:prstGeom prst="rect">
            <a:avLst/>
          </a:prstGeom>
        </p:spPr>
        <p:txBody>
          <a:bodyPr vert="horz" lIns="81261" tIns="40632" rIns="81261" bIns="40632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B339B-CB11-4754-AE35-372B4E814AE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8" r:id="rId12"/>
    <p:sldLayoutId id="2147483681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</p:sldLayoutIdLst>
  <p:hf sldNum="0" hdr="0" ftr="0" dt="0"/>
  <p:txStyles>
    <p:titleStyle>
      <a:lvl1pPr algn="ctr" defTabSz="812718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70" indent="-304770" algn="l" defTabSz="812718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60333" indent="-253975" algn="l" defTabSz="812718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898" indent="-203180" algn="l" defTabSz="81271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2256" indent="-203180" algn="l" defTabSz="812718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5" indent="-203180" algn="l" defTabSz="812718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34974" indent="-203180" algn="l" defTabSz="8127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41332" indent="-203180" algn="l" defTabSz="8127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47693" indent="-203180" algn="l" defTabSz="8127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4051" indent="-203180" algn="l" defTabSz="8127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1271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358" algn="l" defTabSz="81271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718" algn="l" defTabSz="81271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076" algn="l" defTabSz="81271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437" algn="l" defTabSz="81271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1795" algn="l" defTabSz="81271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154" algn="l" defTabSz="81271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513" algn="l" defTabSz="81271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0871" algn="l" defTabSz="81271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5" Type="http://schemas.openxmlformats.org/officeDocument/2006/relationships/image" Target="../media/image71.pn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Relationship Id="rId1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23758" y="2130427"/>
            <a:ext cx="8099219" cy="1470026"/>
          </a:xfrm>
        </p:spPr>
        <p:txBody>
          <a:bodyPr>
            <a:normAutofit/>
          </a:bodyPr>
          <a:lstStyle/>
          <a:p>
            <a:r>
              <a:rPr lang="zh-CN" altLang="en-US" sz="3400" b="1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国家队备战奥运营养保障</a:t>
            </a:r>
            <a:r>
              <a:rPr lang="en-US" altLang="zh-CN" sz="3400" b="1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—</a:t>
            </a:r>
            <a:r>
              <a:rPr lang="zh-CN" altLang="en-US" sz="3400" b="1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历史与现状</a:t>
            </a:r>
            <a:endParaRPr lang="zh-CN" altLang="en-US" sz="3400" b="1" dirty="0">
              <a:solidFill>
                <a:srgbClr val="00009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CN" altLang="en-US" sz="2700" b="1" dirty="0">
                <a:solidFill>
                  <a:srgbClr val="0000CC"/>
                </a:solidFill>
                <a:latin typeface="仿宋" pitchFamily="49" charset="-122"/>
                <a:ea typeface="仿宋" pitchFamily="49" charset="-122"/>
                <a:sym typeface="Arial" charset="0"/>
              </a:rPr>
              <a:t>国家体育总局运动医学研究所</a:t>
            </a:r>
            <a:endParaRPr lang="en-US" altLang="zh-CN" sz="2700" b="1" dirty="0">
              <a:solidFill>
                <a:srgbClr val="0000CC"/>
              </a:solidFill>
              <a:latin typeface="仿宋" pitchFamily="49" charset="-122"/>
              <a:ea typeface="仿宋" pitchFamily="49" charset="-122"/>
              <a:sym typeface="Arial" charset="0"/>
            </a:endParaRPr>
          </a:p>
          <a:p>
            <a:r>
              <a:rPr lang="zh-CN" altLang="en-US" sz="2700" b="1" dirty="0" smtClean="0">
                <a:solidFill>
                  <a:srgbClr val="0000CC"/>
                </a:solidFill>
                <a:latin typeface="仿宋" pitchFamily="49" charset="-122"/>
                <a:ea typeface="仿宋" pitchFamily="49" charset="-122"/>
                <a:sym typeface="Arial" charset="0"/>
              </a:rPr>
              <a:t>谢敏豪</a:t>
            </a:r>
            <a:endParaRPr lang="en-US" altLang="zh-CN" sz="2700" b="1" dirty="0" smtClean="0">
              <a:solidFill>
                <a:srgbClr val="0000CC"/>
              </a:solidFill>
              <a:latin typeface="仿宋" pitchFamily="49" charset="-122"/>
              <a:ea typeface="仿宋" pitchFamily="49" charset="-122"/>
              <a:sym typeface="Arial" charset="0"/>
            </a:endParaRPr>
          </a:p>
          <a:p>
            <a:endParaRPr lang="en-US" altLang="zh-CN" sz="1700" dirty="0" smtClean="0">
              <a:solidFill>
                <a:srgbClr val="0000CC"/>
              </a:solidFill>
              <a:latin typeface="仿宋" pitchFamily="49" charset="-122"/>
              <a:ea typeface="仿宋" pitchFamily="49" charset="-122"/>
              <a:sym typeface="Arial" charset="0"/>
            </a:endParaRPr>
          </a:p>
          <a:p>
            <a:r>
              <a:rPr lang="en-US" altLang="zh-CN" sz="1700" dirty="0" smtClean="0">
                <a:solidFill>
                  <a:srgbClr val="0000CC"/>
                </a:solidFill>
                <a:latin typeface="仿宋" pitchFamily="49" charset="-122"/>
                <a:ea typeface="仿宋" pitchFamily="49" charset="-122"/>
                <a:sym typeface="Arial" charset="0"/>
              </a:rPr>
              <a:t>2019.10.26</a:t>
            </a:r>
            <a:endParaRPr lang="zh-CN" altLang="en-US" sz="1700" dirty="0" smtClean="0">
              <a:solidFill>
                <a:srgbClr val="0000CC"/>
              </a:solidFill>
              <a:latin typeface="仿宋" pitchFamily="49" charset="-122"/>
              <a:ea typeface="仿宋" pitchFamily="49" charset="-122"/>
              <a:sym typeface="Arial" charset="0"/>
            </a:endParaRPr>
          </a:p>
          <a:p>
            <a:endParaRPr lang="zh-CN" altLang="en-US" dirty="0"/>
          </a:p>
        </p:txBody>
      </p:sp>
      <p:pic>
        <p:nvPicPr>
          <p:cNvPr id="9" name="图片 8" descr="运医所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98899" y="141183"/>
            <a:ext cx="752430" cy="695529"/>
          </a:xfrm>
          <a:prstGeom prst="rect">
            <a:avLst/>
          </a:prstGeom>
        </p:spPr>
      </p:pic>
      <p:pic>
        <p:nvPicPr>
          <p:cNvPr id="10" name="图片 9" descr="运医所-CO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05" y="44613"/>
            <a:ext cx="918222" cy="8641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413792"/>
            <a:ext cx="8229599" cy="1143000"/>
          </a:xfrm>
        </p:spPr>
        <p:txBody>
          <a:bodyPr/>
          <a:lstStyle/>
          <a:p>
            <a:r>
              <a:rPr lang="zh-CN" altLang="en-US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研制“标准”</a:t>
            </a:r>
            <a:endParaRPr lang="zh-CN" altLang="en-US" dirty="0">
              <a:solidFill>
                <a:srgbClr val="00009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27" name="Picture 3" descr="Z:\运医所-20141128--\21会议-论文\2019\20191025-28香港\参考\新建文件夹 (2)\推荐的中国运动员膳食营养素和食物适宜摄入量_陈吉棣_页面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2088148"/>
            <a:ext cx="2848519" cy="422117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28" name="Picture 4" descr="Z:\运医所-20141128--\21会议-论文\2019\20191025-28香港\参考\新建文件夹\推荐的运动员膳食营养素日供给量建议和说明_陈吉棣_页面_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350" y="1988840"/>
            <a:ext cx="2959490" cy="432048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77016" y="2060849"/>
            <a:ext cx="2712772" cy="424847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395536" y="252256"/>
            <a:ext cx="1811996" cy="574500"/>
          </a:xfrm>
        </p:spPr>
        <p:txBody>
          <a:bodyPr wrap="none">
            <a:spAutoFit/>
          </a:bodyPr>
          <a:lstStyle/>
          <a:p>
            <a:r>
              <a:rPr lang="zh-CN" altLang="en-US" b="1" dirty="0" smtClean="0">
                <a:latin typeface="楷体" pitchFamily="49" charset="-122"/>
                <a:ea typeface="楷体" pitchFamily="49" charset="-122"/>
                <a:cs typeface="+mn-cs"/>
              </a:rPr>
              <a:t>研究成果</a:t>
            </a:r>
          </a:p>
        </p:txBody>
      </p:sp>
      <p:grpSp>
        <p:nvGrpSpPr>
          <p:cNvPr id="2" name="组合 13"/>
          <p:cNvGrpSpPr/>
          <p:nvPr/>
        </p:nvGrpSpPr>
        <p:grpSpPr>
          <a:xfrm>
            <a:off x="323528" y="577483"/>
            <a:ext cx="8689196" cy="5827430"/>
            <a:chOff x="323528" y="481236"/>
            <a:chExt cx="8689196" cy="4856192"/>
          </a:xfrm>
        </p:grpSpPr>
        <p:pic>
          <p:nvPicPr>
            <p:cNvPr id="5" name="图片 4" descr="国家队运动营养宣教手册一套4本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68144" y="481236"/>
              <a:ext cx="1336649" cy="2376264"/>
            </a:xfrm>
            <a:prstGeom prst="rect">
              <a:avLst/>
            </a:prstGeom>
            <a:scene3d>
              <a:camera prst="orthographicFront">
                <a:rot lat="0" lon="0" rev="5400000"/>
              </a:camera>
              <a:lightRig rig="threePt" dir="t"/>
            </a:scene3d>
          </p:spPr>
        </p:pic>
        <p:pic>
          <p:nvPicPr>
            <p:cNvPr id="7" name="Picture 5" descr="营养分析软件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36296" y="1633364"/>
              <a:ext cx="1776428" cy="1333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图片 5" descr="DSC_7291.JPG"/>
            <p:cNvPicPr>
              <a:picLocks noChangeAspect="1"/>
            </p:cNvPicPr>
            <p:nvPr/>
          </p:nvPicPr>
          <p:blipFill>
            <a:blip r:embed="rId4" cstate="print">
              <a:lum bright="12000" contrast="16000"/>
            </a:blip>
            <a:stretch>
              <a:fillRect/>
            </a:stretch>
          </p:blipFill>
          <p:spPr>
            <a:xfrm>
              <a:off x="5436096" y="2497460"/>
              <a:ext cx="1763688" cy="1171405"/>
            </a:xfrm>
            <a:prstGeom prst="rect">
              <a:avLst/>
            </a:prstGeom>
          </p:spPr>
        </p:pic>
        <p:pic>
          <p:nvPicPr>
            <p:cNvPr id="9" name="图片 6" descr="D:\建所三十周年纪念画册20170930\所庆-营养中心\运动员营养指南手册.tif"/>
            <p:cNvPicPr>
              <a:picLocks noChangeAspect="1" noChangeArrowheads="1"/>
            </p:cNvPicPr>
            <p:nvPr/>
          </p:nvPicPr>
          <p:blipFill>
            <a:blip r:embed="rId5" cstate="print"/>
            <a:srcRect t="11217" b="5528"/>
            <a:stretch>
              <a:fillRect/>
            </a:stretch>
          </p:blipFill>
          <p:spPr bwMode="auto">
            <a:xfrm>
              <a:off x="3131840" y="841276"/>
              <a:ext cx="2155216" cy="2808312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  <p:pic>
          <p:nvPicPr>
            <p:cNvPr id="10" name="图片 9"/>
            <p:cNvPicPr/>
            <p:nvPr/>
          </p:nvPicPr>
          <p:blipFill>
            <a:blip r:embed="rId6" cstate="print"/>
            <a:srcRect l="21680" t="8411" r="33875" b="6793"/>
            <a:stretch>
              <a:fillRect/>
            </a:stretch>
          </p:blipFill>
          <p:spPr bwMode="auto">
            <a:xfrm>
              <a:off x="323528" y="985292"/>
              <a:ext cx="1800200" cy="2736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图片 10"/>
            <p:cNvPicPr/>
            <p:nvPr/>
          </p:nvPicPr>
          <p:blipFill>
            <a:blip r:embed="rId7" cstate="print"/>
            <a:srcRect l="29435" t="9112" r="27706" b="5803"/>
            <a:stretch>
              <a:fillRect/>
            </a:stretch>
          </p:blipFill>
          <p:spPr bwMode="auto">
            <a:xfrm>
              <a:off x="1187624" y="2137420"/>
              <a:ext cx="1800200" cy="2880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图片 11"/>
            <p:cNvPicPr/>
            <p:nvPr/>
          </p:nvPicPr>
          <p:blipFill>
            <a:blip r:embed="rId8" cstate="print"/>
            <a:srcRect l="8101" t="16906" r="30400" b="8596"/>
            <a:stretch>
              <a:fillRect/>
            </a:stretch>
          </p:blipFill>
          <p:spPr bwMode="auto">
            <a:xfrm>
              <a:off x="2771800" y="3721596"/>
              <a:ext cx="2736304" cy="1615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3" descr="D:\运动营养研究中心\中心发展\资料\所庆-营养中心\早期评价过的运动营养品.tif"/>
            <p:cNvPicPr>
              <a:picLocks noChangeAspect="1" noChangeArrowheads="1"/>
            </p:cNvPicPr>
            <p:nvPr/>
          </p:nvPicPr>
          <p:blipFill>
            <a:blip r:embed="rId9" cstate="print"/>
            <a:srcRect t="53093"/>
            <a:stretch>
              <a:fillRect/>
            </a:stretch>
          </p:blipFill>
          <p:spPr bwMode="auto">
            <a:xfrm>
              <a:off x="5652120" y="3937620"/>
              <a:ext cx="2160240" cy="1370331"/>
            </a:xfrm>
            <a:prstGeom prst="rect">
              <a:avLst/>
            </a:prstGeom>
            <a:noFill/>
          </p:spPr>
        </p:pic>
        <p:pic>
          <p:nvPicPr>
            <p:cNvPr id="8" name="图片 7" descr="运动员及大众膳食营养分析系统.tif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80312" y="3073524"/>
              <a:ext cx="1584176" cy="128414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400" b="1" dirty="0" smtClean="0">
                <a:solidFill>
                  <a:srgbClr val="000099"/>
                </a:solidFill>
              </a:rPr>
              <a:t>2015</a:t>
            </a:r>
            <a:r>
              <a:rPr lang="zh-CN" altLang="en-US" sz="3400" b="1" dirty="0" smtClean="0">
                <a:solidFill>
                  <a:srgbClr val="000099"/>
                </a:solidFill>
              </a:rPr>
              <a:t>年夏季项目运动员营养调查情况</a:t>
            </a:r>
            <a:endParaRPr lang="zh-CN" altLang="en-US" sz="3400" b="1" dirty="0">
              <a:solidFill>
                <a:srgbClr val="000099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536" y="1523925"/>
            <a:ext cx="8229599" cy="4281339"/>
          </a:xfr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81261" tIns="40632" rIns="81261" bIns="40632" rtlCol="0" anchor="ctr">
            <a:normAutofit/>
          </a:bodyPr>
          <a:lstStyle/>
          <a:p>
            <a:pPr marL="265113" indent="-26511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zh-CN" altLang="en-US" sz="20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家队营养调查：</a:t>
            </a:r>
            <a:endParaRPr lang="en-US" altLang="zh-CN" sz="2000" dirty="0" smtClean="0">
              <a:solidFill>
                <a:srgbClr val="000099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altLang="zh-CN" sz="20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2015</a:t>
            </a:r>
            <a:r>
              <a:rPr lang="zh-CN" altLang="zh-CN" sz="2000" dirty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年</a:t>
            </a:r>
            <a:r>
              <a:rPr lang="en-US" altLang="zh-CN" sz="2000" dirty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8</a:t>
            </a:r>
            <a:r>
              <a:rPr lang="zh-CN" altLang="zh-CN" sz="2000" dirty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～</a:t>
            </a:r>
            <a:r>
              <a:rPr lang="en-US" altLang="zh-CN" sz="2000" dirty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9</a:t>
            </a:r>
            <a:r>
              <a:rPr lang="zh-CN" altLang="zh-CN" sz="20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月</a:t>
            </a:r>
            <a:endParaRPr lang="en-US" altLang="zh-CN" sz="2000" dirty="0" smtClean="0">
              <a:solidFill>
                <a:srgbClr val="000099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altLang="zh-CN" sz="20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9</a:t>
            </a:r>
            <a:r>
              <a:rPr lang="zh-CN" altLang="zh-CN" sz="2000" dirty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个项目管理中心、</a:t>
            </a:r>
            <a:r>
              <a:rPr lang="en-US" altLang="zh-CN" sz="2000" dirty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15</a:t>
            </a:r>
            <a:r>
              <a:rPr lang="zh-CN" altLang="zh-CN" sz="2000" dirty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个基地、</a:t>
            </a:r>
            <a:r>
              <a:rPr lang="en-US" altLang="zh-CN" sz="2000" dirty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36</a:t>
            </a:r>
            <a:r>
              <a:rPr lang="zh-CN" altLang="zh-CN" sz="2000" dirty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个运动队</a:t>
            </a:r>
            <a:r>
              <a:rPr lang="zh-CN" altLang="en-US" sz="2000" dirty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、</a:t>
            </a:r>
            <a:r>
              <a:rPr lang="en-US" altLang="zh-CN" sz="2000" dirty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17</a:t>
            </a:r>
            <a:r>
              <a:rPr lang="zh-CN" altLang="zh-CN" sz="2000" dirty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名膳食管理人员和</a:t>
            </a:r>
            <a:r>
              <a:rPr lang="en-US" altLang="zh-CN" sz="2000" dirty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125</a:t>
            </a:r>
            <a:r>
              <a:rPr lang="zh-CN" altLang="zh-CN" sz="2000" dirty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名运动员及</a:t>
            </a:r>
            <a:r>
              <a:rPr lang="en-US" altLang="zh-CN" sz="2000" dirty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117</a:t>
            </a:r>
            <a:r>
              <a:rPr lang="zh-CN" altLang="zh-CN" sz="2000" dirty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名教练员等人员</a:t>
            </a:r>
            <a:endParaRPr lang="en-US" altLang="zh-CN" sz="2000" dirty="0">
              <a:solidFill>
                <a:srgbClr val="000099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65113" indent="-26511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Ø"/>
            </a:pPr>
            <a:endParaRPr lang="en-US" altLang="zh-CN" sz="2000" dirty="0" smtClean="0">
              <a:solidFill>
                <a:srgbClr val="000099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65113" indent="-26511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zh-CN" altLang="en-US" sz="20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突出问题、难题：</a:t>
            </a:r>
            <a:endParaRPr lang="en-US" altLang="zh-CN" sz="2000" dirty="0" smtClean="0">
              <a:solidFill>
                <a:srgbClr val="000099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zh-CN" altLang="en-US" sz="20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膳食结构不合理</a:t>
            </a:r>
            <a:endParaRPr lang="en-US" altLang="zh-CN" sz="2000" dirty="0" smtClean="0">
              <a:solidFill>
                <a:srgbClr val="000099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zh-CN" altLang="en-US" sz="20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运动员缺乏合理膳食知识、重视不够</a:t>
            </a:r>
            <a:endParaRPr lang="en-US" altLang="zh-CN" sz="2000" dirty="0" smtClean="0">
              <a:solidFill>
                <a:srgbClr val="000099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zh-CN" altLang="en-US" sz="20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缺少营养师指导</a:t>
            </a:r>
            <a:endParaRPr lang="zh-CN" altLang="en-US" sz="2000" dirty="0">
              <a:solidFill>
                <a:srgbClr val="000099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0" dirty="0" smtClean="0">
                <a:solidFill>
                  <a:srgbClr val="002060"/>
                </a:solidFill>
              </a:rPr>
              <a:t>冬季项目国家队营养存在的问题</a:t>
            </a:r>
            <a:endParaRPr lang="zh-CN" altLang="en-US" b="0" dirty="0">
              <a:solidFill>
                <a:srgbClr val="000099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60553" y="1784240"/>
            <a:ext cx="4049305" cy="4216528"/>
          </a:xfr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normAutofit/>
          </a:bodyPr>
          <a:lstStyle/>
          <a:p>
            <a:pPr marL="265113" indent="-265113">
              <a:buFont typeface="Wingdings" pitchFamily="2" charset="2"/>
              <a:buChar char="Ø"/>
            </a:pPr>
            <a:r>
              <a:rPr lang="zh-CN" altLang="zh-CN" sz="2400" dirty="0" smtClean="0">
                <a:solidFill>
                  <a:srgbClr val="000099"/>
                </a:solidFill>
                <a:latin typeface="微软雅黑" pitchFamily="34" charset="-122"/>
              </a:rPr>
              <a:t>目前国际</a:t>
            </a:r>
            <a:r>
              <a:rPr lang="zh-CN" altLang="zh-CN" sz="2400" dirty="0">
                <a:solidFill>
                  <a:srgbClr val="000099"/>
                </a:solidFill>
                <a:latin typeface="微软雅黑" pitchFamily="34" charset="-122"/>
              </a:rPr>
              <a:t>上仅有跳台滑雪、高山滑雪、速度滑冰</a:t>
            </a:r>
            <a:r>
              <a:rPr lang="zh-CN" altLang="zh-CN" sz="2400" dirty="0" smtClean="0">
                <a:solidFill>
                  <a:srgbClr val="000099"/>
                </a:solidFill>
                <a:latin typeface="微软雅黑" pitchFamily="34" charset="-122"/>
              </a:rPr>
              <a:t>等</a:t>
            </a:r>
            <a:r>
              <a:rPr lang="zh-CN" altLang="en-US" sz="2400" dirty="0" smtClean="0">
                <a:solidFill>
                  <a:srgbClr val="000099"/>
                </a:solidFill>
                <a:latin typeface="微软雅黑" pitchFamily="34" charset="-122"/>
              </a:rPr>
              <a:t>少数</a:t>
            </a:r>
            <a:r>
              <a:rPr lang="zh-CN" altLang="zh-CN" sz="2400" dirty="0" smtClean="0">
                <a:solidFill>
                  <a:srgbClr val="000099"/>
                </a:solidFill>
                <a:latin typeface="微软雅黑" pitchFamily="34" charset="-122"/>
              </a:rPr>
              <a:t>冬季</a:t>
            </a:r>
            <a:r>
              <a:rPr lang="zh-CN" altLang="zh-CN" sz="2400" dirty="0">
                <a:solidFill>
                  <a:srgbClr val="000099"/>
                </a:solidFill>
                <a:latin typeface="微软雅黑" pitchFamily="34" charset="-122"/>
              </a:rPr>
              <a:t>项目的能量代谢与营养需求</a:t>
            </a:r>
            <a:r>
              <a:rPr lang="zh-CN" altLang="zh-CN" sz="2400" dirty="0" smtClean="0">
                <a:solidFill>
                  <a:srgbClr val="000099"/>
                </a:solidFill>
                <a:latin typeface="微软雅黑" pitchFamily="34" charset="-122"/>
              </a:rPr>
              <a:t>研究</a:t>
            </a:r>
            <a:r>
              <a:rPr lang="zh-CN" altLang="en-US" sz="2400" dirty="0" smtClean="0">
                <a:solidFill>
                  <a:srgbClr val="000099"/>
                </a:solidFill>
                <a:latin typeface="微软雅黑" pitchFamily="34" charset="-122"/>
              </a:rPr>
              <a:t>。</a:t>
            </a:r>
            <a:endParaRPr lang="en-US" altLang="zh-CN" sz="2400" dirty="0" smtClean="0">
              <a:solidFill>
                <a:srgbClr val="000099"/>
              </a:solidFill>
              <a:latin typeface="微软雅黑" pitchFamily="34" charset="-122"/>
            </a:endParaRPr>
          </a:p>
          <a:p>
            <a:pPr marL="265113" indent="-265113">
              <a:buFont typeface="Wingdings" pitchFamily="2" charset="2"/>
              <a:buChar char="Ø"/>
            </a:pPr>
            <a:r>
              <a:rPr lang="zh-CN" altLang="en-US" sz="2400" dirty="0">
                <a:solidFill>
                  <a:srgbClr val="000099"/>
                </a:solidFill>
                <a:latin typeface="微软雅黑" pitchFamily="34" charset="-122"/>
              </a:rPr>
              <a:t>缺乏</a:t>
            </a:r>
            <a:r>
              <a:rPr lang="zh-CN" altLang="zh-CN" sz="2400" dirty="0" smtClean="0">
                <a:solidFill>
                  <a:srgbClr val="000099"/>
                </a:solidFill>
                <a:latin typeface="微软雅黑" pitchFamily="34" charset="-122"/>
              </a:rPr>
              <a:t>针对</a:t>
            </a:r>
            <a:r>
              <a:rPr lang="zh-CN" altLang="zh-CN" sz="2400" dirty="0">
                <a:solidFill>
                  <a:srgbClr val="000099"/>
                </a:solidFill>
                <a:latin typeface="微软雅黑" pitchFamily="34" charset="-122"/>
              </a:rPr>
              <a:t>冬季项目</a:t>
            </a:r>
            <a:r>
              <a:rPr lang="zh-CN" altLang="zh-CN" sz="2400" dirty="0" smtClean="0">
                <a:solidFill>
                  <a:srgbClr val="000099"/>
                </a:solidFill>
                <a:latin typeface="微软雅黑" pitchFamily="34" charset="-122"/>
              </a:rPr>
              <a:t>运动员</a:t>
            </a:r>
            <a:r>
              <a:rPr lang="zh-CN" altLang="en-US" sz="2400" dirty="0" smtClean="0">
                <a:solidFill>
                  <a:srgbClr val="000099"/>
                </a:solidFill>
                <a:latin typeface="微软雅黑" pitchFamily="34" charset="-122"/>
              </a:rPr>
              <a:t>的</a:t>
            </a:r>
            <a:r>
              <a:rPr lang="zh-CN" altLang="zh-CN" sz="2400" dirty="0" smtClean="0">
                <a:solidFill>
                  <a:srgbClr val="000099"/>
                </a:solidFill>
                <a:latin typeface="微软雅黑" pitchFamily="34" charset="-122"/>
              </a:rPr>
              <a:t>营养</a:t>
            </a:r>
            <a:r>
              <a:rPr lang="zh-CN" altLang="zh-CN" sz="2400" dirty="0">
                <a:solidFill>
                  <a:srgbClr val="000099"/>
                </a:solidFill>
                <a:latin typeface="微软雅黑" pitchFamily="34" charset="-122"/>
              </a:rPr>
              <a:t>推荐标准、营养策略和支持</a:t>
            </a:r>
            <a:r>
              <a:rPr lang="zh-CN" altLang="zh-CN" sz="2400" dirty="0" smtClean="0">
                <a:solidFill>
                  <a:srgbClr val="000099"/>
                </a:solidFill>
                <a:latin typeface="微软雅黑" pitchFamily="34" charset="-122"/>
              </a:rPr>
              <a:t>方案</a:t>
            </a:r>
            <a:r>
              <a:rPr lang="zh-CN" altLang="en-US" sz="2400" dirty="0" smtClean="0">
                <a:solidFill>
                  <a:srgbClr val="000099"/>
                </a:solidFill>
                <a:latin typeface="微软雅黑" pitchFamily="34" charset="-122"/>
              </a:rPr>
              <a:t>。</a:t>
            </a:r>
            <a:endParaRPr lang="en-US" altLang="zh-CN" sz="2400" dirty="0">
              <a:solidFill>
                <a:srgbClr val="000099"/>
              </a:solidFill>
              <a:latin typeface="微软雅黑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553" y="1584186"/>
            <a:ext cx="4049305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国外现状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" name="组合 11"/>
          <p:cNvGrpSpPr/>
          <p:nvPr/>
        </p:nvGrpSpPr>
        <p:grpSpPr>
          <a:xfrm>
            <a:off x="4695185" y="1584186"/>
            <a:ext cx="4267203" cy="4273706"/>
            <a:chOff x="4604655" y="1584186"/>
            <a:chExt cx="4267203" cy="3812349"/>
          </a:xfrm>
        </p:grpSpPr>
        <p:sp>
          <p:nvSpPr>
            <p:cNvPr id="5" name="矩形 4"/>
            <p:cNvSpPr/>
            <p:nvPr/>
          </p:nvSpPr>
          <p:spPr>
            <a:xfrm>
              <a:off x="4604656" y="1977137"/>
              <a:ext cx="4267202" cy="341939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anchor="b">
              <a:spAutoFit/>
            </a:bodyPr>
            <a:lstStyle/>
            <a:p>
              <a:pPr marL="265113" indent="-265113">
                <a:lnSpc>
                  <a:spcPct val="110000"/>
                </a:lnSpc>
                <a:spcBef>
                  <a:spcPts val="600"/>
                </a:spcBef>
                <a:buFont typeface="Wingdings" pitchFamily="2" charset="2"/>
                <a:buChar char="Ø"/>
              </a:pPr>
              <a:r>
                <a:rPr lang="en-US" altLang="zh-CN" sz="2400" dirty="0" smtClean="0">
                  <a:solidFill>
                    <a:srgbClr val="000099"/>
                  </a:solidFill>
                  <a:latin typeface="微软雅黑" pitchFamily="34" charset="-122"/>
                  <a:ea typeface="微软雅黑" panose="020B0503020204020204" pitchFamily="34" charset="-122"/>
                </a:rPr>
                <a:t>2004</a:t>
              </a:r>
              <a:r>
                <a:rPr lang="zh-CN" altLang="zh-CN" sz="2400" dirty="0" smtClean="0">
                  <a:solidFill>
                    <a:srgbClr val="000099"/>
                  </a:solidFill>
                  <a:latin typeface="微软雅黑" pitchFamily="34" charset="-122"/>
                  <a:ea typeface="微软雅黑" panose="020B0503020204020204" pitchFamily="34" charset="-122"/>
                </a:rPr>
                <a:t>年《优秀运动员营养评价标准及干预指南》仅涉及</a:t>
              </a:r>
              <a:r>
                <a:rPr lang="en-US" altLang="zh-CN" sz="2400" dirty="0" smtClean="0">
                  <a:solidFill>
                    <a:srgbClr val="000099"/>
                  </a:solidFill>
                  <a:latin typeface="微软雅黑" pitchFamily="34" charset="-122"/>
                  <a:ea typeface="微软雅黑" panose="020B0503020204020204" pitchFamily="34" charset="-122"/>
                </a:rPr>
                <a:t>5</a:t>
              </a:r>
              <a:r>
                <a:rPr lang="zh-CN" altLang="zh-CN" sz="2400" dirty="0">
                  <a:solidFill>
                    <a:srgbClr val="000099"/>
                  </a:solidFill>
                  <a:latin typeface="微软雅黑" pitchFamily="34" charset="-122"/>
                  <a:ea typeface="微软雅黑" panose="020B0503020204020204" pitchFamily="34" charset="-122"/>
                </a:rPr>
                <a:t>个冬季</a:t>
              </a:r>
              <a:r>
                <a:rPr lang="zh-CN" altLang="zh-CN" sz="2400" dirty="0" smtClean="0">
                  <a:solidFill>
                    <a:srgbClr val="000099"/>
                  </a:solidFill>
                  <a:latin typeface="微软雅黑" pitchFamily="34" charset="-122"/>
                  <a:ea typeface="微软雅黑" panose="020B0503020204020204" pitchFamily="34" charset="-122"/>
                </a:rPr>
                <a:t>项目</a:t>
              </a:r>
              <a:r>
                <a:rPr lang="zh-CN" altLang="en-US" sz="2400" dirty="0" smtClean="0">
                  <a:solidFill>
                    <a:srgbClr val="000099"/>
                  </a:solidFill>
                  <a:latin typeface="微软雅黑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2400" dirty="0">
                <a:solidFill>
                  <a:srgbClr val="000099"/>
                </a:solidFill>
                <a:latin typeface="微软雅黑" pitchFamily="34" charset="-122"/>
                <a:ea typeface="微软雅黑" panose="020B0503020204020204" pitchFamily="34" charset="-122"/>
              </a:endParaRPr>
            </a:p>
            <a:p>
              <a:pPr marL="265113" indent="-265113">
                <a:lnSpc>
                  <a:spcPct val="110000"/>
                </a:lnSpc>
                <a:spcBef>
                  <a:spcPts val="600"/>
                </a:spcBef>
                <a:buFont typeface="Wingdings" pitchFamily="2" charset="2"/>
                <a:buChar char="Ø"/>
              </a:pPr>
              <a:r>
                <a:rPr lang="en-US" altLang="zh-CN" sz="2400" dirty="0" smtClean="0">
                  <a:solidFill>
                    <a:srgbClr val="000099"/>
                  </a:solidFill>
                  <a:latin typeface="微软雅黑" pitchFamily="34" charset="-122"/>
                  <a:ea typeface="微软雅黑" panose="020B0503020204020204" pitchFamily="34" charset="-122"/>
                </a:rPr>
                <a:t>“</a:t>
              </a:r>
              <a:r>
                <a:rPr lang="zh-CN" altLang="en-US" sz="2400" dirty="0" smtClean="0">
                  <a:solidFill>
                    <a:srgbClr val="000099"/>
                  </a:solidFill>
                  <a:latin typeface="微软雅黑" pitchFamily="34" charset="-122"/>
                  <a:ea typeface="微软雅黑" panose="020B0503020204020204" pitchFamily="34" charset="-122"/>
                </a:rPr>
                <a:t>十二五</a:t>
              </a:r>
              <a:r>
                <a:rPr lang="en-US" altLang="zh-CN" sz="2400" dirty="0" smtClean="0">
                  <a:solidFill>
                    <a:srgbClr val="000099"/>
                  </a:solidFill>
                  <a:latin typeface="微软雅黑" pitchFamily="34" charset="-122"/>
                  <a:ea typeface="微软雅黑" panose="020B0503020204020204" pitchFamily="34" charset="-122"/>
                </a:rPr>
                <a:t>”</a:t>
              </a:r>
              <a:r>
                <a:rPr lang="zh-CN" altLang="en-US" sz="2400" dirty="0" smtClean="0">
                  <a:solidFill>
                    <a:srgbClr val="000099"/>
                  </a:solidFill>
                  <a:latin typeface="微软雅黑" pitchFamily="34" charset="-122"/>
                  <a:ea typeface="微软雅黑" panose="020B0503020204020204" pitchFamily="34" charset="-122"/>
                </a:rPr>
                <a:t>国家</a:t>
              </a:r>
              <a:r>
                <a:rPr lang="zh-CN" altLang="en-US" sz="2400" dirty="0">
                  <a:solidFill>
                    <a:srgbClr val="000099"/>
                  </a:solidFill>
                  <a:latin typeface="微软雅黑" pitchFamily="34" charset="-122"/>
                  <a:ea typeface="微软雅黑" panose="020B0503020204020204" pitchFamily="34" charset="-122"/>
                </a:rPr>
                <a:t>科技支撑计划“我国冬奥会重点项目取得突破的关键技术研究与</a:t>
              </a:r>
              <a:r>
                <a:rPr lang="zh-CN" altLang="en-US" sz="2400" dirty="0" smtClean="0">
                  <a:solidFill>
                    <a:srgbClr val="000099"/>
                  </a:solidFill>
                  <a:latin typeface="微软雅黑" pitchFamily="34" charset="-122"/>
                  <a:ea typeface="微软雅黑" panose="020B0503020204020204" pitchFamily="34" charset="-122"/>
                </a:rPr>
                <a:t>应用</a:t>
              </a:r>
              <a:r>
                <a:rPr lang="en-US" altLang="zh-CN" sz="2400" dirty="0" smtClean="0">
                  <a:solidFill>
                    <a:srgbClr val="000099"/>
                  </a:solidFill>
                  <a:latin typeface="微软雅黑" pitchFamily="34" charset="-122"/>
                  <a:ea typeface="微软雅黑" panose="020B0503020204020204" pitchFamily="34" charset="-122"/>
                </a:rPr>
                <a:t>”</a:t>
              </a:r>
              <a:r>
                <a:rPr lang="zh-CN" altLang="en-US" sz="2400" dirty="0" smtClean="0">
                  <a:solidFill>
                    <a:srgbClr val="000099"/>
                  </a:solidFill>
                  <a:latin typeface="微软雅黑" pitchFamily="34" charset="-122"/>
                  <a:ea typeface="微软雅黑" panose="020B0503020204020204" pitchFamily="34" charset="-122"/>
                </a:rPr>
                <a:t>研究了</a:t>
              </a:r>
              <a:r>
                <a:rPr lang="en-US" altLang="zh-CN" sz="2400" dirty="0">
                  <a:solidFill>
                    <a:srgbClr val="000099"/>
                  </a:solidFill>
                  <a:latin typeface="微软雅黑" pitchFamily="34" charset="-122"/>
                  <a:ea typeface="微软雅黑" panose="020B0503020204020204" pitchFamily="34" charset="-122"/>
                </a:rPr>
                <a:t>6</a:t>
              </a:r>
              <a:r>
                <a:rPr lang="zh-CN" altLang="en-US" sz="2400" dirty="0" smtClean="0">
                  <a:solidFill>
                    <a:srgbClr val="000099"/>
                  </a:solidFill>
                  <a:latin typeface="微软雅黑" pitchFamily="34" charset="-122"/>
                  <a:ea typeface="微软雅黑" panose="020B0503020204020204" pitchFamily="34" charset="-122"/>
                </a:rPr>
                <a:t>个冬季项目国家队。</a:t>
              </a:r>
              <a:endParaRPr lang="en-US" altLang="zh-CN" sz="2400" dirty="0">
                <a:solidFill>
                  <a:srgbClr val="000099"/>
                </a:solidFill>
                <a:latin typeface="微软雅黑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04655" y="1584186"/>
              <a:ext cx="4267202" cy="400110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国内现状</a:t>
              </a:r>
              <a:endPara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1384398" y="1047027"/>
            <a:ext cx="6271261" cy="461665"/>
          </a:xfrm>
          <a:prstGeom prst="rect">
            <a:avLst/>
          </a:prstGeom>
          <a:solidFill>
            <a:srgbClr val="CC3300"/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355600" indent="-355600" algn="ctr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冬季项目营养保障，研究不多、水平不高</a:t>
            </a:r>
          </a:p>
        </p:txBody>
      </p:sp>
    </p:spTree>
    <p:extLst>
      <p:ext uri="{BB962C8B-B14F-4D97-AF65-F5344CB8AC3E}">
        <p14:creationId xmlns:p14="http://schemas.microsoft.com/office/powerpoint/2010/main" val="213427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428612"/>
            <a:ext cx="8229599" cy="1143000"/>
          </a:xfrm>
        </p:spPr>
        <p:txBody>
          <a:bodyPr/>
          <a:lstStyle/>
          <a:p>
            <a:r>
              <a:rPr lang="zh-CN" altLang="en-US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国家队运动员营养工作面临的挑战</a:t>
            </a:r>
            <a:endParaRPr lang="zh-CN" altLang="en-US" dirty="0">
              <a:solidFill>
                <a:srgbClr val="00009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81261" tIns="40632" rIns="81261" bIns="40632" rtlCol="0" anchor="ctr">
            <a:normAutofit/>
          </a:bodyPr>
          <a:lstStyle/>
          <a:p>
            <a:pPr marL="457200" indent="-457200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zh-CN" alt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缺少运动营养师。</a:t>
            </a:r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zh-CN" altLang="en-US" sz="2400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缺少营养保障的系统研究：</a:t>
            </a:r>
            <a:r>
              <a:rPr lang="zh-CN" altLang="zh-CN" sz="2400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科学化</a:t>
            </a:r>
            <a:r>
              <a:rPr lang="zh-CN" altLang="en-US" sz="2400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zh-CN" sz="2400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标准化</a:t>
            </a:r>
            <a:r>
              <a:rPr lang="zh-CN" altLang="en-US" sz="2400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zh-CN" sz="2400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规范</a:t>
            </a:r>
            <a:r>
              <a:rPr lang="zh-CN" altLang="en-US" sz="2400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化与个性化。</a:t>
            </a:r>
            <a:endParaRPr lang="en-US" altLang="zh-CN" sz="2400" dirty="0" smtClean="0">
              <a:solidFill>
                <a:srgbClr val="000099"/>
              </a:solidFill>
              <a:latin typeface="微软雅黑" pitchFamily="34" charset="-122"/>
              <a:ea typeface="微软雅黑" pitchFamily="34" charset="-122"/>
            </a:endParaRPr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zh-CN" altLang="en-US" sz="2400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运动员缺乏运动</a:t>
            </a:r>
            <a:r>
              <a:rPr lang="zh-CN" altLang="zh-CN" sz="2400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营养知识</a:t>
            </a:r>
            <a:r>
              <a:rPr lang="zh-CN" altLang="en-US" sz="2400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，缺少合理膳食指导，</a:t>
            </a:r>
            <a:r>
              <a:rPr lang="zh-CN" altLang="zh-CN" sz="2400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膳食偏重口味</a:t>
            </a:r>
            <a:r>
              <a:rPr lang="zh-CN" altLang="en-US" sz="2400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与习惯。</a:t>
            </a:r>
            <a:endParaRPr lang="en-US" altLang="zh-CN" sz="2400" dirty="0" smtClean="0">
              <a:solidFill>
                <a:srgbClr val="000099"/>
              </a:solidFill>
              <a:latin typeface="微软雅黑" pitchFamily="34" charset="-122"/>
              <a:ea typeface="微软雅黑" pitchFamily="34" charset="-122"/>
            </a:endParaRPr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zh-CN" altLang="zh-CN" sz="2400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缺少安全</a:t>
            </a:r>
            <a:r>
              <a:rPr lang="zh-CN" altLang="en-US" sz="2400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实用可口</a:t>
            </a:r>
            <a:r>
              <a:rPr lang="zh-CN" altLang="zh-CN" sz="2400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的</a:t>
            </a:r>
            <a:r>
              <a:rPr lang="zh-CN" altLang="en-US" sz="2400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即食、代餐、</a:t>
            </a:r>
            <a:r>
              <a:rPr lang="zh-CN" altLang="zh-CN" sz="2400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运动营养食品</a:t>
            </a:r>
            <a:r>
              <a:rPr lang="zh-CN" altLang="en-US" sz="2400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2400" dirty="0" smtClean="0">
              <a:solidFill>
                <a:srgbClr val="000099"/>
              </a:solidFill>
              <a:latin typeface="微软雅黑" pitchFamily="34" charset="-122"/>
              <a:ea typeface="微软雅黑" pitchFamily="34" charset="-122"/>
            </a:endParaRPr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zh-CN" altLang="en-US" sz="2400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误服兴奋剂：瘦肉精，去甲基乌药碱，</a:t>
            </a:r>
            <a:r>
              <a:rPr lang="en-US" altLang="zh-CN" sz="2400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…</a:t>
            </a:r>
            <a:endParaRPr lang="zh-CN" altLang="en-US" sz="2400" dirty="0" smtClean="0">
              <a:solidFill>
                <a:srgbClr val="000099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应对举措</a:t>
            </a:r>
            <a:endParaRPr lang="zh-CN" altLang="en-US" dirty="0">
              <a:solidFill>
                <a:srgbClr val="00009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791087" y="1600201"/>
            <a:ext cx="7895714" cy="4525962"/>
          </a:xfr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81261" tIns="40632" rIns="81261" bIns="40632" rtlCol="0" anchor="ctr">
            <a:normAutofit/>
          </a:bodyPr>
          <a:lstStyle/>
          <a:p>
            <a:pPr marL="265113" indent="-26511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zh-CN" alt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修订标准：</a:t>
            </a:r>
            <a:r>
              <a:rPr lang="en-US" altLang="zh-CN" sz="2400" dirty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2004</a:t>
            </a:r>
            <a:r>
              <a:rPr lang="zh-CN" altLang="zh-CN" sz="2400" dirty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年《优秀运动员营养评价标准及干预指南》仅涉及</a:t>
            </a:r>
            <a:r>
              <a:rPr lang="en-US" altLang="zh-CN" sz="2400" dirty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5</a:t>
            </a:r>
            <a:r>
              <a:rPr lang="zh-CN" altLang="zh-CN" sz="2400" dirty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个冬季</a:t>
            </a:r>
            <a:r>
              <a:rPr lang="zh-CN" altLang="zh-CN" sz="24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项目</a:t>
            </a:r>
            <a:r>
              <a:rPr lang="zh-CN" alt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。</a:t>
            </a:r>
            <a:endParaRPr lang="en-US" altLang="zh-CN" sz="2400" dirty="0">
              <a:solidFill>
                <a:srgbClr val="000099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65113" indent="-26511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zh-CN" alt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科学研究：夏季项目与冬季项目并重。</a:t>
            </a:r>
            <a:endParaRPr lang="en-US" altLang="zh-CN" sz="2400" dirty="0" smtClean="0">
              <a:solidFill>
                <a:srgbClr val="000099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65113" indent="-26511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zh-CN" alt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建设队伍：招募一线队医营养师，加强国内外专家队伍。</a:t>
            </a:r>
            <a:endParaRPr lang="en-US" altLang="zh-CN" sz="2400" dirty="0" smtClean="0">
              <a:solidFill>
                <a:srgbClr val="000099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65113" indent="-26511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zh-CN" alt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完善档案：建立健康档案、营养档案。</a:t>
            </a:r>
            <a:endParaRPr lang="en-US" altLang="zh-CN" sz="2400" dirty="0" smtClean="0">
              <a:solidFill>
                <a:srgbClr val="000099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65113" indent="-26511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zh-CN" alt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搭建平台：建设智能化平台。管理、指导。餐厅。</a:t>
            </a:r>
            <a:endParaRPr lang="en-US" altLang="zh-CN" sz="2400" dirty="0" smtClean="0">
              <a:solidFill>
                <a:srgbClr val="000099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65113" indent="-26511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zh-CN" alt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专家指导：加强专家下队巡诊、会诊。</a:t>
            </a:r>
            <a:endParaRPr lang="en-US" altLang="zh-CN" sz="2400" dirty="0" smtClean="0">
              <a:solidFill>
                <a:srgbClr val="000099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65113" indent="-26511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zh-CN" alt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精准指导：重点运动员个性化指导。</a:t>
            </a:r>
          </a:p>
          <a:p>
            <a:pPr marL="265113" indent="-26511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zh-CN" alt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普及知识：加强运动员</a:t>
            </a:r>
            <a:r>
              <a:rPr lang="zh-CN" altLang="en-US" sz="2400" dirty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的营养学知识</a:t>
            </a:r>
            <a:r>
              <a:rPr lang="zh-CN" alt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教育。</a:t>
            </a:r>
            <a:endParaRPr lang="en-US" altLang="zh-CN" sz="2400" dirty="0">
              <a:solidFill>
                <a:srgbClr val="000099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标题 1"/>
          <p:cNvSpPr>
            <a:spLocks noGrp="1"/>
          </p:cNvSpPr>
          <p:nvPr>
            <p:ph type="title"/>
          </p:nvPr>
        </p:nvSpPr>
        <p:spPr>
          <a:xfrm>
            <a:off x="0" y="978644"/>
            <a:ext cx="9144000" cy="598487"/>
          </a:xfrm>
        </p:spPr>
        <p:txBody>
          <a:bodyPr/>
          <a:lstStyle/>
          <a:p>
            <a:pPr eaLnBrk="1" hangingPunct="1"/>
            <a:r>
              <a:rPr lang="zh-CN" altLang="en-US" sz="2200" dirty="0" smtClean="0">
                <a:solidFill>
                  <a:srgbClr val="000099"/>
                </a:solidFill>
                <a:latin typeface="微软雅黑" pitchFamily="34" charset="-122"/>
              </a:rPr>
              <a:t>冬季项目运动员科学膳食营养关键技术研究</a:t>
            </a:r>
          </a:p>
        </p:txBody>
      </p:sp>
      <p:sp>
        <p:nvSpPr>
          <p:cNvPr id="32" name="圆角矩形 31">
            <a:extLst/>
          </p:cNvPr>
          <p:cNvSpPr/>
          <p:nvPr/>
        </p:nvSpPr>
        <p:spPr>
          <a:xfrm>
            <a:off x="23814" y="104776"/>
            <a:ext cx="1222375" cy="7207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77792" y="1556410"/>
            <a:ext cx="8461094" cy="83098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23" tIns="45712" rIns="91423" bIns="45712">
            <a:spAutoFit/>
          </a:bodyPr>
          <a:lstStyle/>
          <a:p>
            <a:r>
              <a:rPr lang="zh-CN" altLang="en-US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研究内容：</a:t>
            </a:r>
            <a:r>
              <a:rPr lang="zh-CN" altLang="en-US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通过研究冬季项目能量代谢及营养需求特征，进行营养状态监控新技术探索、形成冬季项目运动员营养推荐标准、提出冬季项目备战营养策略关键技术及实现智能化应用，并将成果</a:t>
            </a:r>
            <a:r>
              <a:rPr lang="zh-CN" altLang="zh-CN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应用于</a:t>
            </a:r>
            <a:r>
              <a:rPr lang="zh-CN" altLang="en-US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冬奥与冬残奥运动员的</a:t>
            </a:r>
            <a:r>
              <a:rPr lang="zh-CN" altLang="zh-CN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训练和比赛中</a:t>
            </a:r>
            <a:r>
              <a:rPr lang="zh-CN" altLang="en-US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zh-CN" altLang="en-US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1" name="标题 1"/>
          <p:cNvSpPr txBox="1">
            <a:spLocks/>
          </p:cNvSpPr>
          <p:nvPr/>
        </p:nvSpPr>
        <p:spPr bwMode="auto">
          <a:xfrm>
            <a:off x="0" y="228600"/>
            <a:ext cx="91440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3" tIns="45712" rIns="91423" bIns="45712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dirty="0" smtClean="0">
                <a:solidFill>
                  <a:srgbClr val="000099"/>
                </a:solidFill>
              </a:rPr>
              <a:t>冬季项目运动员科学营养智能系统与伤病防控体系的研究与应用</a:t>
            </a:r>
          </a:p>
        </p:txBody>
      </p:sp>
      <p:sp>
        <p:nvSpPr>
          <p:cNvPr id="4" name="下箭头 3"/>
          <p:cNvSpPr/>
          <p:nvPr/>
        </p:nvSpPr>
        <p:spPr>
          <a:xfrm>
            <a:off x="3818374" y="2479741"/>
            <a:ext cx="994786" cy="349931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zh-CN" alt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89" y="2829672"/>
            <a:ext cx="8350180" cy="3675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89987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>
            <a:spLocks/>
          </p:cNvSpPr>
          <p:nvPr/>
        </p:nvSpPr>
        <p:spPr bwMode="auto">
          <a:xfrm>
            <a:off x="0" y="981620"/>
            <a:ext cx="914400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200" dirty="0" smtClean="0">
                <a:solidFill>
                  <a:srgbClr val="C00000"/>
                </a:solidFill>
                <a:latin typeface="微软雅黑" pitchFamily="34" charset="-122"/>
              </a:rPr>
              <a:t>课题</a:t>
            </a:r>
            <a:r>
              <a:rPr lang="en-US" altLang="zh-CN" sz="2200" dirty="0">
                <a:solidFill>
                  <a:srgbClr val="C00000"/>
                </a:solidFill>
                <a:latin typeface="微软雅黑" pitchFamily="34" charset="-122"/>
              </a:rPr>
              <a:t>5</a:t>
            </a:r>
            <a:r>
              <a:rPr lang="zh-CN" altLang="en-US" sz="2200" dirty="0" smtClean="0">
                <a:solidFill>
                  <a:srgbClr val="C00000"/>
                </a:solidFill>
                <a:latin typeface="微软雅黑" pitchFamily="34" charset="-122"/>
              </a:rPr>
              <a:t>：</a:t>
            </a:r>
            <a:r>
              <a:rPr lang="zh-CN" altLang="en-US" sz="2200" dirty="0">
                <a:solidFill>
                  <a:srgbClr val="000099"/>
                </a:solidFill>
                <a:latin typeface="微软雅黑" pitchFamily="34" charset="-122"/>
              </a:rPr>
              <a:t>国家队医疗与营养综合保障体系的研究与应用</a:t>
            </a:r>
            <a:endParaRPr lang="en-US" altLang="zh-CN" sz="2200" dirty="0">
              <a:solidFill>
                <a:srgbClr val="000099"/>
              </a:solidFill>
              <a:latin typeface="微软雅黑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77792" y="1556410"/>
            <a:ext cx="8495818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研究内容：</a:t>
            </a:r>
            <a:r>
              <a:rPr lang="zh-CN" altLang="zh-CN" dirty="0" smtClean="0">
                <a:latin typeface="微软雅黑" pitchFamily="34" charset="-122"/>
                <a:ea typeface="微软雅黑" pitchFamily="34" charset="-122"/>
              </a:rPr>
              <a:t>利用现代信息技术和通信技术，重点突破运动员健康调查标准化、国家队医疗服务体系标准化、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国家队</a:t>
            </a:r>
            <a:r>
              <a:rPr lang="zh-CN" altLang="zh-CN" dirty="0" smtClean="0">
                <a:latin typeface="微软雅黑" pitchFamily="34" charset="-122"/>
                <a:ea typeface="微软雅黑" pitchFamily="34" charset="-122"/>
              </a:rPr>
              <a:t>专家远程技术支持等关键技术，集成构建国家队医疗与营养综合智慧保障平台体系，并在全部国家队训练基地和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冬奥会、冬残奥会</a:t>
            </a:r>
            <a:r>
              <a:rPr lang="zh-CN" altLang="zh-CN" dirty="0" smtClean="0">
                <a:latin typeface="微软雅黑" pitchFamily="34" charset="-122"/>
                <a:ea typeface="微软雅黑" pitchFamily="34" charset="-122"/>
              </a:rPr>
              <a:t>国家队备战比赛中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示范</a:t>
            </a:r>
            <a:r>
              <a:rPr lang="zh-CN" altLang="zh-CN" dirty="0" smtClean="0">
                <a:latin typeface="微软雅黑" pitchFamily="34" charset="-122"/>
                <a:ea typeface="微软雅黑" pitchFamily="34" charset="-122"/>
              </a:rPr>
              <a:t>应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用</a:t>
            </a:r>
            <a:r>
              <a:rPr lang="zh-CN" altLang="zh-CN" dirty="0" smtClean="0">
                <a:latin typeface="微软雅黑" pitchFamily="34" charset="-122"/>
                <a:ea typeface="微软雅黑" pitchFamily="34" charset="-122"/>
              </a:rPr>
              <a:t>。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下箭头 6"/>
          <p:cNvSpPr/>
          <p:nvPr/>
        </p:nvSpPr>
        <p:spPr>
          <a:xfrm>
            <a:off x="3818374" y="2771132"/>
            <a:ext cx="994786" cy="349931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4" y="3121063"/>
            <a:ext cx="8832502" cy="3144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标题 1"/>
          <p:cNvSpPr txBox="1">
            <a:spLocks noGrp="1"/>
          </p:cNvSpPr>
          <p:nvPr>
            <p:ph type="title"/>
          </p:nvPr>
        </p:nvSpPr>
        <p:spPr bwMode="auto">
          <a:xfrm>
            <a:off x="0" y="228600"/>
            <a:ext cx="91440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3" tIns="45712" rIns="91423" bIns="45712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dirty="0" smtClean="0">
                <a:solidFill>
                  <a:srgbClr val="000099"/>
                </a:solidFill>
              </a:rPr>
              <a:t>冬季项目运动员科学营养智能系统与伤病防控体系的研究与应用</a:t>
            </a:r>
          </a:p>
        </p:txBody>
      </p:sp>
    </p:spTree>
    <p:extLst>
      <p:ext uri="{BB962C8B-B14F-4D97-AF65-F5344CB8AC3E}">
        <p14:creationId xmlns:p14="http://schemas.microsoft.com/office/powerpoint/2010/main" val="349516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72" name="Text Box 9"/>
          <p:cNvSpPr txBox="1">
            <a:spLocks noChangeArrowheads="1"/>
          </p:cNvSpPr>
          <p:nvPr/>
        </p:nvSpPr>
        <p:spPr bwMode="auto">
          <a:xfrm>
            <a:off x="327025" y="150495"/>
            <a:ext cx="87820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latinLnBrk="1" hangingPunct="1"/>
            <a:r>
              <a:rPr lang="zh-CN" altLang="en-US" sz="3200" b="1" dirty="0" smtClean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预期经济社会效益</a:t>
            </a:r>
            <a:endParaRPr lang="zh-CN" altLang="en-US" sz="3200" b="1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" name="组合 10"/>
          <p:cNvGrpSpPr/>
          <p:nvPr/>
        </p:nvGrpSpPr>
        <p:grpSpPr>
          <a:xfrm>
            <a:off x="182563" y="920269"/>
            <a:ext cx="8770999" cy="5818379"/>
            <a:chOff x="69439" y="835426"/>
            <a:chExt cx="8770999" cy="5818379"/>
          </a:xfrm>
        </p:grpSpPr>
        <p:sp>
          <p:nvSpPr>
            <p:cNvPr id="3" name="TextBox 2"/>
            <p:cNvSpPr txBox="1"/>
            <p:nvPr/>
          </p:nvSpPr>
          <p:spPr>
            <a:xfrm>
              <a:off x="2939123" y="835426"/>
              <a:ext cx="4319514" cy="984885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marL="180975" indent="-180975">
                <a:spcBef>
                  <a:spcPts val="600"/>
                </a:spcBef>
                <a:buFont typeface="Wingdings" pitchFamily="2" charset="2"/>
                <a:buChar char="Ø"/>
              </a:pPr>
              <a:r>
                <a:rPr lang="zh-CN" altLang="en-US" sz="1600" dirty="0" smtClean="0">
                  <a:latin typeface="微软雅黑" pitchFamily="34" charset="-122"/>
                  <a:ea typeface="微软雅黑" pitchFamily="34" charset="-122"/>
                </a:rPr>
                <a:t>冬季项目</a:t>
              </a:r>
              <a:r>
                <a:rPr lang="zh-CN" altLang="en-US" sz="1600" dirty="0" smtClean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能量代谢</a:t>
              </a:r>
              <a:r>
                <a:rPr lang="zh-CN" altLang="en-US" sz="1600" dirty="0" smtClean="0">
                  <a:latin typeface="微软雅黑" pitchFamily="34" charset="-122"/>
                  <a:ea typeface="微软雅黑" pitchFamily="34" charset="-122"/>
                </a:rPr>
                <a:t>与</a:t>
              </a:r>
              <a:r>
                <a:rPr lang="zh-CN" altLang="en-US" sz="1600" dirty="0" smtClean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营养需求</a:t>
              </a:r>
              <a:r>
                <a:rPr lang="zh-CN" altLang="en-US" sz="1600" dirty="0" smtClean="0">
                  <a:latin typeface="微软雅黑" pitchFamily="34" charset="-122"/>
                  <a:ea typeface="微软雅黑" pitchFamily="34" charset="-122"/>
                </a:rPr>
                <a:t>特点</a:t>
              </a:r>
              <a:endParaRPr lang="en-US" altLang="zh-CN" sz="1600" dirty="0" smtClean="0">
                <a:latin typeface="微软雅黑" pitchFamily="34" charset="-122"/>
                <a:ea typeface="微软雅黑" pitchFamily="34" charset="-122"/>
              </a:endParaRPr>
            </a:p>
            <a:p>
              <a:pPr marL="180975" indent="-180975">
                <a:spcBef>
                  <a:spcPts val="600"/>
                </a:spcBef>
                <a:buFont typeface="Wingdings" pitchFamily="2" charset="2"/>
                <a:buChar char="Ø"/>
              </a:pPr>
              <a:r>
                <a:rPr lang="zh-CN" altLang="en-US" sz="1600" dirty="0" smtClean="0">
                  <a:latin typeface="微软雅黑" pitchFamily="34" charset="-122"/>
                  <a:ea typeface="微软雅黑" pitchFamily="34" charset="-122"/>
                </a:rPr>
                <a:t>冬季项目营养推荐</a:t>
              </a:r>
              <a:r>
                <a:rPr lang="zh-CN" altLang="en-US" sz="1600" dirty="0" smtClean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标准</a:t>
              </a:r>
              <a:r>
                <a:rPr lang="zh-CN" altLang="en-US" sz="1600" dirty="0" smtClean="0">
                  <a:latin typeface="微软雅黑" pitchFamily="34" charset="-122"/>
                  <a:ea typeface="微软雅黑" pitchFamily="34" charset="-122"/>
                </a:rPr>
                <a:t>和营养</a:t>
              </a:r>
              <a:r>
                <a:rPr lang="zh-CN" altLang="en-US" sz="1600" dirty="0" smtClean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策略、</a:t>
              </a:r>
              <a:r>
                <a:rPr lang="zh-CN" altLang="zh-CN" sz="1600" dirty="0" smtClean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个性化</a:t>
              </a:r>
              <a:endParaRPr lang="en-US" altLang="zh-CN" sz="16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180975" indent="-180975">
                <a:spcBef>
                  <a:spcPts val="600"/>
                </a:spcBef>
                <a:buFont typeface="Wingdings" pitchFamily="2" charset="2"/>
                <a:buChar char="Ø"/>
              </a:pPr>
              <a:r>
                <a:rPr lang="zh-CN" altLang="en-US" sz="1600" dirty="0">
                  <a:latin typeface="微软雅黑" pitchFamily="34" charset="-122"/>
                  <a:ea typeface="微软雅黑" pitchFamily="34" charset="-122"/>
                </a:rPr>
                <a:t>冬季</a:t>
              </a:r>
              <a:r>
                <a:rPr lang="zh-CN" altLang="en-US" sz="1600" dirty="0" smtClean="0">
                  <a:latin typeface="微软雅黑" pitchFamily="34" charset="-122"/>
                  <a:ea typeface="微软雅黑" pitchFamily="34" charset="-122"/>
                </a:rPr>
                <a:t>项目运动性</a:t>
              </a:r>
              <a:r>
                <a:rPr lang="zh-CN" altLang="en-US" sz="1600" dirty="0" smtClean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伤病</a:t>
              </a:r>
              <a:r>
                <a:rPr lang="zh-CN" altLang="en-US" sz="1600" dirty="0" smtClean="0">
                  <a:latin typeface="微软雅黑" pitchFamily="34" charset="-122"/>
                  <a:ea typeface="微软雅黑" pitchFamily="34" charset="-122"/>
                </a:rPr>
                <a:t>发</a:t>
              </a:r>
              <a:r>
                <a:rPr lang="zh-CN" altLang="en-US" sz="1600" dirty="0" smtClean="0">
                  <a:solidFill>
                    <a:schemeClr val="accent2"/>
                  </a:solidFill>
                  <a:latin typeface="微软雅黑" pitchFamily="34" charset="-122"/>
                  <a:ea typeface="微软雅黑" pitchFamily="34" charset="-122"/>
                </a:rPr>
                <a:t>生</a:t>
              </a:r>
              <a:r>
                <a:rPr lang="zh-CN" altLang="en-US" sz="1600" dirty="0" smtClean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规律</a:t>
              </a:r>
              <a:endParaRPr lang="zh-CN" altLang="en-US" sz="16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75200" y="5822808"/>
              <a:ext cx="3379247" cy="584775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marL="179388" indent="-179388">
                <a:buFont typeface="Wingdings" pitchFamily="2" charset="2"/>
                <a:buChar char="Ø"/>
              </a:pPr>
              <a:r>
                <a:rPr lang="zh-CN" altLang="en-US" sz="1600" dirty="0" smtClean="0">
                  <a:latin typeface="微软雅黑" pitchFamily="34" charset="-122"/>
                  <a:ea typeface="微软雅黑" pitchFamily="34" charset="-122"/>
                </a:rPr>
                <a:t>建立“中医</a:t>
              </a:r>
              <a:r>
                <a:rPr lang="en-US" altLang="zh-CN" sz="1600" dirty="0" smtClean="0">
                  <a:latin typeface="微软雅黑" pitchFamily="34" charset="-122"/>
                  <a:ea typeface="微软雅黑" pitchFamily="34" charset="-122"/>
                </a:rPr>
                <a:t>+</a:t>
              </a:r>
              <a:r>
                <a:rPr lang="zh-CN" altLang="en-US" sz="1600" dirty="0" smtClean="0">
                  <a:latin typeface="微软雅黑" pitchFamily="34" charset="-122"/>
                  <a:ea typeface="微软雅黑" pitchFamily="34" charset="-122"/>
                </a:rPr>
                <a:t>西医</a:t>
              </a:r>
              <a:r>
                <a:rPr lang="en-US" altLang="zh-CN" sz="1600" dirty="0" smtClean="0">
                  <a:latin typeface="微软雅黑" pitchFamily="34" charset="-122"/>
                  <a:ea typeface="微软雅黑" pitchFamily="34" charset="-122"/>
                </a:rPr>
                <a:t>+</a:t>
              </a:r>
              <a:r>
                <a:rPr lang="zh-CN" altLang="en-US" sz="1600" dirty="0" smtClean="0">
                  <a:latin typeface="微软雅黑" pitchFamily="34" charset="-122"/>
                  <a:ea typeface="微软雅黑" pitchFamily="34" charset="-122"/>
                </a:rPr>
                <a:t>体育”运动伤病诊疗</a:t>
              </a:r>
              <a:r>
                <a:rPr lang="zh-CN" altLang="en-US" sz="1600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新模式</a:t>
              </a:r>
              <a:endPara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117974" y="5822808"/>
              <a:ext cx="3491319" cy="830997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marL="180975" indent="-180975">
                <a:spcBef>
                  <a:spcPts val="0"/>
                </a:spcBef>
                <a:buFont typeface="Wingdings" pitchFamily="2" charset="2"/>
                <a:buChar char="Ø"/>
              </a:pPr>
              <a:r>
                <a:rPr lang="zh-CN" altLang="en-US" sz="1600" dirty="0" smtClean="0">
                  <a:latin typeface="微软雅黑" pitchFamily="34" charset="-122"/>
                  <a:ea typeface="微软雅黑" pitchFamily="34" charset="-122"/>
                </a:rPr>
                <a:t>技能评估与营养指导智能监测</a:t>
              </a:r>
              <a:r>
                <a:rPr lang="zh-CN" altLang="en-US" sz="1600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设备</a:t>
              </a:r>
              <a:endPara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180975" indent="-180975">
                <a:spcBef>
                  <a:spcPts val="0"/>
                </a:spcBef>
                <a:buFont typeface="Wingdings" pitchFamily="2" charset="2"/>
                <a:buChar char="Ø"/>
              </a:pPr>
              <a:r>
                <a:rPr lang="zh-CN" altLang="en-US" sz="1600" dirty="0" smtClean="0">
                  <a:latin typeface="微软雅黑" pitchFamily="34" charset="-122"/>
                  <a:ea typeface="微软雅黑" pitchFamily="34" charset="-122"/>
                </a:rPr>
                <a:t>基于</a:t>
              </a:r>
              <a:r>
                <a:rPr lang="en-US" altLang="zh-CN" sz="1600" dirty="0" smtClean="0">
                  <a:latin typeface="微软雅黑" pitchFamily="34" charset="-122"/>
                  <a:ea typeface="微软雅黑" pitchFamily="34" charset="-122"/>
                </a:rPr>
                <a:t>5G</a:t>
              </a:r>
              <a:r>
                <a:rPr lang="zh-CN" altLang="en-US" sz="1600" dirty="0" smtClean="0">
                  <a:latin typeface="微软雅黑" pitchFamily="34" charset="-122"/>
                  <a:ea typeface="微软雅黑" pitchFamily="34" charset="-122"/>
                </a:rPr>
                <a:t>的实时医疗</a:t>
              </a:r>
              <a:r>
                <a:rPr lang="zh-CN" altLang="en-US" sz="1600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平台</a:t>
              </a:r>
              <a:endPara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180975" indent="-180975">
                <a:spcBef>
                  <a:spcPts val="0"/>
                </a:spcBef>
                <a:buFont typeface="Wingdings" pitchFamily="2" charset="2"/>
                <a:buChar char="Ø"/>
              </a:pPr>
              <a:r>
                <a:rPr lang="zh-CN" altLang="en-US" sz="1600" dirty="0" smtClean="0">
                  <a:latin typeface="微软雅黑" pitchFamily="34" charset="-122"/>
                  <a:ea typeface="微软雅黑" pitchFamily="34" charset="-122"/>
                </a:rPr>
                <a:t>冬季项目运动营养</a:t>
              </a:r>
              <a:r>
                <a:rPr lang="zh-CN" altLang="en-US" sz="1600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食</a:t>
              </a:r>
              <a:r>
                <a:rPr lang="zh-CN" altLang="en-US" sz="1600" b="1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品</a:t>
              </a:r>
              <a:endParaRPr lang="zh-CN" altLang="en-US" sz="1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9439" y="1636445"/>
              <a:ext cx="2273800" cy="3677930"/>
            </a:xfrm>
            <a:prstGeom prst="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180975" indent="-180975">
                <a:spcBef>
                  <a:spcPts val="600"/>
                </a:spcBef>
                <a:buFont typeface="Wingdings" pitchFamily="2" charset="2"/>
                <a:buChar char="Ø"/>
              </a:pPr>
              <a:r>
                <a:rPr lang="zh-CN" altLang="en-US" sz="1600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助力</a:t>
              </a:r>
              <a:r>
                <a:rPr lang="zh-CN" altLang="en-US" sz="1600" dirty="0" smtClean="0">
                  <a:latin typeface="微软雅黑" pitchFamily="34" charset="-122"/>
                  <a:ea typeface="微软雅黑" pitchFamily="34" charset="-122"/>
                </a:rPr>
                <a:t>国家队运动员取得优异成绩</a:t>
              </a:r>
              <a:endParaRPr lang="en-US" altLang="zh-CN" sz="1600" dirty="0" smtClean="0">
                <a:latin typeface="微软雅黑" pitchFamily="34" charset="-122"/>
                <a:ea typeface="微软雅黑" pitchFamily="34" charset="-122"/>
              </a:endParaRPr>
            </a:p>
            <a:p>
              <a:pPr marL="180975" indent="-180975">
                <a:spcBef>
                  <a:spcPts val="600"/>
                </a:spcBef>
                <a:buFont typeface="Wingdings" pitchFamily="2" charset="2"/>
                <a:buChar char="Ø"/>
              </a:pPr>
              <a:r>
                <a:rPr lang="zh-CN" altLang="en-US" sz="1600" dirty="0" smtClean="0">
                  <a:latin typeface="微软雅黑" pitchFamily="34" charset="-122"/>
                  <a:ea typeface="微软雅黑" pitchFamily="34" charset="-122"/>
                </a:rPr>
                <a:t>实现国家队营养与医疗保障工作</a:t>
              </a:r>
              <a:r>
                <a:rPr lang="zh-CN" altLang="en-US" sz="1600" dirty="0" smtClean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提档升级</a:t>
              </a:r>
              <a:endParaRPr lang="en-US" altLang="zh-CN" sz="16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180975" indent="-180975">
                <a:spcBef>
                  <a:spcPts val="600"/>
                </a:spcBef>
                <a:buFont typeface="Wingdings" pitchFamily="2" charset="2"/>
                <a:buChar char="Ø"/>
              </a:pPr>
              <a:r>
                <a:rPr lang="zh-CN" altLang="en-US" sz="1600" dirty="0" smtClean="0">
                  <a:latin typeface="微软雅黑" pitchFamily="34" charset="-122"/>
                  <a:ea typeface="微软雅黑" pitchFamily="34" charset="-122"/>
                </a:rPr>
                <a:t>培养大量体育学科的创新型人才</a:t>
              </a:r>
              <a:endParaRPr lang="en-US" altLang="zh-CN" sz="1600" dirty="0" smtClean="0">
                <a:latin typeface="微软雅黑" pitchFamily="34" charset="-122"/>
                <a:ea typeface="微软雅黑" pitchFamily="34" charset="-122"/>
              </a:endParaRPr>
            </a:p>
            <a:p>
              <a:pPr marL="180975" indent="-180975">
                <a:spcBef>
                  <a:spcPts val="600"/>
                </a:spcBef>
                <a:buFont typeface="Wingdings" pitchFamily="2" charset="2"/>
                <a:buChar char="Ø"/>
              </a:pPr>
              <a:r>
                <a:rPr lang="zh-CN" altLang="en-US" sz="1600" dirty="0">
                  <a:latin typeface="微软雅黑" pitchFamily="34" charset="-122"/>
                  <a:ea typeface="微软雅黑" pitchFamily="34" charset="-122"/>
                </a:rPr>
                <a:t>为</a:t>
              </a:r>
              <a:r>
                <a:rPr lang="zh-CN" altLang="en-US" sz="1600" dirty="0" smtClean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全民健身</a:t>
              </a:r>
              <a:r>
                <a:rPr lang="zh-CN" altLang="en-US" sz="1600" dirty="0" smtClean="0">
                  <a:latin typeface="微软雅黑" pitchFamily="34" charset="-122"/>
                  <a:ea typeface="微软雅黑" pitchFamily="34" charset="-122"/>
                </a:rPr>
                <a:t>运动及</a:t>
              </a:r>
              <a:r>
                <a:rPr lang="zh-CN" altLang="en-US" sz="1600" dirty="0" smtClean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健康中国</a:t>
              </a:r>
              <a:r>
                <a:rPr lang="zh-CN" altLang="en-US" sz="1600" dirty="0" smtClean="0">
                  <a:latin typeface="微软雅黑" pitchFamily="34" charset="-122"/>
                  <a:ea typeface="微软雅黑" pitchFamily="34" charset="-122"/>
                </a:rPr>
                <a:t>战略的实施提供技术支持</a:t>
              </a:r>
              <a:endParaRPr lang="en-US" altLang="zh-CN" sz="1600" dirty="0" smtClean="0">
                <a:latin typeface="微软雅黑" pitchFamily="34" charset="-122"/>
                <a:ea typeface="微软雅黑" pitchFamily="34" charset="-122"/>
              </a:endParaRPr>
            </a:p>
            <a:p>
              <a:pPr marL="180975" indent="-180975">
                <a:spcBef>
                  <a:spcPts val="600"/>
                </a:spcBef>
                <a:buFont typeface="Wingdings" pitchFamily="2" charset="2"/>
                <a:buChar char="Ø"/>
              </a:pPr>
              <a:r>
                <a:rPr lang="en-US" altLang="zh-CN" sz="1600" dirty="0" smtClean="0">
                  <a:latin typeface="微软雅黑" pitchFamily="34" charset="-122"/>
                  <a:ea typeface="微软雅黑" pitchFamily="34" charset="-122"/>
                </a:rPr>
                <a:t>2020</a:t>
              </a:r>
              <a:r>
                <a:rPr lang="zh-CN" altLang="en-US" sz="1600" dirty="0" smtClean="0">
                  <a:latin typeface="微软雅黑" pitchFamily="34" charset="-122"/>
                  <a:ea typeface="微软雅黑" pitchFamily="34" charset="-122"/>
                </a:rPr>
                <a:t>年东京奥运会，部分成果应用</a:t>
              </a:r>
              <a:r>
                <a:rPr lang="zh-CN" altLang="en-US" sz="1600" dirty="0" smtClean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试点</a:t>
              </a:r>
              <a:endParaRPr lang="en-US" altLang="zh-CN" sz="16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180975" indent="-180975">
                <a:spcBef>
                  <a:spcPts val="600"/>
                </a:spcBef>
                <a:buFont typeface="Wingdings" pitchFamily="2" charset="2"/>
                <a:buChar char="Ø"/>
              </a:pPr>
              <a:r>
                <a:rPr lang="en-US" altLang="zh-CN" sz="1600" dirty="0" smtClean="0">
                  <a:latin typeface="微软雅黑" pitchFamily="34" charset="-122"/>
                  <a:ea typeface="微软雅黑" pitchFamily="34" charset="-122"/>
                </a:rPr>
                <a:t>2022</a:t>
              </a:r>
              <a:r>
                <a:rPr lang="zh-CN" altLang="en-US" sz="1600" dirty="0" smtClean="0">
                  <a:latin typeface="微软雅黑" pitchFamily="34" charset="-122"/>
                  <a:ea typeface="微软雅黑" pitchFamily="34" charset="-122"/>
                </a:rPr>
                <a:t>年</a:t>
              </a:r>
              <a:r>
                <a:rPr lang="zh-CN" altLang="en-US" sz="1600" dirty="0" smtClean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北京</a:t>
              </a:r>
              <a:r>
                <a:rPr lang="zh-CN" altLang="en-US" sz="1600" dirty="0" smtClean="0">
                  <a:latin typeface="微软雅黑" pitchFamily="34" charset="-122"/>
                  <a:ea typeface="微软雅黑" pitchFamily="34" charset="-122"/>
                </a:rPr>
                <a:t>冬奥和冬残奥应用</a:t>
              </a:r>
              <a:r>
                <a:rPr lang="zh-CN" altLang="en-US" sz="1600" dirty="0" smtClean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示范</a:t>
              </a:r>
              <a:endParaRPr lang="en-US" altLang="zh-CN" sz="16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962994" y="2365688"/>
              <a:ext cx="1877444" cy="2292935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marL="180975" indent="-180975">
                <a:spcBef>
                  <a:spcPts val="600"/>
                </a:spcBef>
                <a:buFont typeface="Wingdings" pitchFamily="2" charset="2"/>
                <a:buChar char="Ø"/>
              </a:pPr>
              <a:r>
                <a:rPr lang="zh-CN" altLang="en-US" sz="1600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多组学</a:t>
              </a:r>
              <a:r>
                <a:rPr lang="zh-CN" altLang="en-US" sz="1600" dirty="0" smtClean="0">
                  <a:latin typeface="微软雅黑" pitchFamily="34" charset="-122"/>
                  <a:ea typeface="微软雅黑" pitchFamily="34" charset="-122"/>
                </a:rPr>
                <a:t>营养状态监测技术</a:t>
              </a:r>
              <a:endParaRPr lang="en-US" altLang="zh-CN" sz="1600" dirty="0" smtClean="0">
                <a:latin typeface="微软雅黑" pitchFamily="34" charset="-122"/>
                <a:ea typeface="微软雅黑" pitchFamily="34" charset="-122"/>
              </a:endParaRPr>
            </a:p>
            <a:p>
              <a:pPr marL="180975" indent="-180975">
                <a:spcBef>
                  <a:spcPts val="600"/>
                </a:spcBef>
                <a:buFont typeface="Wingdings" pitchFamily="2" charset="2"/>
                <a:buChar char="Ø"/>
              </a:pPr>
              <a:r>
                <a:rPr lang="zh-CN" altLang="en-US" sz="1600" dirty="0" smtClean="0">
                  <a:latin typeface="微软雅黑" pitchFamily="34" charset="-122"/>
                  <a:ea typeface="微软雅黑" pitchFamily="34" charset="-122"/>
                </a:rPr>
                <a:t>运动性</a:t>
              </a:r>
              <a:r>
                <a:rPr lang="zh-CN" altLang="en-US" sz="1600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伤病防治</a:t>
              </a:r>
              <a:r>
                <a:rPr lang="zh-CN" altLang="en-US" sz="1600" dirty="0" smtClean="0">
                  <a:latin typeface="微软雅黑" pitchFamily="34" charset="-122"/>
                  <a:ea typeface="微软雅黑" pitchFamily="34" charset="-122"/>
                </a:rPr>
                <a:t>关键技术</a:t>
              </a:r>
              <a:endParaRPr lang="en-US" altLang="zh-CN" sz="1600" dirty="0" smtClean="0">
                <a:latin typeface="微软雅黑" pitchFamily="34" charset="-122"/>
                <a:ea typeface="微软雅黑" pitchFamily="34" charset="-122"/>
              </a:endParaRPr>
            </a:p>
            <a:p>
              <a:pPr marL="180975" indent="-180975">
                <a:spcBef>
                  <a:spcPts val="600"/>
                </a:spcBef>
                <a:buFont typeface="Wingdings" pitchFamily="2" charset="2"/>
                <a:buChar char="Ø"/>
              </a:pPr>
              <a:r>
                <a:rPr lang="zh-CN" altLang="en-US" sz="1600" dirty="0" smtClean="0">
                  <a:latin typeface="微软雅黑" pitchFamily="34" charset="-122"/>
                  <a:ea typeface="微软雅黑" pitchFamily="34" charset="-122"/>
                </a:rPr>
                <a:t>综合智慧保障平台的</a:t>
              </a:r>
              <a:r>
                <a:rPr lang="zh-CN" altLang="en-US" sz="1600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集成</a:t>
              </a:r>
              <a:r>
                <a:rPr lang="zh-CN" altLang="en-US" sz="1600" dirty="0" smtClean="0">
                  <a:latin typeface="微软雅黑" pitchFamily="34" charset="-122"/>
                  <a:ea typeface="微软雅黑" pitchFamily="34" charset="-122"/>
                </a:rPr>
                <a:t>研究</a:t>
              </a:r>
            </a:p>
            <a:p>
              <a:pPr marL="180975" indent="-180975">
                <a:spcBef>
                  <a:spcPts val="600"/>
                </a:spcBef>
                <a:buFont typeface="Wingdings" pitchFamily="2" charset="2"/>
                <a:buChar char="Ø"/>
              </a:pPr>
              <a:r>
                <a:rPr lang="zh-CN" altLang="en-US" sz="1600" dirty="0" smtClean="0">
                  <a:latin typeface="微软雅黑" pitchFamily="34" charset="-122"/>
                  <a:ea typeface="微软雅黑" pitchFamily="34" charset="-122"/>
                </a:rPr>
                <a:t>冬季项目</a:t>
              </a:r>
              <a:r>
                <a:rPr lang="zh-CN" altLang="en-US" sz="1600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智慧</a:t>
              </a:r>
              <a:r>
                <a:rPr lang="zh-CN" altLang="en-US" sz="1600" dirty="0" smtClean="0">
                  <a:latin typeface="微软雅黑" pitchFamily="34" charset="-122"/>
                  <a:ea typeface="微软雅黑" pitchFamily="34" charset="-122"/>
                </a:rPr>
                <a:t>管理</a:t>
              </a:r>
              <a:r>
                <a:rPr lang="zh-CN" altLang="en-US" sz="1600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平台</a:t>
              </a:r>
              <a:endPara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graphicFrame>
          <p:nvGraphicFramePr>
            <p:cNvPr id="2" name="图示 1"/>
            <p:cNvGraphicFramePr/>
            <p:nvPr>
              <p:extLst>
                <p:ext uri="{D42A27DB-BD31-4B8C-83A1-F6EECF244321}">
                  <p14:modId xmlns:p14="http://schemas.microsoft.com/office/powerpoint/2010/main" val="1786363844"/>
                </p:ext>
              </p:extLst>
            </p:nvPr>
          </p:nvGraphicFramePr>
          <p:xfrm>
            <a:off x="1556926" y="1814152"/>
            <a:ext cx="609600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5841738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zh-CN" altLang="en-US" sz="3900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运动员餐厅智能化营养管理</a:t>
            </a:r>
            <a:endParaRPr lang="zh-CN" altLang="en-US" sz="39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Shape 46"/>
          <p:cNvSpPr/>
          <p:nvPr/>
        </p:nvSpPr>
        <p:spPr>
          <a:xfrm>
            <a:off x="359024" y="165557"/>
            <a:ext cx="8784976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>
              <a:defRPr sz="1800"/>
            </a:pPr>
            <a:endParaRPr sz="3900" b="1" dirty="0">
              <a:solidFill>
                <a:schemeClr val="bg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  <a:sym typeface="Palatino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1520" y="1484784"/>
            <a:ext cx="5544616" cy="15121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23" tIns="45712" rIns="91423" bIns="45712" rtlCol="0" anchor="ctr">
            <a:noAutofit/>
          </a:bodyPr>
          <a:lstStyle/>
          <a:p>
            <a:pPr marL="301605" indent="-301605">
              <a:lnSpc>
                <a:spcPct val="110000"/>
              </a:lnSpc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zh-CN" altLang="en-US" sz="2400" dirty="0" smtClean="0">
                <a:solidFill>
                  <a:srgbClr val="000099"/>
                </a:solidFill>
                <a:latin typeface="微软雅黑" pitchFamily="34" charset="-122"/>
                <a:ea typeface="微软雅黑" panose="020B0503020204020204" pitchFamily="34" charset="-122"/>
              </a:rPr>
              <a:t> 在冬运中心首钢餐厅建设并运行智能化营养管理设备及数据系统。</a:t>
            </a:r>
            <a:endParaRPr lang="en-US" altLang="zh-CN" sz="2400" dirty="0" smtClean="0">
              <a:solidFill>
                <a:srgbClr val="000099"/>
              </a:solidFill>
              <a:latin typeface="微软雅黑" pitchFamily="34" charset="-122"/>
              <a:ea typeface="微软雅黑" panose="020B0503020204020204" pitchFamily="34" charset="-122"/>
            </a:endParaRPr>
          </a:p>
          <a:p>
            <a:pPr marL="301605" indent="-301605">
              <a:lnSpc>
                <a:spcPct val="110000"/>
              </a:lnSpc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zh-CN" altLang="en-US" sz="2400" dirty="0" smtClean="0">
                <a:solidFill>
                  <a:srgbClr val="000099"/>
                </a:solidFill>
                <a:latin typeface="微软雅黑" pitchFamily="34" charset="-122"/>
                <a:ea typeface="微软雅黑" panose="020B0503020204020204" pitchFamily="34" charset="-122"/>
              </a:rPr>
              <a:t>进一步升级，手机</a:t>
            </a:r>
            <a:r>
              <a:rPr lang="en-US" altLang="zh-CN" sz="2400" dirty="0" smtClean="0">
                <a:solidFill>
                  <a:srgbClr val="000099"/>
                </a:solidFill>
                <a:latin typeface="微软雅黑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sz="2400" dirty="0" smtClean="0">
                <a:solidFill>
                  <a:srgbClr val="000099"/>
                </a:solidFill>
                <a:latin typeface="微软雅黑" pitchFamily="34" charset="-122"/>
                <a:ea typeface="微软雅黑" panose="020B0503020204020204" pitchFamily="34" charset="-122"/>
              </a:rPr>
              <a:t>。</a:t>
            </a:r>
            <a:endParaRPr lang="zh-CN" altLang="en-US" sz="2400" dirty="0">
              <a:solidFill>
                <a:srgbClr val="000099"/>
              </a:solidFill>
              <a:latin typeface="微软雅黑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 descr="微信图片_201907241153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3356992"/>
            <a:ext cx="3041915" cy="2737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图片 10" descr="微信图片_201907241159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82555" y="3525959"/>
            <a:ext cx="2786202" cy="2448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图片 12" descr="微信图片_201907241238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1787219"/>
            <a:ext cx="2664296" cy="2030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图片 13" descr="微信图片_201907241239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7" y="4293096"/>
            <a:ext cx="2664295" cy="2073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矩形 14"/>
          <p:cNvSpPr/>
          <p:nvPr/>
        </p:nvSpPr>
        <p:spPr>
          <a:xfrm>
            <a:off x="2843807" y="6122098"/>
            <a:ext cx="2808312" cy="345641"/>
          </a:xfrm>
          <a:prstGeom prst="rect">
            <a:avLst/>
          </a:prstGeom>
        </p:spPr>
        <p:txBody>
          <a:bodyPr wrap="square" lIns="98458" tIns="49229" rIns="98458" bIns="49229">
            <a:spAutoFit/>
          </a:bodyPr>
          <a:lstStyle/>
          <a:p>
            <a:pPr algn="ctr"/>
            <a:r>
              <a:rPr lang="zh-CN" altLang="en-US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首钢餐厅智能餐台</a:t>
            </a:r>
            <a:endParaRPr lang="zh-CN" altLang="en-US" dirty="0">
              <a:solidFill>
                <a:srgbClr val="00009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51521" y="6122099"/>
            <a:ext cx="2304256" cy="345641"/>
          </a:xfrm>
          <a:prstGeom prst="rect">
            <a:avLst/>
          </a:prstGeom>
        </p:spPr>
        <p:txBody>
          <a:bodyPr wrap="square" lIns="98458" tIns="49229" rIns="98458" bIns="49229">
            <a:spAutoFit/>
          </a:bodyPr>
          <a:lstStyle/>
          <a:p>
            <a:pPr algn="ctr"/>
            <a:r>
              <a:rPr lang="zh-CN" altLang="en-US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巴赫视察</a:t>
            </a:r>
            <a:endParaRPr lang="zh-CN" altLang="en-US" dirty="0">
              <a:solidFill>
                <a:srgbClr val="00009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012160" y="3774638"/>
            <a:ext cx="2304256" cy="345641"/>
          </a:xfrm>
          <a:prstGeom prst="rect">
            <a:avLst/>
          </a:prstGeom>
        </p:spPr>
        <p:txBody>
          <a:bodyPr wrap="square" lIns="98458" tIns="49229" rIns="98458" bIns="49229">
            <a:spAutoFit/>
          </a:bodyPr>
          <a:lstStyle/>
          <a:p>
            <a:pPr algn="ctr"/>
            <a:r>
              <a:rPr lang="zh-CN" altLang="en-US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智能餐台</a:t>
            </a:r>
            <a:endParaRPr lang="zh-CN" altLang="en-US" dirty="0">
              <a:solidFill>
                <a:srgbClr val="00009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156176" y="6414802"/>
            <a:ext cx="2304256" cy="345641"/>
          </a:xfrm>
          <a:prstGeom prst="rect">
            <a:avLst/>
          </a:prstGeom>
        </p:spPr>
        <p:txBody>
          <a:bodyPr wrap="square" lIns="98458" tIns="49229" rIns="98458" bIns="49229">
            <a:spAutoFit/>
          </a:bodyPr>
          <a:lstStyle/>
          <a:p>
            <a:pPr algn="ctr"/>
            <a:r>
              <a:rPr lang="zh-CN" altLang="en-US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配餐展示</a:t>
            </a:r>
            <a:endParaRPr lang="zh-CN" altLang="en-US" dirty="0">
              <a:solidFill>
                <a:srgbClr val="000099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北医三院运医所设立运动营养机构</a:t>
            </a:r>
            <a:endParaRPr lang="zh-CN" altLang="en-US" sz="3600" dirty="0">
              <a:solidFill>
                <a:srgbClr val="00009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340768"/>
            <a:ext cx="8208912" cy="2232248"/>
          </a:xfr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81261" tIns="40632" rIns="81261" bIns="40632" rtlCol="0" anchor="ctr">
            <a:normAutofit/>
          </a:bodyPr>
          <a:lstStyle/>
          <a:p>
            <a:pPr marL="265113" indent="-26511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en-US" altLang="zh-CN" sz="19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1959</a:t>
            </a:r>
            <a:r>
              <a:rPr lang="zh-CN" altLang="en-US" sz="19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年，陈吉棣教授，在北医三院运动医学研究所组建运动营养生化研究室</a:t>
            </a:r>
            <a:r>
              <a:rPr lang="en-US" altLang="zh-CN" sz="19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---</a:t>
            </a:r>
            <a:r>
              <a:rPr lang="zh-CN" altLang="en-US" sz="19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我国最早的运动营养研究机构。</a:t>
            </a:r>
            <a:endParaRPr lang="en-US" altLang="zh-CN" sz="1900" dirty="0" smtClean="0">
              <a:solidFill>
                <a:srgbClr val="000099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65113" indent="-26511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zh-CN" altLang="en-US" sz="19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针对我国运动员的营养问题、营养与运动能力，进行了运动员的能量代谢、运动性贫血、快速减体重和长期控体重、运动时的合理补液和运动饮料、运动员的微量元素营养、营养因素提高运动能力的作用和机理、运动员高血脂、运动与免疫等方面的研究工作。</a:t>
            </a:r>
            <a:endParaRPr lang="en-US" altLang="zh-CN" sz="1900" dirty="0" smtClean="0">
              <a:solidFill>
                <a:srgbClr val="000099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026" name="Picture 2" descr="Z:\运医所-20141128--\21会议-论文\2019\20191025-28香港\参考\3EA5AC60B6444894B0D395B52B8E96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1273" y="3599904"/>
            <a:ext cx="5040560" cy="3148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Z:\运医所-20141128--\21会议-论文\2019\20191025-28香港\参考\20191007陈吉棣运动营养学-2002北京医科大学出版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9904" y="3861048"/>
            <a:ext cx="1732496" cy="25202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4" descr="Z:\图片\证件\总局任命，考核\20190523医疗营养组长\5。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4847530"/>
            <a:ext cx="2483768" cy="16058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运动营养队伍建设</a:t>
            </a:r>
            <a:endParaRPr lang="zh-CN" altLang="en-US" dirty="0">
              <a:solidFill>
                <a:srgbClr val="00009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2" y="1600201"/>
            <a:ext cx="8229599" cy="1612775"/>
          </a:xfr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23" tIns="45712" rIns="91423" bIns="45712" rtlCol="0" anchor="ctr">
            <a:noAutofit/>
          </a:bodyPr>
          <a:lstStyle/>
          <a:p>
            <a:pPr marL="301605" indent="-301605">
              <a:lnSpc>
                <a:spcPct val="110000"/>
              </a:lnSpc>
              <a:spcBef>
                <a:spcPct val="0"/>
              </a:spcBef>
              <a:defRPr/>
            </a:pPr>
            <a:r>
              <a:rPr lang="zh-CN" altLang="en-US" sz="2400" dirty="0" smtClean="0">
                <a:solidFill>
                  <a:srgbClr val="000099"/>
                </a:solidFill>
                <a:latin typeface="微软雅黑" pitchFamily="34" charset="-122"/>
                <a:ea typeface="微软雅黑" panose="020B0503020204020204" pitchFamily="34" charset="-122"/>
              </a:rPr>
              <a:t>与中国营养学会合作，注册营养师。运动营养师</a:t>
            </a:r>
            <a:endParaRPr lang="en-US" altLang="zh-CN" sz="2400" dirty="0" smtClean="0">
              <a:solidFill>
                <a:srgbClr val="000099"/>
              </a:solidFill>
              <a:latin typeface="微软雅黑" pitchFamily="34" charset="-122"/>
              <a:ea typeface="微软雅黑" panose="020B0503020204020204" pitchFamily="34" charset="-122"/>
            </a:endParaRPr>
          </a:p>
          <a:p>
            <a:pPr marL="301605" indent="-301605">
              <a:lnSpc>
                <a:spcPct val="110000"/>
              </a:lnSpc>
              <a:spcBef>
                <a:spcPct val="0"/>
              </a:spcBef>
              <a:defRPr/>
            </a:pPr>
            <a:r>
              <a:rPr lang="zh-CN" altLang="en-US" sz="2400" dirty="0" smtClean="0">
                <a:solidFill>
                  <a:srgbClr val="000099"/>
                </a:solidFill>
                <a:latin typeface="微软雅黑" pitchFamily="34" charset="-122"/>
                <a:ea typeface="微软雅黑" panose="020B0503020204020204" pitchFamily="34" charset="-122"/>
              </a:rPr>
              <a:t>运动营养师派驻的运动员餐厅、运动队</a:t>
            </a:r>
            <a:endParaRPr lang="en-US" altLang="zh-CN" sz="2400" dirty="0" smtClean="0">
              <a:solidFill>
                <a:srgbClr val="000099"/>
              </a:solidFill>
              <a:latin typeface="微软雅黑" pitchFamily="34" charset="-122"/>
              <a:ea typeface="微软雅黑" panose="020B0503020204020204" pitchFamily="34" charset="-122"/>
            </a:endParaRPr>
          </a:p>
          <a:p>
            <a:pPr marL="301605" indent="-301605">
              <a:lnSpc>
                <a:spcPct val="110000"/>
              </a:lnSpc>
              <a:spcBef>
                <a:spcPct val="0"/>
              </a:spcBef>
              <a:defRPr/>
            </a:pPr>
            <a:r>
              <a:rPr lang="zh-CN" altLang="en-US" sz="2400" dirty="0" smtClean="0">
                <a:solidFill>
                  <a:srgbClr val="000099"/>
                </a:solidFill>
                <a:latin typeface="微软雅黑" pitchFamily="34" charset="-122"/>
                <a:ea typeface="微软雅黑" panose="020B0503020204020204" pitchFamily="34" charset="-122"/>
              </a:rPr>
              <a:t>建立专家团队</a:t>
            </a:r>
          </a:p>
        </p:txBody>
      </p:sp>
      <p:pic>
        <p:nvPicPr>
          <p:cNvPr id="4" name="图片 3" descr="微信图片_201907241321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3861048"/>
            <a:ext cx="3204810" cy="2282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946" name="Picture 2" descr="Z:\图片\证件\总局任命，考核\20190523医疗营养组长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3501008"/>
            <a:ext cx="2226597" cy="32161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2947" name="Picture 3" descr="Z:\图片\证件\总局任命，考核\20190523医疗营养组长\4。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3933056"/>
            <a:ext cx="2520280" cy="12814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zh-CN" altLang="en-US" sz="3900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运动员营养知识教育</a:t>
            </a:r>
            <a:endParaRPr lang="zh-CN" altLang="en-US" sz="3900" dirty="0">
              <a:solidFill>
                <a:srgbClr val="00009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Shape 46"/>
          <p:cNvSpPr/>
          <p:nvPr/>
        </p:nvSpPr>
        <p:spPr>
          <a:xfrm>
            <a:off x="359024" y="165557"/>
            <a:ext cx="8784976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>
              <a:defRPr sz="1800"/>
            </a:pPr>
            <a:endParaRPr sz="3900" b="1" dirty="0">
              <a:solidFill>
                <a:schemeClr val="bg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  <a:sym typeface="Palatino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39552" y="1556792"/>
            <a:ext cx="8136904" cy="1800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23" tIns="45712" rIns="91423" bIns="45712" rtlCol="0" anchor="ctr">
            <a:noAutofit/>
          </a:bodyPr>
          <a:lstStyle/>
          <a:p>
            <a:pPr marL="301605" indent="-301605">
              <a:lnSpc>
                <a:spcPct val="110000"/>
              </a:lnSpc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zh-CN" altLang="en-US" sz="2400" dirty="0" smtClean="0">
                <a:solidFill>
                  <a:srgbClr val="000099"/>
                </a:solidFill>
                <a:latin typeface="微软雅黑" pitchFamily="34" charset="-122"/>
                <a:ea typeface="微软雅黑" panose="020B0503020204020204" pitchFamily="34" charset="-122"/>
              </a:rPr>
              <a:t>营养专家团队赴多个国家队训练基地，开展运动员营养知识讲座及咨询活动。</a:t>
            </a:r>
            <a:r>
              <a:rPr lang="en-US" altLang="zh-CN" sz="2400" dirty="0" smtClean="0">
                <a:solidFill>
                  <a:srgbClr val="000099"/>
                </a:solidFill>
                <a:latin typeface="微软雅黑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2400" dirty="0" smtClean="0">
                <a:solidFill>
                  <a:srgbClr val="000099"/>
                </a:solidFill>
                <a:latin typeface="微软雅黑" pitchFamily="34" charset="-122"/>
                <a:ea typeface="微软雅黑" panose="020B0503020204020204" pitchFamily="34" charset="-122"/>
              </a:rPr>
            </a:br>
            <a:endParaRPr lang="zh-CN" altLang="en-US" sz="2400" dirty="0">
              <a:solidFill>
                <a:srgbClr val="000099"/>
              </a:solidFill>
              <a:latin typeface="微软雅黑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3933056"/>
            <a:ext cx="2395984" cy="2156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8" descr="微信图片_201907241157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4005064"/>
            <a:ext cx="2513856" cy="2046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矩形 15"/>
          <p:cNvSpPr/>
          <p:nvPr/>
        </p:nvSpPr>
        <p:spPr>
          <a:xfrm>
            <a:off x="323528" y="6122099"/>
            <a:ext cx="2592288" cy="345641"/>
          </a:xfrm>
          <a:prstGeom prst="rect">
            <a:avLst/>
          </a:prstGeom>
        </p:spPr>
        <p:txBody>
          <a:bodyPr wrap="square" lIns="98458" tIns="49229" rIns="98458" bIns="49229">
            <a:spAutoFit/>
          </a:bodyPr>
          <a:lstStyle/>
          <a:p>
            <a:pPr algn="ctr"/>
            <a:r>
              <a:rPr lang="zh-CN" altLang="en-US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智能餐台使用讲解</a:t>
            </a:r>
            <a:endParaRPr lang="zh-CN" altLang="en-US" dirty="0">
              <a:solidFill>
                <a:srgbClr val="00009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491881" y="6179703"/>
            <a:ext cx="2376263" cy="345641"/>
          </a:xfrm>
          <a:prstGeom prst="rect">
            <a:avLst/>
          </a:prstGeom>
        </p:spPr>
        <p:txBody>
          <a:bodyPr wrap="square" lIns="98458" tIns="49229" rIns="98458" bIns="49229">
            <a:spAutoFit/>
          </a:bodyPr>
          <a:lstStyle/>
          <a:p>
            <a:pPr algn="ctr"/>
            <a:r>
              <a:rPr lang="zh-CN" altLang="en-US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“营养也是战斗力”</a:t>
            </a:r>
            <a:endParaRPr lang="zh-CN" altLang="en-US" dirty="0">
              <a:solidFill>
                <a:srgbClr val="00009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156176" y="6165304"/>
            <a:ext cx="2880320" cy="345641"/>
          </a:xfrm>
          <a:prstGeom prst="rect">
            <a:avLst/>
          </a:prstGeom>
        </p:spPr>
        <p:txBody>
          <a:bodyPr wrap="square" lIns="98458" tIns="49229" rIns="98458" bIns="49229">
            <a:spAutoFit/>
          </a:bodyPr>
          <a:lstStyle/>
          <a:p>
            <a:r>
              <a:rPr lang="zh-CN" altLang="en-US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给北欧两项国家队运动员讲课</a:t>
            </a:r>
            <a:endParaRPr lang="zh-CN" altLang="en-US" dirty="0">
              <a:solidFill>
                <a:srgbClr val="00009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3" name="图片 22" descr="C:\Users\Administrator\Desktop\冬季专家照片及简报-HQ\4359833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4062668"/>
            <a:ext cx="2592288" cy="1957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4000" b="0" dirty="0" smtClean="0">
                <a:solidFill>
                  <a:srgbClr val="000099"/>
                </a:solidFill>
              </a:rPr>
              <a:t>动员各方面力量服务国家队</a:t>
            </a:r>
            <a:endParaRPr lang="zh-CN" altLang="en-US" sz="4000" b="0" dirty="0">
              <a:solidFill>
                <a:srgbClr val="000099"/>
              </a:solidFill>
            </a:endParaRPr>
          </a:p>
        </p:txBody>
      </p:sp>
      <p:pic>
        <p:nvPicPr>
          <p:cNvPr id="4" name="Picture 2" descr="Z:\运医所-20141128--\18.0科研项目\2019\2019科技冬奥申报\答辩\素材\20190725冬季营养\微信图片_2019072614170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869160"/>
            <a:ext cx="3456384" cy="1718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https://rich.online.sh.cn/images/attachement/jpg/site1/20181218/IMG00251160a22249511115671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3707904" y="4869160"/>
            <a:ext cx="2675150" cy="1698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内容占位符 9"/>
          <p:cNvSpPr>
            <a:spLocks noGrp="1"/>
          </p:cNvSpPr>
          <p:nvPr>
            <p:ph idx="1"/>
          </p:nvPr>
        </p:nvSpPr>
        <p:spPr>
          <a:xfrm>
            <a:off x="395536" y="1844824"/>
            <a:ext cx="5760640" cy="1599063"/>
          </a:xfr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3" tIns="45712" rIns="91423" bIns="45712" anchor="ctr">
            <a:noAutofit/>
          </a:bodyPr>
          <a:lstStyle/>
          <a:p>
            <a:pPr marL="301605" indent="-301605">
              <a:spcBef>
                <a:spcPct val="0"/>
              </a:spcBef>
              <a:defRPr/>
            </a:pPr>
            <a:r>
              <a:rPr lang="zh-CN" altLang="en-US" sz="2400" dirty="0" smtClean="0">
                <a:solidFill>
                  <a:srgbClr val="000099"/>
                </a:solidFill>
                <a:latin typeface="微软雅黑" pitchFamily="34" charset="-122"/>
              </a:rPr>
              <a:t>加强国际合作，</a:t>
            </a:r>
            <a:r>
              <a:rPr lang="en-US" altLang="zh-CN" sz="2400" dirty="0" smtClean="0">
                <a:solidFill>
                  <a:srgbClr val="000099"/>
                </a:solidFill>
                <a:latin typeface="微软雅黑" pitchFamily="34" charset="-122"/>
              </a:rPr>
              <a:t>FIMS</a:t>
            </a:r>
            <a:r>
              <a:rPr lang="zh-CN" altLang="en-US" sz="2400" dirty="0" smtClean="0">
                <a:solidFill>
                  <a:srgbClr val="000099"/>
                </a:solidFill>
                <a:latin typeface="微软雅黑" pitchFamily="34" charset="-122"/>
              </a:rPr>
              <a:t>，</a:t>
            </a:r>
            <a:r>
              <a:rPr lang="en-US" altLang="zh-CN" sz="2400" dirty="0" smtClean="0">
                <a:solidFill>
                  <a:srgbClr val="000099"/>
                </a:solidFill>
                <a:latin typeface="微软雅黑" pitchFamily="34" charset="-122"/>
              </a:rPr>
              <a:t>ASN</a:t>
            </a:r>
            <a:r>
              <a:rPr lang="zh-CN" altLang="en-US" sz="2400" dirty="0" smtClean="0">
                <a:solidFill>
                  <a:srgbClr val="000099"/>
                </a:solidFill>
                <a:latin typeface="微软雅黑" pitchFamily="34" charset="-122"/>
              </a:rPr>
              <a:t>，</a:t>
            </a:r>
            <a:r>
              <a:rPr lang="en-US" altLang="zh-CN" sz="2400" dirty="0" smtClean="0">
                <a:solidFill>
                  <a:srgbClr val="000099"/>
                </a:solidFill>
                <a:latin typeface="微软雅黑" pitchFamily="34" charset="-122"/>
              </a:rPr>
              <a:t>…</a:t>
            </a:r>
          </a:p>
          <a:p>
            <a:pPr marL="301605" indent="-301605">
              <a:spcBef>
                <a:spcPct val="0"/>
              </a:spcBef>
              <a:defRPr/>
            </a:pPr>
            <a:r>
              <a:rPr lang="zh-CN" altLang="en-US" sz="2400" dirty="0" smtClean="0">
                <a:solidFill>
                  <a:srgbClr val="000099"/>
                </a:solidFill>
                <a:latin typeface="微软雅黑" pitchFamily="34" charset="-122"/>
              </a:rPr>
              <a:t>动员社会力量科技助力国家队：科研院所，食品企业</a:t>
            </a:r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8116" y="4725144"/>
            <a:ext cx="2000348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8" descr="Z:\图片\2018\fims\揭牌\微信图片_2018102209225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1196752"/>
            <a:ext cx="1801926" cy="1840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2" name="Picture 4" descr="Z:\运医所-20141128--\21会议-论文\2019\20191025-28香港\参考\演示文稿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3194974"/>
            <a:ext cx="1895872" cy="1421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027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椭圆 46"/>
          <p:cNvSpPr/>
          <p:nvPr/>
        </p:nvSpPr>
        <p:spPr bwMode="auto">
          <a:xfrm>
            <a:off x="3297908" y="1060793"/>
            <a:ext cx="2799908" cy="2661276"/>
          </a:xfrm>
          <a:prstGeom prst="ellipse">
            <a:avLst/>
          </a:prstGeom>
          <a:noFill/>
          <a:ln w="76200" cap="flat" cmpd="dbl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3" tIns="45712" rIns="91423" bIns="45712" numCol="1" rtlCol="0" anchor="t" anchorCtr="0" compatLnSpc="1">
            <a:prstTxWarp prst="textNoShape">
              <a:avLst/>
            </a:prstTxWarp>
          </a:bodyPr>
          <a:lstStyle/>
          <a:p>
            <a:pPr defTabSz="914342" fontAlgn="base">
              <a:spcBef>
                <a:spcPct val="0"/>
              </a:spcBef>
              <a:spcAft>
                <a:spcPct val="0"/>
              </a:spcAft>
            </a:pPr>
            <a:endParaRPr lang="zh-CN" altLang="en-US" sz="2800" b="1" dirty="0" smtClean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174815" y="1595398"/>
            <a:ext cx="1961824" cy="36112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3" tIns="45712" rIns="91423" bIns="45712" anchor="ctr">
            <a:noAutofit/>
          </a:bodyPr>
          <a:lstStyle/>
          <a:p>
            <a:pPr marL="301605" indent="-301605">
              <a:defRPr/>
            </a:pPr>
            <a:r>
              <a:rPr lang="en-US" altLang="zh-CN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1.</a:t>
            </a:r>
            <a:r>
              <a:rPr lang="zh-CN" altLang="en-US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队医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(150)</a:t>
            </a:r>
          </a:p>
          <a:p>
            <a:pPr marL="301605" indent="-301605" defTabSz="914342" eaLnBrk="0" fontAlgn="base" hangingPunct="0">
              <a:spcAft>
                <a:spcPct val="0"/>
              </a:spcAft>
              <a:defRPr/>
            </a:pPr>
            <a:r>
              <a:rPr lang="en-US" altLang="zh-CN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    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随队服务国家队运动员、训练基地</a:t>
            </a:r>
            <a:endParaRPr lang="zh-CN" altLang="en-US" dirty="0" smtClean="0">
              <a:latin typeface="微软雅黑" pitchFamily="34" charset="-122"/>
              <a:ea typeface="微软雅黑" pitchFamily="34" charset="-122"/>
            </a:endParaRPr>
          </a:p>
          <a:p>
            <a:pPr marL="301605" indent="-301605" defTabSz="914342" eaLnBrk="0" fontAlgn="base" hangingPunct="0">
              <a:spcAft>
                <a:spcPct val="0"/>
              </a:spcAft>
              <a:defRPr/>
            </a:pPr>
            <a:r>
              <a:rPr lang="en-US" altLang="zh-CN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2.</a:t>
            </a:r>
            <a:r>
              <a:rPr lang="zh-CN" altLang="en-US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体育医院</a:t>
            </a:r>
            <a:endParaRPr lang="en-US" altLang="zh-CN" dirty="0" smtClean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  <a:p>
            <a:pPr marL="301605" indent="-301605" defTabSz="914342" eaLnBrk="0" fontAlgn="base" hangingPunct="0">
              <a:spcAft>
                <a:spcPct val="0"/>
              </a:spcAft>
              <a:defRPr/>
            </a:pPr>
            <a:r>
              <a:rPr lang="en-US" altLang="zh-CN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   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保障运动员日常医疗，专家门诊</a:t>
            </a:r>
            <a:endParaRPr lang="zh-CN" altLang="en-US" dirty="0" smtClean="0">
              <a:latin typeface="微软雅黑" pitchFamily="34" charset="-122"/>
              <a:ea typeface="微软雅黑" pitchFamily="34" charset="-122"/>
            </a:endParaRPr>
          </a:p>
          <a:p>
            <a:pPr marL="301605" indent="-301605" defTabSz="914342" eaLnBrk="0" fontAlgn="base" hangingPunct="0">
              <a:spcAft>
                <a:spcPct val="0"/>
              </a:spcAft>
              <a:defRPr/>
            </a:pPr>
            <a:r>
              <a:rPr lang="en-US" altLang="zh-CN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3.</a:t>
            </a:r>
            <a:r>
              <a:rPr lang="zh-CN" altLang="en-US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医疗专家组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(58)</a:t>
            </a:r>
          </a:p>
          <a:p>
            <a:pPr marL="301605" indent="-301605" defTabSz="914342" eaLnBrk="0" fontAlgn="base" hangingPunct="0">
              <a:spcAft>
                <a:spcPct val="0"/>
              </a:spcAft>
              <a:defRPr/>
            </a:pPr>
            <a:r>
              <a:rPr lang="en-US" altLang="zh-CN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    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深入运动队巡诊，专家会诊</a:t>
            </a:r>
            <a:endParaRPr lang="zh-CN" altLang="en-US" dirty="0" smtClean="0">
              <a:latin typeface="微软雅黑" pitchFamily="34" charset="-122"/>
              <a:ea typeface="微软雅黑" pitchFamily="34" charset="-122"/>
            </a:endParaRPr>
          </a:p>
          <a:p>
            <a:pPr marL="301605" indent="-301605">
              <a:defRPr/>
            </a:pPr>
            <a:r>
              <a:rPr lang="en-US" altLang="zh-CN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4.</a:t>
            </a:r>
            <a:r>
              <a:rPr lang="zh-CN" altLang="en-US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指定医院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(8+2)</a:t>
            </a:r>
          </a:p>
          <a:p>
            <a:pPr marL="301605" indent="-301605" defTabSz="914342" eaLnBrk="0" fontAlgn="base" hangingPunct="0">
              <a:spcAft>
                <a:spcPct val="0"/>
              </a:spcAft>
              <a:defRPr/>
            </a:pPr>
            <a:r>
              <a:rPr lang="en-US" altLang="zh-CN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    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运动员突发、重大、疑难等伤病</a:t>
            </a:r>
            <a:endParaRPr lang="en-US" altLang="zh-CN" sz="1400" dirty="0" smtClean="0">
              <a:latin typeface="微软雅黑" pitchFamily="34" charset="-122"/>
              <a:ea typeface="微软雅黑" pitchFamily="34" charset="-122"/>
            </a:endParaRPr>
          </a:p>
          <a:p>
            <a:pPr marL="301605" indent="-301605" defTabSz="914342" eaLnBrk="0" fontAlgn="base" hangingPunct="0">
              <a:spcAft>
                <a:spcPct val="0"/>
              </a:spcAft>
              <a:defRPr/>
            </a:pP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    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绿色通道快速就诊</a:t>
            </a:r>
            <a:endParaRPr lang="en-US" altLang="zh-CN" sz="14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916856" y="1143454"/>
            <a:ext cx="2064190" cy="446868"/>
          </a:xfrm>
          <a:prstGeom prst="rect">
            <a:avLst/>
          </a:prstGeom>
          <a:ln>
            <a:noFill/>
          </a:ln>
        </p:spPr>
        <p:txBody>
          <a:bodyPr wrap="square" lIns="76786" tIns="38393" rIns="76786" bIns="38393">
            <a:spAutoFit/>
          </a:bodyPr>
          <a:lstStyle/>
          <a:p>
            <a:pPr algn="ctr"/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营养保障系统</a:t>
            </a:r>
          </a:p>
        </p:txBody>
      </p:sp>
      <p:sp>
        <p:nvSpPr>
          <p:cNvPr id="7" name="内容占位符 2"/>
          <p:cNvSpPr txBox="1">
            <a:spLocks/>
          </p:cNvSpPr>
          <p:nvPr/>
        </p:nvSpPr>
        <p:spPr bwMode="auto">
          <a:xfrm>
            <a:off x="7061696" y="1600200"/>
            <a:ext cx="1959064" cy="357671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23" tIns="45712" rIns="91423" bIns="45712" numCol="1" anchor="ctr" anchorCtr="0" compatLnSpc="1">
            <a:prstTxWarp prst="textNoShape">
              <a:avLst/>
            </a:prstTxWarp>
          </a:bodyPr>
          <a:lstStyle/>
          <a:p>
            <a:pPr marL="357165" indent="-357165">
              <a:spcBef>
                <a:spcPct val="20000"/>
              </a:spcBef>
            </a:pPr>
            <a:r>
              <a:rPr lang="en-US" altLang="zh-CN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1.</a:t>
            </a:r>
            <a:r>
              <a:rPr lang="zh-CN" altLang="en-US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运动营养师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(52)</a:t>
            </a:r>
          </a:p>
          <a:p>
            <a:pPr marL="357165" indent="-357165">
              <a:spcBef>
                <a:spcPct val="20000"/>
              </a:spcBef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    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随队服务国家队运动员、训练基地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 marL="357165" indent="-357165" defTabSz="914342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zh-CN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2.</a:t>
            </a:r>
            <a:r>
              <a:rPr lang="zh-CN" altLang="en-US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运动营养中心</a:t>
            </a:r>
            <a:endParaRPr lang="en-US" altLang="zh-CN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357165" indent="-357165" defTabSz="914342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zh-CN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   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国家队营养管理，营养监测、研究、指导；培训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 marL="357165" indent="-357165">
              <a:spcBef>
                <a:spcPct val="20000"/>
              </a:spcBef>
            </a:pPr>
            <a:r>
              <a:rPr lang="en-US" altLang="zh-CN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3.</a:t>
            </a:r>
            <a:r>
              <a:rPr lang="zh-CN" altLang="en-US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营养专家组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(13)</a:t>
            </a:r>
          </a:p>
          <a:p>
            <a:pPr marL="357165" indent="-357165">
              <a:spcBef>
                <a:spcPct val="20000"/>
              </a:spcBef>
            </a:pPr>
            <a:r>
              <a:rPr lang="en-US" altLang="zh-CN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   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深入运动队巡诊、会诊、科学营养指导</a:t>
            </a:r>
          </a:p>
        </p:txBody>
      </p:sp>
      <p:sp>
        <p:nvSpPr>
          <p:cNvPr id="8" name="矩形 7"/>
          <p:cNvSpPr/>
          <p:nvPr/>
        </p:nvSpPr>
        <p:spPr>
          <a:xfrm>
            <a:off x="72480" y="1134401"/>
            <a:ext cx="2184943" cy="446868"/>
          </a:xfrm>
          <a:prstGeom prst="rect">
            <a:avLst/>
          </a:prstGeom>
          <a:ln>
            <a:noFill/>
          </a:ln>
        </p:spPr>
        <p:txBody>
          <a:bodyPr wrap="square" lIns="76786" tIns="38393" rIns="76786" bIns="38393">
            <a:spAutoFit/>
          </a:bodyPr>
          <a:lstStyle/>
          <a:p>
            <a:pPr algn="ctr"/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分级诊疗系统</a:t>
            </a:r>
          </a:p>
        </p:txBody>
      </p:sp>
      <p:sp>
        <p:nvSpPr>
          <p:cNvPr id="15" name="矩形 14"/>
          <p:cNvSpPr/>
          <p:nvPr/>
        </p:nvSpPr>
        <p:spPr>
          <a:xfrm>
            <a:off x="720644" y="163107"/>
            <a:ext cx="7593362" cy="584759"/>
          </a:xfrm>
          <a:prstGeom prst="rect">
            <a:avLst/>
          </a:prstGeom>
        </p:spPr>
        <p:txBody>
          <a:bodyPr wrap="square" lIns="91423" tIns="45712" rIns="91423" bIns="45712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完善运动员营养与医疗服务体系</a:t>
            </a:r>
            <a:endParaRPr lang="zh-CN" altLang="en-US" sz="3200" b="1" dirty="0">
              <a:solidFill>
                <a:srgbClr val="00009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" name="组合 44"/>
          <p:cNvGrpSpPr/>
          <p:nvPr/>
        </p:nvGrpSpPr>
        <p:grpSpPr>
          <a:xfrm>
            <a:off x="3132826" y="1105108"/>
            <a:ext cx="3103826" cy="2833093"/>
            <a:chOff x="2207270" y="2024312"/>
            <a:chExt cx="4729459" cy="4167325"/>
          </a:xfrm>
        </p:grpSpPr>
        <p:grpSp>
          <p:nvGrpSpPr>
            <p:cNvPr id="4" name="组合 21"/>
            <p:cNvGrpSpPr/>
            <p:nvPr/>
          </p:nvGrpSpPr>
          <p:grpSpPr>
            <a:xfrm>
              <a:off x="3700739" y="3304134"/>
              <a:ext cx="1625059" cy="1403551"/>
              <a:chOff x="1699949" y="2330291"/>
              <a:chExt cx="1625059" cy="1403551"/>
            </a:xfrm>
          </p:grpSpPr>
          <p:sp>
            <p:nvSpPr>
              <p:cNvPr id="43" name="椭圆 42"/>
              <p:cNvSpPr/>
              <p:nvPr/>
            </p:nvSpPr>
            <p:spPr>
              <a:xfrm>
                <a:off x="1699949" y="2330291"/>
                <a:ext cx="1625059" cy="140355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44450" dist="27940" dir="5400000" algn="ctr">
                  <a:srgbClr val="000000">
                    <a:alpha val="32000"/>
                  </a:srgbClr>
                </a:outerShdw>
                <a:softEdge rad="12700"/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4" name="椭圆 4"/>
              <p:cNvSpPr/>
              <p:nvPr/>
            </p:nvSpPr>
            <p:spPr>
              <a:xfrm>
                <a:off x="1937934" y="2535836"/>
                <a:ext cx="1149089" cy="99246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7780" tIns="17780" rIns="17780" bIns="17780" numCol="1" spcCol="1270" anchor="ctr" anchorCtr="0">
                <a:noAutofit/>
              </a:bodyPr>
              <a:lstStyle/>
              <a:p>
                <a:pPr algn="ctr" defTabSz="1244520">
                  <a:spcBef>
                    <a:spcPct val="0"/>
                  </a:spcBef>
                </a:pPr>
                <a:r>
                  <a:rPr lang="zh-CN" altLang="en-US" b="1" kern="1200" dirty="0" smtClean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运动员</a:t>
                </a:r>
                <a:endParaRPr lang="zh-CN" altLang="en-US" b="1" kern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23" name="左箭头 22"/>
            <p:cNvSpPr/>
            <p:nvPr/>
          </p:nvSpPr>
          <p:spPr>
            <a:xfrm rot="9974067">
              <a:off x="2470533" y="4207135"/>
              <a:ext cx="1210019" cy="301995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92D05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6" name="组合 23"/>
            <p:cNvGrpSpPr/>
            <p:nvPr/>
          </p:nvGrpSpPr>
          <p:grpSpPr>
            <a:xfrm>
              <a:off x="2207270" y="3620600"/>
              <a:ext cx="561283" cy="1762987"/>
              <a:chOff x="206480" y="2646757"/>
              <a:chExt cx="561283" cy="1762987"/>
            </a:xfrm>
          </p:grpSpPr>
          <p:sp>
            <p:nvSpPr>
              <p:cNvPr id="41" name="圆角矩形 40"/>
              <p:cNvSpPr/>
              <p:nvPr/>
            </p:nvSpPr>
            <p:spPr>
              <a:xfrm rot="4363252">
                <a:off x="-394372" y="3247609"/>
                <a:ext cx="1762987" cy="561283"/>
              </a:xfrm>
              <a:prstGeom prst="roundRect">
                <a:avLst>
                  <a:gd name="adj" fmla="val 10000"/>
                </a:avLst>
              </a:prstGeom>
              <a:solidFill>
                <a:schemeClr val="bg1"/>
              </a:solidFill>
              <a:ln>
                <a:solidFill>
                  <a:srgbClr val="92D050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2" name="圆角矩形 7"/>
              <p:cNvSpPr/>
              <p:nvPr/>
            </p:nvSpPr>
            <p:spPr>
              <a:xfrm rot="4363252">
                <a:off x="-377933" y="3264048"/>
                <a:ext cx="1730109" cy="528405"/>
              </a:xfrm>
              <a:prstGeom prst="rect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vert270" wrap="square" lIns="38100" tIns="38100" rIns="38100" bIns="38100" numCol="1" spcCol="1270" anchor="ctr" anchorCtr="0">
                <a:noAutofit/>
              </a:bodyPr>
              <a:lstStyle/>
              <a:p>
                <a:pPr algn="ctr" defTabSz="888943">
                  <a:spcBef>
                    <a:spcPct val="0"/>
                  </a:spcBef>
                </a:pPr>
                <a:r>
                  <a:rPr lang="zh-CN" altLang="en-US" sz="1400" dirty="0" smtClean="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rPr>
                  <a:t>队医</a:t>
                </a:r>
                <a:endParaRPr lang="en-US" altLang="zh-CN" sz="1400" dirty="0" smtClean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algn="ctr" defTabSz="888943">
                  <a:spcBef>
                    <a:spcPct val="0"/>
                  </a:spcBef>
                </a:pPr>
                <a:r>
                  <a:rPr lang="zh-CN" altLang="en-US" sz="1400" dirty="0" smtClean="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rPr>
                  <a:t>营养师</a:t>
                </a:r>
                <a:endParaRPr lang="zh-CN" altLang="en-US" sz="14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25" name="左箭头 24"/>
            <p:cNvSpPr/>
            <p:nvPr/>
          </p:nvSpPr>
          <p:spPr>
            <a:xfrm rot="14103927">
              <a:off x="3042977" y="2679976"/>
              <a:ext cx="1281725" cy="277003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92D05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9" name="组合 25"/>
            <p:cNvGrpSpPr/>
            <p:nvPr/>
          </p:nvGrpSpPr>
          <p:grpSpPr>
            <a:xfrm>
              <a:off x="2649934" y="2024312"/>
              <a:ext cx="1333844" cy="537563"/>
              <a:chOff x="649144" y="1050469"/>
              <a:chExt cx="1333844" cy="537563"/>
            </a:xfrm>
          </p:grpSpPr>
          <p:sp>
            <p:nvSpPr>
              <p:cNvPr id="39" name="圆角矩形 38"/>
              <p:cNvSpPr/>
              <p:nvPr/>
            </p:nvSpPr>
            <p:spPr>
              <a:xfrm rot="19871091">
                <a:off x="649144" y="1050469"/>
                <a:ext cx="1333844" cy="537563"/>
              </a:xfrm>
              <a:prstGeom prst="roundRect">
                <a:avLst>
                  <a:gd name="adj" fmla="val 10000"/>
                </a:avLst>
              </a:prstGeom>
              <a:solidFill>
                <a:schemeClr val="bg1"/>
              </a:solidFill>
              <a:ln>
                <a:solidFill>
                  <a:srgbClr val="92D050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0" name="圆角矩形 10"/>
              <p:cNvSpPr/>
              <p:nvPr/>
            </p:nvSpPr>
            <p:spPr>
              <a:xfrm rot="19871091">
                <a:off x="664889" y="1066214"/>
                <a:ext cx="1302354" cy="506073"/>
              </a:xfrm>
              <a:prstGeom prst="rect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8100" tIns="38100" rIns="38100" bIns="38100" numCol="1" spcCol="1270" anchor="ctr" anchorCtr="0">
                <a:noAutofit/>
              </a:bodyPr>
              <a:lstStyle/>
              <a:p>
                <a:pPr algn="ctr" defTabSz="914342">
                  <a:spcBef>
                    <a:spcPct val="0"/>
                  </a:spcBef>
                  <a:defRPr/>
                </a:pPr>
                <a:r>
                  <a:rPr lang="zh-CN" altLang="en-US" sz="1400" dirty="0" smtClean="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rPr>
                  <a:t>国际合作</a:t>
                </a:r>
              </a:p>
            </p:txBody>
          </p:sp>
        </p:grpSp>
        <p:sp>
          <p:nvSpPr>
            <p:cNvPr id="27" name="左箭头 26"/>
            <p:cNvSpPr/>
            <p:nvPr/>
          </p:nvSpPr>
          <p:spPr>
            <a:xfrm rot="18587816">
              <a:off x="4802281" y="2740987"/>
              <a:ext cx="1300124" cy="275371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92D05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10" name="组合 27"/>
            <p:cNvGrpSpPr/>
            <p:nvPr/>
          </p:nvGrpSpPr>
          <p:grpSpPr>
            <a:xfrm>
              <a:off x="5271106" y="2101755"/>
              <a:ext cx="1321275" cy="588646"/>
              <a:chOff x="3270316" y="1127912"/>
              <a:chExt cx="1321275" cy="588646"/>
            </a:xfrm>
          </p:grpSpPr>
          <p:sp>
            <p:nvSpPr>
              <p:cNvPr id="37" name="圆角矩形 36"/>
              <p:cNvSpPr/>
              <p:nvPr/>
            </p:nvSpPr>
            <p:spPr>
              <a:xfrm rot="2224316">
                <a:off x="3270316" y="1127912"/>
                <a:ext cx="1194644" cy="554927"/>
              </a:xfrm>
              <a:prstGeom prst="roundRect">
                <a:avLst>
                  <a:gd name="adj" fmla="val 10000"/>
                </a:avLst>
              </a:prstGeom>
              <a:solidFill>
                <a:schemeClr val="bg1"/>
              </a:solidFill>
              <a:ln>
                <a:solidFill>
                  <a:srgbClr val="92D050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8" name="圆角矩形 13"/>
              <p:cNvSpPr/>
              <p:nvPr/>
            </p:nvSpPr>
            <p:spPr>
              <a:xfrm rot="2224316">
                <a:off x="3270505" y="1194137"/>
                <a:ext cx="1321086" cy="522421"/>
              </a:xfrm>
              <a:prstGeom prst="rect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8100" tIns="38100" rIns="38100" bIns="38100" numCol="1" spcCol="1270" anchor="ctr" anchorCtr="0">
                <a:noAutofit/>
              </a:bodyPr>
              <a:lstStyle/>
              <a:p>
                <a:pPr defTabSz="914342">
                  <a:spcBef>
                    <a:spcPct val="0"/>
                  </a:spcBef>
                  <a:defRPr/>
                </a:pPr>
                <a:r>
                  <a:rPr lang="zh-CN" altLang="en-US" sz="1400" dirty="0" smtClean="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rPr>
                  <a:t>专家团队</a:t>
                </a:r>
                <a:endParaRPr lang="zh-CN" altLang="en-US" sz="14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29" name="左箭头 28"/>
            <p:cNvSpPr/>
            <p:nvPr/>
          </p:nvSpPr>
          <p:spPr>
            <a:xfrm rot="852541">
              <a:off x="5346869" y="4213118"/>
              <a:ext cx="1310359" cy="339519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92D05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11" name="组合 29"/>
            <p:cNvGrpSpPr/>
            <p:nvPr/>
          </p:nvGrpSpPr>
          <p:grpSpPr>
            <a:xfrm>
              <a:off x="6337639" y="3775982"/>
              <a:ext cx="599090" cy="1535431"/>
              <a:chOff x="4336849" y="2802139"/>
              <a:chExt cx="599090" cy="1535431"/>
            </a:xfrm>
          </p:grpSpPr>
          <p:sp>
            <p:nvSpPr>
              <p:cNvPr id="35" name="圆角矩形 34"/>
              <p:cNvSpPr/>
              <p:nvPr/>
            </p:nvSpPr>
            <p:spPr>
              <a:xfrm rot="17319788">
                <a:off x="3868678" y="3270310"/>
                <a:ext cx="1535431" cy="599090"/>
              </a:xfrm>
              <a:prstGeom prst="roundRect">
                <a:avLst>
                  <a:gd name="adj" fmla="val 10000"/>
                </a:avLst>
              </a:prstGeom>
              <a:solidFill>
                <a:schemeClr val="bg1"/>
              </a:solidFill>
              <a:ln>
                <a:solidFill>
                  <a:srgbClr val="92D050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6" name="圆角矩形 16"/>
              <p:cNvSpPr/>
              <p:nvPr/>
            </p:nvSpPr>
            <p:spPr>
              <a:xfrm rot="17319788">
                <a:off x="3886225" y="3287857"/>
                <a:ext cx="1500337" cy="563996"/>
              </a:xfrm>
              <a:prstGeom prst="rect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vert" wrap="square" lIns="38100" tIns="38100" rIns="38100" bIns="38100" numCol="1" spcCol="1270" anchor="ctr" anchorCtr="0">
                <a:noAutofit/>
              </a:bodyPr>
              <a:lstStyle/>
              <a:p>
                <a:pPr algn="ctr" defTabSz="888943">
                  <a:spcBef>
                    <a:spcPct val="0"/>
                  </a:spcBef>
                </a:pPr>
                <a:r>
                  <a:rPr lang="zh-CN" altLang="en-US" sz="1400" dirty="0" smtClean="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rPr>
                  <a:t>指定医院</a:t>
                </a:r>
                <a:endParaRPr lang="zh-CN" altLang="en-US" sz="14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31" name="左箭头 30"/>
            <p:cNvSpPr/>
            <p:nvPr/>
          </p:nvSpPr>
          <p:spPr>
            <a:xfrm rot="5456640">
              <a:off x="4012744" y="5081981"/>
              <a:ext cx="958016" cy="328252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92D05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12" name="组合 31"/>
            <p:cNvGrpSpPr/>
            <p:nvPr/>
          </p:nvGrpSpPr>
          <p:grpSpPr>
            <a:xfrm>
              <a:off x="3463348" y="5513933"/>
              <a:ext cx="2038978" cy="677704"/>
              <a:chOff x="1462558" y="4540090"/>
              <a:chExt cx="2038978" cy="677704"/>
            </a:xfrm>
          </p:grpSpPr>
          <p:sp>
            <p:nvSpPr>
              <p:cNvPr id="33" name="圆角矩形 32"/>
              <p:cNvSpPr/>
              <p:nvPr/>
            </p:nvSpPr>
            <p:spPr>
              <a:xfrm>
                <a:off x="1462558" y="4540090"/>
                <a:ext cx="2038978" cy="677704"/>
              </a:xfrm>
              <a:prstGeom prst="roundRect">
                <a:avLst>
                  <a:gd name="adj" fmla="val 10000"/>
                </a:avLst>
              </a:prstGeom>
              <a:solidFill>
                <a:schemeClr val="bg1"/>
              </a:solidFill>
              <a:ln>
                <a:solidFill>
                  <a:srgbClr val="92D050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4" name="圆角矩形 19"/>
              <p:cNvSpPr/>
              <p:nvPr/>
            </p:nvSpPr>
            <p:spPr>
              <a:xfrm>
                <a:off x="1482406" y="4559940"/>
                <a:ext cx="2019130" cy="638006"/>
              </a:xfrm>
              <a:prstGeom prst="rect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8100" tIns="38100" rIns="38100" bIns="38100" numCol="1" spcCol="1270" anchor="ctr" anchorCtr="0">
                <a:noAutofit/>
              </a:bodyPr>
              <a:lstStyle/>
              <a:p>
                <a:pPr algn="ctr" defTabSz="888943">
                  <a:spcBef>
                    <a:spcPct val="0"/>
                  </a:spcBef>
                </a:pPr>
                <a:r>
                  <a:rPr lang="zh-CN" altLang="en-US" sz="1400" dirty="0" smtClean="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rPr>
                  <a:t>体育总局运医所</a:t>
                </a:r>
                <a:endParaRPr lang="en-US" altLang="zh-CN" sz="1400" dirty="0" smtClean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algn="ctr" defTabSz="888943">
                  <a:spcBef>
                    <a:spcPct val="0"/>
                  </a:spcBef>
                </a:pPr>
                <a:r>
                  <a:rPr lang="zh-CN" altLang="en-US" sz="1100" dirty="0" smtClean="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rPr>
                  <a:t>体育医院</a:t>
                </a:r>
                <a:r>
                  <a:rPr lang="en-US" altLang="zh-CN" sz="1100" dirty="0" smtClean="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rPr>
                  <a:t>/</a:t>
                </a:r>
                <a:r>
                  <a:rPr lang="zh-CN" altLang="en-US" sz="1100" dirty="0" smtClean="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rPr>
                  <a:t>营养中心</a:t>
                </a:r>
                <a:endParaRPr lang="zh-CN" altLang="en-US" sz="11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sp>
        <p:nvSpPr>
          <p:cNvPr id="48" name="矩形 47"/>
          <p:cNvSpPr/>
          <p:nvPr/>
        </p:nvSpPr>
        <p:spPr>
          <a:xfrm>
            <a:off x="2652556" y="4402519"/>
            <a:ext cx="3876157" cy="7743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r>
              <a:rPr lang="zh-CN" altLang="en-US" kern="100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  <a:cs typeface="Times New Roman"/>
              </a:rPr>
              <a:t>实时医疗及营养管理平台</a:t>
            </a:r>
            <a:endParaRPr lang="en-US" altLang="zh-CN" kern="100" dirty="0" smtClean="0">
              <a:solidFill>
                <a:srgbClr val="000099"/>
              </a:solidFill>
              <a:latin typeface="微软雅黑" pitchFamily="34" charset="-122"/>
              <a:ea typeface="微软雅黑" pitchFamily="34" charset="-122"/>
              <a:cs typeface="Times New Roman"/>
            </a:endParaRPr>
          </a:p>
          <a:p>
            <a:pPr indent="4763" algn="ctr"/>
            <a:r>
              <a:rPr lang="zh-CN" altLang="zh-CN" sz="1200" kern="100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  <a:cs typeface="Times New Roman"/>
              </a:rPr>
              <a:t>智慧服务系统</a:t>
            </a:r>
            <a:r>
              <a:rPr lang="zh-CN" altLang="en-US" sz="1200" kern="100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  <a:cs typeface="Times New Roman"/>
              </a:rPr>
              <a:t>、队医工作站、</a:t>
            </a:r>
            <a:r>
              <a:rPr lang="zh-CN" altLang="zh-CN" sz="1200" kern="100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  <a:cs typeface="Times New Roman"/>
              </a:rPr>
              <a:t>专家远程技术支持系统</a:t>
            </a:r>
            <a:r>
              <a:rPr lang="zh-CN" altLang="en-US" sz="1200" kern="100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  <a:cs typeface="Times New Roman"/>
              </a:rPr>
              <a:t>、手机</a:t>
            </a:r>
            <a:r>
              <a:rPr lang="en-US" altLang="zh-CN" sz="1200" kern="100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  <a:cs typeface="Times New Roman"/>
              </a:rPr>
              <a:t>APP</a:t>
            </a:r>
            <a:r>
              <a:rPr lang="zh-CN" altLang="en-US" sz="1200" kern="100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  <a:cs typeface="Times New Roman"/>
              </a:rPr>
              <a:t>（营养指导系统和管理）</a:t>
            </a:r>
            <a:endParaRPr lang="zh-CN" altLang="zh-CN" sz="1200" kern="100" dirty="0" smtClean="0">
              <a:solidFill>
                <a:srgbClr val="000099"/>
              </a:solidFill>
              <a:latin typeface="微软雅黑" pitchFamily="34" charset="-122"/>
              <a:ea typeface="微软雅黑" pitchFamily="34" charset="-122"/>
              <a:cs typeface="Times New Roman"/>
            </a:endParaRPr>
          </a:p>
        </p:txBody>
      </p:sp>
      <p:sp>
        <p:nvSpPr>
          <p:cNvPr id="50" name="右箭头 49"/>
          <p:cNvSpPr/>
          <p:nvPr/>
        </p:nvSpPr>
        <p:spPr>
          <a:xfrm rot="16200000">
            <a:off x="4412399" y="3982333"/>
            <a:ext cx="386343" cy="341115"/>
          </a:xfrm>
          <a:prstGeom prst="rightArrow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zh-CN" altLang="en-US"/>
          </a:p>
        </p:txBody>
      </p:sp>
      <p:sp>
        <p:nvSpPr>
          <p:cNvPr id="46" name="右箭头 45"/>
          <p:cNvSpPr/>
          <p:nvPr/>
        </p:nvSpPr>
        <p:spPr>
          <a:xfrm rot="10800000">
            <a:off x="6599823" y="4572001"/>
            <a:ext cx="386345" cy="342171"/>
          </a:xfrm>
          <a:prstGeom prst="rightArrow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zh-CN" altLang="en-US"/>
          </a:p>
        </p:txBody>
      </p:sp>
      <p:sp>
        <p:nvSpPr>
          <p:cNvPr id="55" name="右箭头 54"/>
          <p:cNvSpPr/>
          <p:nvPr/>
        </p:nvSpPr>
        <p:spPr>
          <a:xfrm>
            <a:off x="2209188" y="4572002"/>
            <a:ext cx="386345" cy="342171"/>
          </a:xfrm>
          <a:prstGeom prst="rightArrow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zh-CN" altLang="en-US"/>
          </a:p>
        </p:txBody>
      </p:sp>
      <p:sp>
        <p:nvSpPr>
          <p:cNvPr id="56" name="矩形 55"/>
          <p:cNvSpPr/>
          <p:nvPr/>
        </p:nvSpPr>
        <p:spPr>
          <a:xfrm>
            <a:off x="2659036" y="5800102"/>
            <a:ext cx="3876157" cy="873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>
                <a:lumMod val="75000"/>
              </a:schemeClr>
            </a:solidFill>
            <a:prstDash val="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r>
              <a:rPr lang="zh-CN" altLang="en-US" kern="100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  <a:cs typeface="Times New Roman"/>
              </a:rPr>
              <a:t>医疗与营养综合智慧保障平台体系</a:t>
            </a:r>
            <a:endParaRPr lang="en-US" altLang="zh-CN" kern="100" dirty="0" smtClean="0">
              <a:solidFill>
                <a:srgbClr val="000099"/>
              </a:solidFill>
              <a:latin typeface="微软雅黑" pitchFamily="34" charset="-122"/>
              <a:ea typeface="微软雅黑" pitchFamily="34" charset="-122"/>
              <a:cs typeface="Times New Roman"/>
            </a:endParaRPr>
          </a:p>
          <a:p>
            <a:pPr algn="ctr"/>
            <a:r>
              <a:rPr lang="zh-CN" altLang="en-US" sz="1200" kern="100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  <a:cs typeface="Times New Roman"/>
              </a:rPr>
              <a:t>健康状态监测设备、睡眠监测设备、</a:t>
            </a:r>
            <a:endParaRPr lang="en-US" altLang="zh-CN" sz="1200" kern="100" dirty="0" smtClean="0">
              <a:solidFill>
                <a:srgbClr val="000099"/>
              </a:solidFill>
              <a:latin typeface="微软雅黑" pitchFamily="34" charset="-122"/>
              <a:ea typeface="微软雅黑" pitchFamily="34" charset="-122"/>
              <a:cs typeface="Times New Roman"/>
            </a:endParaRPr>
          </a:p>
          <a:p>
            <a:pPr algn="ctr"/>
            <a:r>
              <a:rPr lang="zh-CN" altLang="en-US" sz="1200" kern="100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  <a:cs typeface="Times New Roman"/>
              </a:rPr>
              <a:t>掌上超声、医疗与营养服务车等                                                              </a:t>
            </a:r>
            <a:endParaRPr lang="zh-CN" altLang="zh-CN" sz="1000" kern="100" dirty="0" smtClean="0">
              <a:solidFill>
                <a:srgbClr val="000099"/>
              </a:solidFill>
              <a:latin typeface="微软雅黑" pitchFamily="34" charset="-122"/>
              <a:ea typeface="微软雅黑" pitchFamily="34" charset="-122"/>
              <a:cs typeface="Times New Roman"/>
            </a:endParaRPr>
          </a:p>
        </p:txBody>
      </p:sp>
      <p:sp>
        <p:nvSpPr>
          <p:cNvPr id="57" name="上下箭头 56"/>
          <p:cNvSpPr/>
          <p:nvPr/>
        </p:nvSpPr>
        <p:spPr>
          <a:xfrm>
            <a:off x="4386956" y="5176914"/>
            <a:ext cx="387045" cy="623188"/>
          </a:xfrm>
          <a:prstGeom prst="upDownArrow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r>
              <a:rPr lang="en-US" altLang="zh-CN" dirty="0" smtClean="0"/>
              <a:t>      </a:t>
            </a:r>
            <a:endParaRPr lang="zh-CN" altLang="en-US" dirty="0"/>
          </a:p>
        </p:txBody>
      </p:sp>
      <p:pic>
        <p:nvPicPr>
          <p:cNvPr id="58" name="图片 57" descr="E:\运医所\运医所成果集原图1220\体育医院1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299762" y="5206671"/>
            <a:ext cx="1815263" cy="1386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9" name="TextBox 58"/>
          <p:cNvSpPr txBox="1"/>
          <p:nvPr/>
        </p:nvSpPr>
        <p:spPr>
          <a:xfrm>
            <a:off x="332037" y="6534951"/>
            <a:ext cx="1710112" cy="276983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lvl="0" algn="ctr"/>
            <a:r>
              <a:rPr lang="zh-CN" altLang="en-US" sz="12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运医所</a:t>
            </a:r>
            <a:r>
              <a:rPr lang="en-US" altLang="zh-CN" sz="12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--</a:t>
            </a:r>
            <a:r>
              <a:rPr lang="zh-CN" altLang="en-US" sz="12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体育医院</a:t>
            </a:r>
            <a:endParaRPr lang="zh-CN" altLang="en-US" sz="12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0" name="图片 4" descr="E:\运医所成果集原图1220\运医所北区图-奥体中心2.jpe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 l="11559" t="3252" r="9703" b="18700"/>
          <a:stretch>
            <a:fillRect/>
          </a:stretch>
        </p:blipFill>
        <p:spPr bwMode="auto">
          <a:xfrm>
            <a:off x="7051405" y="5140557"/>
            <a:ext cx="1896483" cy="1456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" name="TextBox 60"/>
          <p:cNvSpPr txBox="1"/>
          <p:nvPr/>
        </p:nvSpPr>
        <p:spPr>
          <a:xfrm>
            <a:off x="7105050" y="6503288"/>
            <a:ext cx="1858581" cy="276983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lvl="0" algn="ctr"/>
            <a:r>
              <a:rPr lang="zh-CN" altLang="en-US" sz="12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运医所</a:t>
            </a:r>
            <a:r>
              <a:rPr lang="en-US" altLang="zh-CN" sz="12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—</a:t>
            </a:r>
            <a:r>
              <a:rPr lang="zh-CN" altLang="en-US" sz="12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营养中心</a:t>
            </a:r>
            <a:endParaRPr lang="zh-CN" altLang="en-US" sz="12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2334636" y="4072278"/>
            <a:ext cx="4504396" cy="2708010"/>
          </a:xfrm>
          <a:prstGeom prst="rect">
            <a:avLst/>
          </a:prstGeom>
          <a:noFill/>
          <a:ln w="3810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33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0" grpId="0" animBg="1"/>
      <p:bldP spid="46" grpId="0" animBg="1"/>
      <p:bldP spid="55" grpId="0" animBg="1"/>
      <p:bldP spid="5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381" y="290728"/>
            <a:ext cx="8980625" cy="497556"/>
          </a:xfrm>
        </p:spPr>
        <p:txBody>
          <a:bodyPr wrap="none">
            <a:spAutoFit/>
          </a:bodyPr>
          <a:lstStyle/>
          <a:p>
            <a:pPr algn="ctr"/>
            <a:r>
              <a:rPr lang="en-US" altLang="zh-CN" sz="2700" b="1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2000</a:t>
            </a:r>
            <a:r>
              <a:rPr lang="zh-CN" altLang="en-US" sz="2700" b="1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年以来，负责历届亚奥运会中国体育代表团医务工作</a:t>
            </a:r>
            <a:endParaRPr lang="zh-CN" altLang="en-US" sz="2700" b="1" dirty="0">
              <a:solidFill>
                <a:srgbClr val="000099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79512" y="1412776"/>
            <a:ext cx="2808312" cy="1629296"/>
            <a:chOff x="523042" y="1214936"/>
            <a:chExt cx="10698189" cy="5064539"/>
          </a:xfrm>
        </p:grpSpPr>
        <p:pic>
          <p:nvPicPr>
            <p:cNvPr id="4" name="Picture 2" descr="heying"/>
            <p:cNvPicPr>
              <a:picLocks noChangeAspect="1" noChangeArrowheads="1"/>
            </p:cNvPicPr>
            <p:nvPr/>
          </p:nvPicPr>
          <p:blipFill>
            <a:blip r:embed="rId2" cstate="print"/>
            <a:srcRect l="5360" r="2681" b="7390"/>
            <a:stretch>
              <a:fillRect/>
            </a:stretch>
          </p:blipFill>
          <p:spPr bwMode="auto">
            <a:xfrm>
              <a:off x="4237817" y="1214936"/>
              <a:ext cx="6983414" cy="50645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Picture 2" descr="https://timgsa.baidu.com/timg?image&amp;quality=80&amp;size=b9999_10000&amp;sec=1540224931238&amp;di=e7659af7d4a891419c050beb929e54cd&amp;imgtype=0&amp;src=http%3A%2F%2Ftravel.hangzhou.com.cn%2Fjczt%2F2012olympicgames%2Fimages%2Fattachement%2Fjpg%2Fsite2%2F20120802%2F00221909cecc1184748053.jpg"/>
            <p:cNvPicPr>
              <a:picLocks noChangeAspect="1" noChangeArrowheads="1"/>
            </p:cNvPicPr>
            <p:nvPr/>
          </p:nvPicPr>
          <p:blipFill>
            <a:blip r:embed="rId3" cstate="print"/>
            <a:srcRect l="21374" t="7845" r="24422"/>
            <a:stretch>
              <a:fillRect/>
            </a:stretch>
          </p:blipFill>
          <p:spPr bwMode="auto">
            <a:xfrm>
              <a:off x="523042" y="1643463"/>
              <a:ext cx="3575980" cy="4285288"/>
            </a:xfrm>
            <a:prstGeom prst="rect">
              <a:avLst/>
            </a:prstGeom>
            <a:noFill/>
          </p:spPr>
        </p:pic>
      </p:grpSp>
      <p:grpSp>
        <p:nvGrpSpPr>
          <p:cNvPr id="6" name="组合 5"/>
          <p:cNvGrpSpPr/>
          <p:nvPr/>
        </p:nvGrpSpPr>
        <p:grpSpPr>
          <a:xfrm>
            <a:off x="611561" y="3356992"/>
            <a:ext cx="2808311" cy="1627383"/>
            <a:chOff x="808795" y="1286356"/>
            <a:chExt cx="10256860" cy="5020101"/>
          </a:xfrm>
        </p:grpSpPr>
        <p:pic>
          <p:nvPicPr>
            <p:cNvPr id="7" name="Picture 2" descr="DSC0043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52068" y="1286356"/>
              <a:ext cx="7113587" cy="50201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2" descr="https://timgsa.baidu.com/timg?image&amp;quality=80&amp;size=b9999_10000&amp;sec=1540225003081&amp;di=2217f38b6b20b8d4019fa54a71ff2ecf&amp;imgtype=0&amp;src=http%3A%2F%2Fpic.58pic.com%2F58pic%2F14%2F41%2F61%2F33J58PICuSD_1024.png"/>
            <p:cNvPicPr>
              <a:picLocks noChangeAspect="1" noChangeArrowheads="1"/>
            </p:cNvPicPr>
            <p:nvPr/>
          </p:nvPicPr>
          <p:blipFill>
            <a:blip r:embed="rId5" cstate="print"/>
            <a:srcRect l="20458" t="4027" r="21152" b="4362"/>
            <a:stretch>
              <a:fillRect/>
            </a:stretch>
          </p:blipFill>
          <p:spPr bwMode="auto">
            <a:xfrm>
              <a:off x="808795" y="1429200"/>
              <a:ext cx="2777446" cy="4356709"/>
            </a:xfrm>
            <a:prstGeom prst="rect">
              <a:avLst/>
            </a:prstGeom>
            <a:noFill/>
          </p:spPr>
        </p:pic>
      </p:grpSp>
      <p:grpSp>
        <p:nvGrpSpPr>
          <p:cNvPr id="9" name="组合 14"/>
          <p:cNvGrpSpPr/>
          <p:nvPr/>
        </p:nvGrpSpPr>
        <p:grpSpPr>
          <a:xfrm>
            <a:off x="1547665" y="5085183"/>
            <a:ext cx="2899874" cy="1540971"/>
            <a:chOff x="1619672" y="4081636"/>
            <a:chExt cx="2899874" cy="1440160"/>
          </a:xfrm>
        </p:grpSpPr>
        <p:pic>
          <p:nvPicPr>
            <p:cNvPr id="10" name="Picture 2" descr="医疗保障系统8-1"/>
            <p:cNvPicPr>
              <a:picLocks noChangeAspect="1" noChangeArrowheads="1"/>
            </p:cNvPicPr>
            <p:nvPr/>
          </p:nvPicPr>
          <p:blipFill>
            <a:blip r:embed="rId6" cstate="print">
              <a:lum bright="12000"/>
            </a:blip>
            <a:srcRect/>
            <a:stretch>
              <a:fillRect/>
            </a:stretch>
          </p:blipFill>
          <p:spPr bwMode="auto">
            <a:xfrm>
              <a:off x="2627784" y="4081636"/>
              <a:ext cx="1891762" cy="14401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2" descr="https://timgsa.baidu.com/timg?image&amp;quality=80&amp;size=b9999_10000&amp;sec=1540225063684&amp;di=aeb7ba8ddd937d17e012ac461a8fcb4e&amp;imgtype=0&amp;src=http%3A%2F%2Fpic.baike.soso.com%2Fp%2F20140321%2F20140321140112-1187496025.jpg"/>
            <p:cNvPicPr>
              <a:picLocks noChangeAspect="1" noChangeArrowheads="1"/>
            </p:cNvPicPr>
            <p:nvPr/>
          </p:nvPicPr>
          <p:blipFill>
            <a:blip r:embed="rId7" cstate="print"/>
            <a:srcRect l="24641" t="6356" r="26078" b="6779"/>
            <a:stretch>
              <a:fillRect/>
            </a:stretch>
          </p:blipFill>
          <p:spPr bwMode="auto">
            <a:xfrm>
              <a:off x="1619672" y="4225652"/>
              <a:ext cx="992362" cy="1288314"/>
            </a:xfrm>
            <a:prstGeom prst="rect">
              <a:avLst/>
            </a:prstGeom>
            <a:noFill/>
          </p:spPr>
        </p:pic>
      </p:grpSp>
      <p:grpSp>
        <p:nvGrpSpPr>
          <p:cNvPr id="14" name="组合 15"/>
          <p:cNvGrpSpPr/>
          <p:nvPr/>
        </p:nvGrpSpPr>
        <p:grpSpPr>
          <a:xfrm>
            <a:off x="4644009" y="5085184"/>
            <a:ext cx="2664295" cy="1559404"/>
            <a:chOff x="5220072" y="4081636"/>
            <a:chExt cx="2664295" cy="145552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012160" y="4081636"/>
              <a:ext cx="1872207" cy="14555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2" descr="https://timgsa.baidu.com/timg?image&amp;quality=80&amp;size=b9999_10000&amp;sec=1540225105987&amp;di=34de826bf53642bfd8a050363555e500&amp;imgtype=0&amp;src=http%3A%2F%2Fpic35.photophoto.cn%2F20150408%2F0020033037915904_b.jpg"/>
            <p:cNvPicPr>
              <a:picLocks noChangeAspect="1" noChangeArrowheads="1"/>
            </p:cNvPicPr>
            <p:nvPr/>
          </p:nvPicPr>
          <p:blipFill>
            <a:blip r:embed="rId9" cstate="print"/>
            <a:srcRect l="22208" t="4104" r="27254" b="3556"/>
            <a:stretch>
              <a:fillRect/>
            </a:stretch>
          </p:blipFill>
          <p:spPr bwMode="auto">
            <a:xfrm>
              <a:off x="5220072" y="4297660"/>
              <a:ext cx="747028" cy="1050428"/>
            </a:xfrm>
            <a:prstGeom prst="rect">
              <a:avLst/>
            </a:prstGeom>
            <a:noFill/>
          </p:spPr>
        </p:pic>
      </p:grpSp>
      <p:grpSp>
        <p:nvGrpSpPr>
          <p:cNvPr id="15" name="组合 19"/>
          <p:cNvGrpSpPr/>
          <p:nvPr/>
        </p:nvGrpSpPr>
        <p:grpSpPr>
          <a:xfrm>
            <a:off x="5838788" y="3212976"/>
            <a:ext cx="2837668" cy="1664206"/>
            <a:chOff x="5508104" y="2569468"/>
            <a:chExt cx="2837668" cy="1494850"/>
          </a:xfrm>
        </p:grpSpPr>
        <p:pic>
          <p:nvPicPr>
            <p:cNvPr id="17" name="Picture 2" descr="_ZW_2165"/>
            <p:cNvPicPr>
              <a:picLocks noChangeAspect="1" noChangeArrowheads="1"/>
            </p:cNvPicPr>
            <p:nvPr/>
          </p:nvPicPr>
          <p:blipFill>
            <a:blip r:embed="rId10" cstate="print"/>
            <a:srcRect l="1459" t="13124" r="729"/>
            <a:stretch>
              <a:fillRect/>
            </a:stretch>
          </p:blipFill>
          <p:spPr>
            <a:xfrm>
              <a:off x="6300192" y="2569468"/>
              <a:ext cx="2045580" cy="14948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8" name="Picture 2" descr="https://timgsa.baidu.com/timg?image&amp;quality=80&amp;size=b9999_10000&amp;sec=1540225200089&amp;di=9b3e15e1190de9c18426c617c9d0d529&amp;imgtype=0&amp;src=http%3A%2F%2Fy0.ifengimg.com%2Fcmpp%2F2013%2F11%2F28%2F06%2Ffe4708eb-449a-4e25-b743-ca2297de3076.jpg"/>
            <p:cNvPicPr>
              <a:picLocks noChangeAspect="1" noChangeArrowheads="1"/>
            </p:cNvPicPr>
            <p:nvPr/>
          </p:nvPicPr>
          <p:blipFill>
            <a:blip r:embed="rId11" cstate="print"/>
            <a:srcRect l="22500" r="23499"/>
            <a:stretch>
              <a:fillRect/>
            </a:stretch>
          </p:blipFill>
          <p:spPr bwMode="auto">
            <a:xfrm>
              <a:off x="5508104" y="2675205"/>
              <a:ext cx="827184" cy="1118399"/>
            </a:xfrm>
            <a:prstGeom prst="rect">
              <a:avLst/>
            </a:prstGeom>
            <a:noFill/>
          </p:spPr>
        </p:pic>
      </p:grpSp>
      <p:grpSp>
        <p:nvGrpSpPr>
          <p:cNvPr id="16" name="组合 22"/>
          <p:cNvGrpSpPr/>
          <p:nvPr/>
        </p:nvGrpSpPr>
        <p:grpSpPr>
          <a:xfrm>
            <a:off x="5364088" y="1441580"/>
            <a:ext cx="3600400" cy="1555373"/>
            <a:chOff x="4788024" y="1129308"/>
            <a:chExt cx="3600400" cy="1296144"/>
          </a:xfrm>
        </p:grpSpPr>
        <p:pic>
          <p:nvPicPr>
            <p:cNvPr id="21" name="图片 11" descr="D:\运医所成果集\马云获奖证书、2008奖章\IMG_6589.JPG"/>
            <p:cNvPicPr>
              <a:picLocks noChangeAspect="1" noChangeArrowheads="1"/>
            </p:cNvPicPr>
            <p:nvPr/>
          </p:nvPicPr>
          <p:blipFill>
            <a:blip r:embed="rId12" cstate="print"/>
            <a:srcRect t="13713"/>
            <a:stretch>
              <a:fillRect/>
            </a:stretch>
          </p:blipFill>
          <p:spPr bwMode="auto">
            <a:xfrm>
              <a:off x="6300192" y="1129308"/>
              <a:ext cx="2088232" cy="129614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2" name="Picture 2" descr="https://timgsa.baidu.com/timg?image&amp;quality=80&amp;size=b9999_10000&amp;sec=1540225331598&amp;di=b40ed9b86e96c43f8ef7783f0bde44e8&amp;imgtype=0&amp;src=http%3A%2F%2Fimg.mp.itc.cn%2Fupload%2F20161017%2F9c9fc0c75ede4a46837dd04679770675_th.jpeg"/>
            <p:cNvPicPr>
              <a:picLocks noChangeAspect="1" noChangeArrowheads="1"/>
            </p:cNvPicPr>
            <p:nvPr/>
          </p:nvPicPr>
          <p:blipFill>
            <a:blip r:embed="rId13" cstate="print"/>
            <a:srcRect t="27000" r="2017" b="26500"/>
            <a:stretch>
              <a:fillRect/>
            </a:stretch>
          </p:blipFill>
          <p:spPr bwMode="auto">
            <a:xfrm>
              <a:off x="4788024" y="1417340"/>
              <a:ext cx="1486521" cy="705302"/>
            </a:xfrm>
            <a:prstGeom prst="rect">
              <a:avLst/>
            </a:prstGeom>
            <a:noFill/>
          </p:spPr>
        </p:pic>
      </p:grpSp>
      <p:grpSp>
        <p:nvGrpSpPr>
          <p:cNvPr id="19" name="组合 25"/>
          <p:cNvGrpSpPr/>
          <p:nvPr/>
        </p:nvGrpSpPr>
        <p:grpSpPr>
          <a:xfrm>
            <a:off x="3346668" y="1340767"/>
            <a:ext cx="2521476" cy="2736305"/>
            <a:chOff x="3275856" y="913284"/>
            <a:chExt cx="2467293" cy="2736304"/>
          </a:xfrm>
        </p:grpSpPr>
        <p:pic>
          <p:nvPicPr>
            <p:cNvPr id="10242" name="Picture 2" descr="2018年雅加达亚运会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139952" y="913284"/>
              <a:ext cx="864096" cy="1152129"/>
            </a:xfrm>
            <a:prstGeom prst="rect">
              <a:avLst/>
            </a:prstGeom>
            <a:noFill/>
          </p:spPr>
        </p:pic>
        <p:pic>
          <p:nvPicPr>
            <p:cNvPr id="24" name="图片 23" descr="微信图片_20181106085939.png"/>
            <p:cNvPicPr>
              <a:picLocks noChangeAspect="1"/>
            </p:cNvPicPr>
            <p:nvPr/>
          </p:nvPicPr>
          <p:blipFill>
            <a:blip r:embed="rId15" cstate="print">
              <a:lum/>
            </a:blip>
            <a:stretch>
              <a:fillRect/>
            </a:stretch>
          </p:blipFill>
          <p:spPr>
            <a:xfrm>
              <a:off x="3275856" y="2137420"/>
              <a:ext cx="2467293" cy="15121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与香港同业交流</a:t>
            </a:r>
            <a:endParaRPr lang="zh-CN" altLang="en-US" dirty="0">
              <a:solidFill>
                <a:srgbClr val="00009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" name="图片 5" descr="E:\杂志\杂志网络办公\IMG_2922_resized_20171123_0338551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07" t="11653" b="11111"/>
          <a:stretch>
            <a:fillRect/>
          </a:stretch>
        </p:blipFill>
        <p:spPr bwMode="auto">
          <a:xfrm>
            <a:off x="323528" y="1196752"/>
            <a:ext cx="5040560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Z:\运医所-20141128--\21会议-论文\2019\20191025-28香港\参考\演示文稿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6110" y="1328167"/>
            <a:ext cx="3264362" cy="2172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Z:\运医所-20141128--\21会议-论文\2019\20191025-28香港\参考\演示文稿2\幻灯片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6710" y="4005064"/>
            <a:ext cx="3593870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Z:\运医所-20141128--\21会议-论文\2019\20191025-28香港\参考\演示文稿2\幻灯片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365104"/>
            <a:ext cx="3528392" cy="2303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G1V956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836" y="0"/>
            <a:ext cx="9171837" cy="6858000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2888100" y="2853069"/>
            <a:ext cx="2492986" cy="1015661"/>
          </a:xfrm>
          <a:prstGeom prst="rect">
            <a:avLst/>
          </a:prstGeom>
          <a:noFill/>
        </p:spPr>
        <p:txBody>
          <a:bodyPr wrap="none" lIns="91438" tIns="45719" rIns="91438" bIns="45719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CN" altLang="en-US" sz="60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华文隶书" pitchFamily="2" charset="-122"/>
                <a:ea typeface="华文隶书" pitchFamily="2" charset="-122"/>
              </a:rPr>
              <a:t>谢谢！</a:t>
            </a:r>
            <a:endParaRPr lang="en-US" altLang="zh-CN" sz="6000" dirty="0" smtClean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华文隶书" pitchFamily="2" charset="-122"/>
              <a:ea typeface="华文隶书" pitchFamily="2" charset="-122"/>
            </a:endParaRPr>
          </a:p>
        </p:txBody>
      </p:sp>
      <p:pic>
        <p:nvPicPr>
          <p:cNvPr id="6" name="图片 5" descr="运医所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22914" y="4868828"/>
            <a:ext cx="219803" cy="2879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北京体育大学开设相关课程、开展研究</a:t>
            </a:r>
            <a:endParaRPr lang="zh-CN" altLang="en-US" dirty="0">
              <a:solidFill>
                <a:srgbClr val="00009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29210" y="1628800"/>
            <a:ext cx="6203030" cy="2044773"/>
          </a:xfr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81261" tIns="40632" rIns="81261" bIns="40632" rtlCol="0" anchor="ctr">
            <a:normAutofit fontScale="77500" lnSpcReduction="20000"/>
          </a:bodyPr>
          <a:lstStyle/>
          <a:p>
            <a:pPr marL="265113" indent="-265113">
              <a:lnSpc>
                <a:spcPct val="130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en-US" altLang="zh-CN" sz="24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1956</a:t>
            </a:r>
            <a:r>
              <a:rPr lang="zh-CN" alt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年，冯炜权教授，在北京体育大学开始建设、开设运动生物化学课程。编写第一本</a:t>
            </a:r>
            <a:r>
              <a:rPr lang="en-US" altLang="zh-CN" sz="24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《</a:t>
            </a:r>
            <a:r>
              <a:rPr lang="zh-CN" alt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运动生物化学</a:t>
            </a:r>
            <a:r>
              <a:rPr lang="en-US" altLang="zh-CN" sz="24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》</a:t>
            </a:r>
            <a:r>
              <a:rPr lang="zh-CN" alt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教材。上世纪</a:t>
            </a:r>
            <a:r>
              <a:rPr lang="en-US" altLang="zh-CN" sz="24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50</a:t>
            </a:r>
            <a:r>
              <a:rPr lang="zh-CN" alt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年代，结合马拉松、短跑等运动项目开展运动营养生化研究、运动员机能评定研究。</a:t>
            </a:r>
            <a:endParaRPr lang="en-US" altLang="zh-CN" sz="2400" dirty="0" smtClean="0">
              <a:solidFill>
                <a:srgbClr val="000099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65113" indent="-265113">
              <a:lnSpc>
                <a:spcPct val="130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zh-CN" alt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高言诚教授在北体大开设</a:t>
            </a:r>
            <a:r>
              <a:rPr lang="en-US" altLang="zh-CN" sz="24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《</a:t>
            </a:r>
            <a:r>
              <a:rPr lang="zh-CN" alt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营养学</a:t>
            </a:r>
            <a:r>
              <a:rPr lang="en-US" altLang="zh-CN" sz="24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》</a:t>
            </a:r>
            <a:r>
              <a:rPr lang="zh-CN" alt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。运动营养知识</a:t>
            </a:r>
            <a:endParaRPr lang="zh-CN" altLang="en-US" sz="2400" dirty="0">
              <a:solidFill>
                <a:srgbClr val="000099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051" name="Picture 3" descr="Z:\运医所-20141128--\21会议-论文\2019\20191025-28香港\参考\冯炜权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861048"/>
            <a:ext cx="3781278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Z:\运医所-20141128--\21会议-论文\2019\20191025-28香港\参考\冯炜权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933056"/>
            <a:ext cx="4176464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Z:\运医所-20141128--\21会议-论文\2019\20191025-28香港\参考\微信图片_201910101808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1484784"/>
            <a:ext cx="1560769" cy="235152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485800"/>
            <a:ext cx="8229599" cy="1143000"/>
          </a:xfrm>
        </p:spPr>
        <p:txBody>
          <a:bodyPr>
            <a:normAutofit/>
          </a:bodyPr>
          <a:lstStyle/>
          <a:p>
            <a:r>
              <a:rPr lang="zh-CN" altLang="en-US" sz="3600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国家体育总局设立运动营养研究机构</a:t>
            </a:r>
            <a:endParaRPr lang="zh-CN" altLang="en-US" sz="3600" dirty="0">
              <a:solidFill>
                <a:srgbClr val="00009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527" y="1916832"/>
            <a:ext cx="3888433" cy="2448272"/>
          </a:xfr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81261" tIns="40632" rIns="81261" bIns="40632" rtlCol="0" anchor="ctr">
            <a:normAutofit fontScale="92500" lnSpcReduction="20000"/>
          </a:bodyPr>
          <a:lstStyle/>
          <a:p>
            <a:pPr marL="265113" indent="-26511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zh-CN" alt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国家体育总局运动医学研究所运动营养研究中心（</a:t>
            </a:r>
            <a:r>
              <a:rPr lang="en-US" altLang="zh-CN" sz="24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1987.7-</a:t>
            </a:r>
            <a:r>
              <a:rPr lang="zh-CN" alt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）</a:t>
            </a:r>
            <a:endParaRPr lang="en-US" altLang="zh-CN" sz="2400" dirty="0" smtClean="0">
              <a:solidFill>
                <a:srgbClr val="000099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65113" indent="-26511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zh-CN" alt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国家兴奋剂及运动营养测试研究中心</a:t>
            </a:r>
            <a:r>
              <a:rPr lang="en-US" altLang="zh-CN" sz="24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(1994.8-)</a:t>
            </a:r>
          </a:p>
          <a:p>
            <a:pPr marL="265113" indent="-26511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zh-CN" alt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国家运动营养测试研究中心（</a:t>
            </a:r>
            <a:r>
              <a:rPr lang="en-US" altLang="zh-CN" sz="24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2010.8-</a:t>
            </a:r>
            <a:r>
              <a:rPr lang="zh-CN" alt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）</a:t>
            </a:r>
            <a:endParaRPr lang="zh-CN" altLang="en-US" sz="2400" dirty="0">
              <a:solidFill>
                <a:srgbClr val="000099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5" name="图片 8" descr="D:\建所三十周年纪念画册20170930\所庆-营养中心\实验室一角-先进的仪器设备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5013176"/>
            <a:ext cx="2232248" cy="1681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图片 5" descr="D:\建所三十周年纪念画册20170930\所庆-营养中心\下队为国家队队员测试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3988" y="5013176"/>
            <a:ext cx="2292268" cy="1648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8" name="图片 6" descr="D:\建所三十周年纪念画册20170930\所庆-营养中心\国家队运动员身体机能测试2.JPG"/>
          <p:cNvPicPr>
            <a:picLocks noChangeAspect="1" noChangeArrowheads="1"/>
          </p:cNvPicPr>
          <p:nvPr/>
        </p:nvPicPr>
        <p:blipFill>
          <a:blip r:embed="rId4" cstate="print"/>
          <a:srcRect l="5682"/>
          <a:stretch>
            <a:fillRect/>
          </a:stretch>
        </p:blipFill>
        <p:spPr bwMode="auto">
          <a:xfrm flipH="1">
            <a:off x="6942622" y="5013176"/>
            <a:ext cx="2093874" cy="1603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9" name="图片 4" descr="E:\运医所成果集原图1220\运医所北区图-奥体中心2.jpeg"/>
          <p:cNvPicPr>
            <a:picLocks noChangeAspect="1" noChangeArrowheads="1"/>
          </p:cNvPicPr>
          <p:nvPr/>
        </p:nvPicPr>
        <p:blipFill>
          <a:blip r:embed="rId5" cstate="print"/>
          <a:srcRect l="11559" t="3252" r="9703" b="18700"/>
          <a:stretch>
            <a:fillRect/>
          </a:stretch>
        </p:blipFill>
        <p:spPr bwMode="auto">
          <a:xfrm>
            <a:off x="107504" y="5013176"/>
            <a:ext cx="208692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图片 4" descr="E:\运医所\建所三十周年纪念画册20170930\所庆-营养中心\科技部和体育总局领导揭牌.jpg"/>
          <p:cNvPicPr>
            <a:picLocks noChangeAspect="1" noChangeArrowheads="1"/>
          </p:cNvPicPr>
          <p:nvPr/>
        </p:nvPicPr>
        <p:blipFill>
          <a:blip r:embed="rId6" cstate="print"/>
          <a:srcRect l="1807" t="25543" r="5370" b="6522"/>
          <a:stretch>
            <a:fillRect/>
          </a:stretch>
        </p:blipFill>
        <p:spPr bwMode="auto">
          <a:xfrm>
            <a:off x="4355976" y="1988840"/>
            <a:ext cx="4647808" cy="2304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微信图片_201907241321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5312" y="4189584"/>
            <a:ext cx="3204810" cy="2282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" descr="1412200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7299" y="1994743"/>
            <a:ext cx="2508934" cy="1940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图片 10" descr="55422403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4553" y="4220128"/>
            <a:ext cx="3078386" cy="2251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矩形 31"/>
          <p:cNvSpPr/>
          <p:nvPr/>
        </p:nvSpPr>
        <p:spPr>
          <a:xfrm>
            <a:off x="453351" y="181214"/>
            <a:ext cx="8249037" cy="584759"/>
          </a:xfrm>
          <a:prstGeom prst="rect">
            <a:avLst/>
          </a:prstGeom>
        </p:spPr>
        <p:txBody>
          <a:bodyPr wrap="square" lIns="91423" tIns="45712" rIns="91423" bIns="45712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开展国家队运动营养研究与服务工作</a:t>
            </a:r>
          </a:p>
        </p:txBody>
      </p:sp>
      <p:sp>
        <p:nvSpPr>
          <p:cNvPr id="34" name="标题 1"/>
          <p:cNvSpPr txBox="1">
            <a:spLocks/>
          </p:cNvSpPr>
          <p:nvPr/>
        </p:nvSpPr>
        <p:spPr>
          <a:xfrm>
            <a:off x="1106110" y="987540"/>
            <a:ext cx="7983517" cy="923314"/>
          </a:xfrm>
          <a:prstGeom prst="rect">
            <a:avLst/>
          </a:prstGeom>
          <a:solidFill>
            <a:srgbClr val="CC3300"/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23" tIns="45712" rIns="91423" bIns="45712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273033" indent="-273033" algn="l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zh-CN" altLang="en-US" sz="18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招募、管理、培训运动营养师，组建专家团队，协调专家下队指导、会诊</a:t>
            </a:r>
            <a:endParaRPr lang="en-US" altLang="zh-CN" sz="180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273033" indent="-273033" algn="l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zh-CN" altLang="en-US" sz="18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国家运动营养测试研究中心</a:t>
            </a:r>
            <a:endParaRPr lang="en-US" altLang="zh-CN" sz="180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273033" indent="-273033" algn="l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zh-CN" altLang="en-US" sz="18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中国营养学会注册营养师免试注册审核单位和实践教学基地</a:t>
            </a:r>
            <a:r>
              <a:rPr lang="en-US" altLang="zh-CN" sz="18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(</a:t>
            </a:r>
            <a:r>
              <a:rPr lang="zh-CN" altLang="en-US" sz="18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体育系统唯一</a:t>
            </a:r>
            <a:r>
              <a:rPr lang="en-US" altLang="zh-CN" sz="18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)</a:t>
            </a:r>
            <a:endParaRPr lang="zh-CN" altLang="en-US" sz="18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98986" y="3907103"/>
            <a:ext cx="2235606" cy="307760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lvl="0" algn="ctr">
              <a:buFont typeface="Wingdings" pitchFamily="2" charset="2"/>
              <a:buChar char="u"/>
            </a:pPr>
            <a:r>
              <a:rPr lang="zh-CN" altLang="en-US" sz="14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为速滑运动员测试</a:t>
            </a:r>
            <a:endParaRPr lang="zh-CN" altLang="en-US" sz="1400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6" name="图片 3" descr="D:\建所三十周年纪念画册20170930\所庆-营养中心\备战2016奥运会组织专家团队到女排训练场地服务.JPG"/>
          <p:cNvPicPr>
            <a:picLocks noChangeAspect="1" noChangeArrowheads="1"/>
          </p:cNvPicPr>
          <p:nvPr/>
        </p:nvPicPr>
        <p:blipFill>
          <a:blip r:embed="rId5" cstate="print"/>
          <a:srcRect l="9529" t="8218" r="7150" b="7191"/>
          <a:stretch>
            <a:fillRect/>
          </a:stretch>
        </p:blipFill>
        <p:spPr bwMode="auto">
          <a:xfrm>
            <a:off x="2981927" y="2021901"/>
            <a:ext cx="2660548" cy="193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图片 37" descr="微信图片_2019072411595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 flipV="1">
            <a:off x="6823007" y="4438667"/>
            <a:ext cx="2286566" cy="1779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TextBox 41"/>
          <p:cNvSpPr txBox="1"/>
          <p:nvPr/>
        </p:nvSpPr>
        <p:spPr>
          <a:xfrm>
            <a:off x="5886906" y="3895376"/>
            <a:ext cx="2876854" cy="307760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lvl="0" algn="ctr">
              <a:buFont typeface="Wingdings" pitchFamily="2" charset="2"/>
              <a:buChar char="u"/>
            </a:pPr>
            <a:r>
              <a:rPr lang="zh-CN" altLang="en-US" sz="14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给羽毛球运动员讲授营养知识</a:t>
            </a:r>
            <a:endParaRPr lang="zh-CN" altLang="en-US" sz="1400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725986" y="6417399"/>
            <a:ext cx="2866915" cy="307760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lvl="0" algn="ctr">
              <a:buFont typeface="Wingdings" pitchFamily="2" charset="2"/>
              <a:buChar char="u"/>
            </a:pPr>
            <a:r>
              <a:rPr lang="zh-CN" altLang="en-US" sz="14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指导花样滑冰运动员合理膳食</a:t>
            </a:r>
            <a:endParaRPr lang="zh-CN" altLang="en-US" sz="1400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44263" y="6403282"/>
            <a:ext cx="2866915" cy="307760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lvl="0" algn="ctr">
              <a:buFont typeface="Wingdings" pitchFamily="2" charset="2"/>
              <a:buChar char="u"/>
            </a:pPr>
            <a:r>
              <a:rPr lang="zh-CN" altLang="en-US" sz="14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培训国家队运动营养师</a:t>
            </a:r>
            <a:endParaRPr lang="zh-CN" altLang="en-US" sz="1400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942394" y="3913560"/>
            <a:ext cx="2790611" cy="307760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lvl="0" algn="ctr">
              <a:buFont typeface="Wingdings" pitchFamily="2" charset="2"/>
              <a:buChar char="u"/>
            </a:pPr>
            <a:r>
              <a:rPr lang="zh-CN" altLang="en-US" sz="14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深入国家女排队调研</a:t>
            </a:r>
            <a:endParaRPr lang="zh-CN" altLang="en-US" sz="1400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641462" y="6387938"/>
            <a:ext cx="2425754" cy="307760"/>
          </a:xfrm>
          <a:prstGeom prst="rect">
            <a:avLst/>
          </a:prstGeom>
          <a:solidFill>
            <a:schemeClr val="bg1"/>
          </a:solidFill>
        </p:spPr>
        <p:txBody>
          <a:bodyPr wrap="square" lIns="91423" tIns="45712" rIns="91423" bIns="45712" rtlCol="0">
            <a:spAutoFit/>
          </a:bodyPr>
          <a:lstStyle/>
          <a:p>
            <a:pPr lvl="0" algn="ctr">
              <a:buFont typeface="Wingdings" pitchFamily="2" charset="2"/>
              <a:buChar char="u"/>
            </a:pPr>
            <a:r>
              <a:rPr lang="zh-CN" altLang="en-US" sz="14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向巴赫主席介绍智能餐台</a:t>
            </a:r>
            <a:endParaRPr lang="zh-CN" altLang="en-US" sz="1400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59748" y="2012853"/>
            <a:ext cx="2969383" cy="1894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图片 17" descr="微信图片_20181106093731.jpg"/>
          <p:cNvPicPr>
            <a:picLocks noChangeAspect="1"/>
          </p:cNvPicPr>
          <p:nvPr/>
        </p:nvPicPr>
        <p:blipFill>
          <a:blip r:embed="rId8" cstate="print"/>
          <a:srcRect l="1640" t="6999" r="1640" b="8749"/>
          <a:stretch>
            <a:fillRect/>
          </a:stretch>
        </p:blipFill>
        <p:spPr>
          <a:xfrm>
            <a:off x="28803" y="1005645"/>
            <a:ext cx="1050148" cy="8804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营养知识教育</a:t>
            </a:r>
            <a:endParaRPr lang="zh-CN" altLang="en-US" dirty="0">
              <a:solidFill>
                <a:srgbClr val="00009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79513" y="5203913"/>
            <a:ext cx="4104456" cy="385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0" tIns="38400" rIns="76800" bIns="38400" anchor="ctr">
            <a:spAutoFit/>
          </a:bodyPr>
          <a:lstStyle/>
          <a:p>
            <a:pPr algn="ctr" eaLnBrk="0" hangingPunct="0"/>
            <a:r>
              <a:rPr lang="zh-CN" altLang="en-US" sz="2000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给</a:t>
            </a:r>
            <a:r>
              <a:rPr lang="zh-CN" altLang="zh-CN" sz="2000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国家女排</a:t>
            </a:r>
            <a:r>
              <a:rPr lang="zh-CN" altLang="en-US" sz="2000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运动员讲授营养知识</a:t>
            </a:r>
            <a:endParaRPr lang="zh-CN" altLang="zh-CN" sz="2400" dirty="0" smtClean="0">
              <a:solidFill>
                <a:srgbClr val="00009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" name="图片 4" descr="D:\建所三十周年纪念画册20170930\所庆-营养中心\杨则宜教授在女排授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00808"/>
            <a:ext cx="3973497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4499992" y="5203913"/>
            <a:ext cx="4104456" cy="385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0" tIns="38400" rIns="76800" bIns="38400" anchor="ctr">
            <a:spAutoFit/>
          </a:bodyPr>
          <a:lstStyle/>
          <a:p>
            <a:pPr algn="ctr" eaLnBrk="0" hangingPunct="0"/>
            <a:r>
              <a:rPr lang="zh-CN" altLang="en-US" sz="2000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给</a:t>
            </a:r>
            <a:r>
              <a:rPr lang="zh-CN" altLang="zh-CN" sz="2000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国家</a:t>
            </a:r>
            <a:r>
              <a:rPr lang="zh-CN" altLang="en-US" sz="2000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羽毛球运动员讲授营养知识</a:t>
            </a:r>
            <a:endParaRPr lang="zh-CN" altLang="zh-CN" sz="2400" dirty="0" smtClean="0">
              <a:solidFill>
                <a:srgbClr val="00009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5059" name="Picture 3" descr="Z:\图片\2007\羽毛球队讲课\4FBC9651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721998"/>
            <a:ext cx="4320480" cy="3049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膳食营养指导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5013176"/>
            <a:ext cx="4176464" cy="400093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lvl="0" algn="ctr"/>
            <a:r>
              <a:rPr lang="zh-CN" altLang="en-US" sz="2000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指导花样滑冰运动员合理膳食</a:t>
            </a:r>
          </a:p>
        </p:txBody>
      </p:sp>
      <p:pic>
        <p:nvPicPr>
          <p:cNvPr id="6" name="Picture 3" descr="Z:\图片\2004\20040409男排营养调查\DSC0424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628800"/>
            <a:ext cx="4165899" cy="3125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716016" y="5013176"/>
            <a:ext cx="4176464" cy="400093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lvl="0" algn="ctr"/>
            <a:r>
              <a:rPr lang="zh-CN" altLang="en-US" sz="2000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指导排球运动员合理膳食</a:t>
            </a:r>
          </a:p>
        </p:txBody>
      </p:sp>
      <p:pic>
        <p:nvPicPr>
          <p:cNvPr id="8" name="图片 4"/>
          <p:cNvPicPr>
            <a:picLocks noChangeAspect="1" noChangeArrowheads="1"/>
          </p:cNvPicPr>
          <p:nvPr/>
        </p:nvPicPr>
        <p:blipFill>
          <a:blip r:embed="rId3" cstate="print"/>
          <a:srcRect l="11111" t="22221"/>
          <a:stretch>
            <a:fillRect/>
          </a:stretch>
        </p:blipFill>
        <p:spPr bwMode="auto">
          <a:xfrm>
            <a:off x="251520" y="1645974"/>
            <a:ext cx="4393109" cy="3079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膳食营养调查</a:t>
            </a:r>
            <a:endParaRPr lang="zh-CN" altLang="en-US" dirty="0">
              <a:solidFill>
                <a:srgbClr val="00009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536" y="5200601"/>
            <a:ext cx="8229599" cy="604663"/>
          </a:xfrm>
        </p:spPr>
        <p:txBody>
          <a:bodyPr/>
          <a:lstStyle/>
          <a:p>
            <a:pPr algn="ctr">
              <a:buNone/>
            </a:pPr>
            <a:r>
              <a:rPr lang="zh-CN" altLang="en-US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在国家队运动员餐厅开展营养调查</a:t>
            </a:r>
            <a:endParaRPr lang="zh-CN" altLang="en-US" dirty="0">
              <a:solidFill>
                <a:srgbClr val="00009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1922" name="Picture 2" descr="Z:\图片\2004\20040409男排营养调查\DSC0427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960241"/>
            <a:ext cx="4187577" cy="2961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8233"/>
            <a:ext cx="3919307" cy="2939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81261" tIns="40632" rIns="81261" bIns="40632" rtlCol="0" anchor="ctr">
            <a:normAutofit/>
          </a:bodyPr>
          <a:lstStyle/>
          <a:p>
            <a:pPr marL="265113" indent="-26511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zh-CN" alt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运动饮料。</a:t>
            </a:r>
            <a:r>
              <a:rPr lang="en-US" altLang="zh-CN" sz="24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1984</a:t>
            </a:r>
            <a:r>
              <a:rPr lang="zh-CN" alt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年，中国第一个添加碱性电解质的运动饮料</a:t>
            </a:r>
            <a:r>
              <a:rPr lang="en-US" altLang="zh-CN" sz="24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--</a:t>
            </a:r>
            <a:r>
              <a:rPr lang="zh-CN" alt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健力宝诞生，</a:t>
            </a:r>
            <a:r>
              <a:rPr lang="en-US" altLang="zh-CN" sz="24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1984</a:t>
            </a:r>
            <a:r>
              <a:rPr lang="zh-CN" alt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年洛杉矶奥运会后一炮走红，被誉为“中国魔水”。随后，果汁型运动饮料：健力宝猕猴桃饮料、西番莲运动饮料。</a:t>
            </a:r>
            <a:endParaRPr lang="en-US" altLang="zh-CN" sz="2400" dirty="0" smtClean="0">
              <a:solidFill>
                <a:srgbClr val="000099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65113" indent="-26511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zh-CN" alt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营养素补充剂。糖，蛋白粉，氨基酸，维生素，电解质，</a:t>
            </a:r>
            <a:r>
              <a:rPr lang="en-US" altLang="zh-CN" sz="24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…</a:t>
            </a:r>
          </a:p>
          <a:p>
            <a:pPr marL="265113" indent="-26511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zh-CN" altLang="en-US" sz="24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天然产物？西洋参、虫草；魔芋粉，</a:t>
            </a:r>
            <a:r>
              <a:rPr lang="en-US" altLang="zh-CN" sz="2400" dirty="0" smtClean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…</a:t>
            </a:r>
          </a:p>
          <a:p>
            <a:pPr marL="265113" indent="-265113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Ø"/>
            </a:pPr>
            <a:endParaRPr lang="zh-CN" altLang="en-US" sz="2400" dirty="0" smtClean="0">
              <a:solidFill>
                <a:srgbClr val="000099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052" name="Picture 4" descr="https://ss1.bdstatic.com/70cFvXSh_Q1YnxGkpoWK1HF6hhy/it/u=1248600992,3638212953&amp;fm=26&amp;gp=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4725144"/>
            <a:ext cx="2098204" cy="2098204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000099"/>
                </a:solidFill>
                <a:latin typeface="微软雅黑" pitchFamily="34" charset="-122"/>
                <a:ea typeface="微软雅黑" pitchFamily="34" charset="-122"/>
              </a:rPr>
              <a:t>运动饮料、运动营养品</a:t>
            </a:r>
            <a:endParaRPr lang="zh-CN" altLang="en-US" dirty="0">
              <a:solidFill>
                <a:srgbClr val="000099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1821</TotalTime>
  <Words>2332</Words>
  <Application>Microsoft Office PowerPoint</Application>
  <PresentationFormat>如螢幕大小 (4:3)</PresentationFormat>
  <Paragraphs>163</Paragraphs>
  <Slides>26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41" baseType="lpstr">
      <vt:lpstr>Arial Unicode MS</vt:lpstr>
      <vt:lpstr>等线</vt:lpstr>
      <vt:lpstr>楷体_GB2312</vt:lpstr>
      <vt:lpstr>微软雅黑</vt:lpstr>
      <vt:lpstr>Palatino</vt:lpstr>
      <vt:lpstr>宋体</vt:lpstr>
      <vt:lpstr>华文隶书</vt:lpstr>
      <vt:lpstr>仿宋</vt:lpstr>
      <vt:lpstr>新細明體</vt:lpstr>
      <vt:lpstr>楷体</vt:lpstr>
      <vt:lpstr>Arial</vt:lpstr>
      <vt:lpstr>Calibri</vt:lpstr>
      <vt:lpstr>Times New Roman</vt:lpstr>
      <vt:lpstr>Wingdings</vt:lpstr>
      <vt:lpstr>Office 主题</vt:lpstr>
      <vt:lpstr>国家队备战奥运营养保障—历史与现状</vt:lpstr>
      <vt:lpstr>北医三院运医所设立运动营养机构</vt:lpstr>
      <vt:lpstr>北京体育大学开设相关课程、开展研究</vt:lpstr>
      <vt:lpstr>国家体育总局设立运动营养研究机构</vt:lpstr>
      <vt:lpstr>PowerPoint 簡報</vt:lpstr>
      <vt:lpstr>营养知识教育</vt:lpstr>
      <vt:lpstr>膳食营养指导</vt:lpstr>
      <vt:lpstr>膳食营养调查</vt:lpstr>
      <vt:lpstr>运动饮料、运动营养品</vt:lpstr>
      <vt:lpstr>研制“标准”</vt:lpstr>
      <vt:lpstr>研究成果</vt:lpstr>
      <vt:lpstr>2015年夏季项目运动员营养调查情况</vt:lpstr>
      <vt:lpstr>冬季项目国家队营养存在的问题</vt:lpstr>
      <vt:lpstr>国家队运动员营养工作面临的挑战</vt:lpstr>
      <vt:lpstr>应对举措</vt:lpstr>
      <vt:lpstr>冬季项目运动员科学膳食营养关键技术研究</vt:lpstr>
      <vt:lpstr>冬季项目运动员科学营养智能系统与伤病防控体系的研究与应用</vt:lpstr>
      <vt:lpstr>PowerPoint 簡報</vt:lpstr>
      <vt:lpstr>运动员餐厅智能化营养管理</vt:lpstr>
      <vt:lpstr>运动营养队伍建设</vt:lpstr>
      <vt:lpstr>运动员营养知识教育</vt:lpstr>
      <vt:lpstr>动员各方面力量服务国家队</vt:lpstr>
      <vt:lpstr>PowerPoint 簡報</vt:lpstr>
      <vt:lpstr>2000年以来，负责历届亚奥运会中国体育代表团医务工作</vt:lpstr>
      <vt:lpstr>与香港同业交流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备战2022北京冬奥会国家队运动员的营养工作</dc:title>
  <dc:creator>XIE MH</dc:creator>
  <cp:lastModifiedBy>Fred Wong</cp:lastModifiedBy>
  <cp:revision>136</cp:revision>
  <cp:lastPrinted>2019-10-25T04:06:20Z</cp:lastPrinted>
  <dcterms:created xsi:type="dcterms:W3CDTF">2019-07-24T05:22:18Z</dcterms:created>
  <dcterms:modified xsi:type="dcterms:W3CDTF">2019-10-25T04:07:07Z</dcterms:modified>
</cp:coreProperties>
</file>